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Relationship Id="rId98" Type="http://schemas.openxmlformats.org/officeDocument/2006/relationships/slide" Target="slides/slide93.xml"/><Relationship Id="rId99" Type="http://schemas.openxmlformats.org/officeDocument/2006/relationships/slide" Target="slides/slide94.xml"/><Relationship Id="rId100" Type="http://schemas.openxmlformats.org/officeDocument/2006/relationships/slide" Target="slides/slide95.xml"/><Relationship Id="rId101" Type="http://schemas.openxmlformats.org/officeDocument/2006/relationships/slide" Target="slides/slide96.xml"/><Relationship Id="rId102" Type="http://schemas.openxmlformats.org/officeDocument/2006/relationships/slide" Target="slides/slide97.xml"/><Relationship Id="rId103" Type="http://schemas.openxmlformats.org/officeDocument/2006/relationships/slide" Target="slides/slide98.xml"/><Relationship Id="rId104" Type="http://schemas.openxmlformats.org/officeDocument/2006/relationships/slide" Target="slides/slide99.xml"/><Relationship Id="rId105" Type="http://schemas.openxmlformats.org/officeDocument/2006/relationships/slide" Target="slides/slide100.xml"/><Relationship Id="rId106" Type="http://schemas.openxmlformats.org/officeDocument/2006/relationships/slide" Target="slides/slide101.xml"/><Relationship Id="rId107" Type="http://schemas.openxmlformats.org/officeDocument/2006/relationships/slide" Target="slides/slide102.xml"/><Relationship Id="rId108" Type="http://schemas.openxmlformats.org/officeDocument/2006/relationships/slide" Target="slides/slide103.xml"/><Relationship Id="rId109" Type="http://schemas.openxmlformats.org/officeDocument/2006/relationships/slide" Target="slides/slide104.xml"/><Relationship Id="rId110" Type="http://schemas.openxmlformats.org/officeDocument/2006/relationships/slide" Target="slides/slide105.xml"/><Relationship Id="rId111" Type="http://schemas.openxmlformats.org/officeDocument/2006/relationships/slide" Target="slides/slide106.xml"/><Relationship Id="rId112" Type="http://schemas.openxmlformats.org/officeDocument/2006/relationships/slide" Target="slides/slide107.xml"/><Relationship Id="rId113" Type="http://schemas.openxmlformats.org/officeDocument/2006/relationships/slide" Target="slides/slide108.xml"/><Relationship Id="rId114" Type="http://schemas.openxmlformats.org/officeDocument/2006/relationships/slide" Target="slides/slide109.xml"/><Relationship Id="rId115" Type="http://schemas.openxmlformats.org/officeDocument/2006/relationships/slide" Target="slides/slide110.xml"/><Relationship Id="rId116" Type="http://schemas.openxmlformats.org/officeDocument/2006/relationships/slide" Target="slides/slide111.xml"/><Relationship Id="rId117" Type="http://schemas.openxmlformats.org/officeDocument/2006/relationships/slide" Target="slides/slide112.xml"/><Relationship Id="rId118" Type="http://schemas.openxmlformats.org/officeDocument/2006/relationships/slide" Target="slides/slide113.xml"/><Relationship Id="rId119" Type="http://schemas.openxmlformats.org/officeDocument/2006/relationships/slide" Target="slides/slide1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51217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1217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1217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1217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4299" y="957103"/>
            <a:ext cx="5822315" cy="1082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51217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527" y="2879102"/>
            <a:ext cx="4326890" cy="3027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--Events-after-the-reporting-period/?hubId=1552909" TargetMode="External"/></Relationships>
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6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21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27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28.png"/><Relationship Id="rId15" Type="http://schemas.openxmlformats.org/officeDocument/2006/relationships/image" Target="../media/image17.png"/><Relationship Id="rId16" Type="http://schemas.openxmlformats.org/officeDocument/2006/relationships/image" Target="../media/image29.png"/><Relationship Id="rId17" Type="http://schemas.openxmlformats.org/officeDocument/2006/relationships/image" Target="../media/image25.png"/></Relationships>
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viewpoint/Financial-statements-on-a-going-concern-basis/" TargetMode="Externa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cdn.ifrs.org/-/media/feature/news/updates/ifrs-ic/2010/july2010ifricupdate.pdf" TargetMode="External"/><Relationship Id="rId3" Type="http://schemas.openxmlformats.org/officeDocument/2006/relationships/hyperlink" Target="https://cdn.ifrs.org/-/media/feature/news/updates/ifrs-ic/2014/ifric-update-july-2014.pdf" TargetMode="External"/><Relationship Id="rId4" Type="http://schemas.openxmlformats.org/officeDocument/2006/relationships/hyperlink" Target="https://www.grantthornton.global/en/insights/supporting-you-to-navigate-the-impact-of-covid-19/ifrs-Going-concern-considerations/" TargetMode="External"/><Relationship Id="rId5" Type="http://schemas.openxmlformats.org/officeDocument/2006/relationships/hyperlink" Target="https://cdn.ifrs.org/content/dam/ifrs/news/2021/going-concern-jan2021.pdf?la=en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--government-grants/" TargetMode="Externa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--five-accounting-considerations-relating-to-revenue-recognition/" TargetMode="Externa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--alternative-performance-measures/?hubId=1552909" TargetMode="External"/></Relationships>
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Impairment-of-intangible-assets-and-goodwill/" TargetMode="External"/></Relationships>
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Impairment-of-intangible-assets-and-goodwill/" TargetMode="External"/></Relationships>
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covid-19-accounting-for-lease-modifications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0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21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22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23.png"/><Relationship Id="rId15" Type="http://schemas.openxmlformats.org/officeDocument/2006/relationships/image" Target="../media/image17.png"/><Relationship Id="rId16" Type="http://schemas.openxmlformats.org/officeDocument/2006/relationships/image" Target="../media/image24.png"/><Relationship Id="rId17" Type="http://schemas.openxmlformats.org/officeDocument/2006/relationships/image" Target="../media/image25.png"/></Relationships>
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rantthornton.global/en/insights/supporting-you-to-navigate-the-impact-of-covid-19/ifrs---deferred-tax-provision/" TargetMode="External"/></Relationships>
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52327" y="658984"/>
            <a:ext cx="1565910" cy="198120"/>
          </a:xfrm>
          <a:custGeom>
            <a:avLst/>
            <a:gdLst/>
            <a:ahLst/>
            <a:cxnLst/>
            <a:rect l="l" t="t" r="r" b="b"/>
            <a:pathLst>
              <a:path w="1565910" h="198119">
                <a:moveTo>
                  <a:pt x="1378432" y="63233"/>
                </a:moveTo>
                <a:lnTo>
                  <a:pt x="1330559" y="82513"/>
                </a:lnTo>
                <a:lnTo>
                  <a:pt x="1314444" y="129692"/>
                </a:lnTo>
                <a:lnTo>
                  <a:pt x="1314397" y="131152"/>
                </a:lnTo>
                <a:lnTo>
                  <a:pt x="1318354" y="157527"/>
                </a:lnTo>
                <a:lnTo>
                  <a:pt x="1330191" y="178315"/>
                </a:lnTo>
                <a:lnTo>
                  <a:pt x="1349382" y="191695"/>
                </a:lnTo>
                <a:lnTo>
                  <a:pt x="1375486" y="196430"/>
                </a:lnTo>
                <a:lnTo>
                  <a:pt x="1401964" y="191770"/>
                </a:lnTo>
                <a:lnTo>
                  <a:pt x="1421966" y="178465"/>
                </a:lnTo>
                <a:lnTo>
                  <a:pt x="1422774" y="177126"/>
                </a:lnTo>
                <a:lnTo>
                  <a:pt x="1376667" y="177126"/>
                </a:lnTo>
                <a:lnTo>
                  <a:pt x="1361182" y="174160"/>
                </a:lnTo>
                <a:lnTo>
                  <a:pt x="1349378" y="165263"/>
                </a:lnTo>
                <a:lnTo>
                  <a:pt x="1341855" y="150439"/>
                </a:lnTo>
                <a:lnTo>
                  <a:pt x="1339215" y="129692"/>
                </a:lnTo>
                <a:lnTo>
                  <a:pt x="1341942" y="109601"/>
                </a:lnTo>
                <a:lnTo>
                  <a:pt x="1349633" y="94810"/>
                </a:lnTo>
                <a:lnTo>
                  <a:pt x="1361551" y="85674"/>
                </a:lnTo>
                <a:lnTo>
                  <a:pt x="1376959" y="82550"/>
                </a:lnTo>
                <a:lnTo>
                  <a:pt x="1423927" y="82550"/>
                </a:lnTo>
                <a:lnTo>
                  <a:pt x="1422996" y="80910"/>
                </a:lnTo>
                <a:lnTo>
                  <a:pt x="1403952" y="67776"/>
                </a:lnTo>
                <a:lnTo>
                  <a:pt x="1378432" y="63233"/>
                </a:lnTo>
                <a:close/>
              </a:path>
              <a:path w="1565910" h="198119">
                <a:moveTo>
                  <a:pt x="1423927" y="82550"/>
                </a:moveTo>
                <a:lnTo>
                  <a:pt x="1376959" y="82550"/>
                </a:lnTo>
                <a:lnTo>
                  <a:pt x="1392269" y="85656"/>
                </a:lnTo>
                <a:lnTo>
                  <a:pt x="1403675" y="94883"/>
                </a:lnTo>
                <a:lnTo>
                  <a:pt x="1410797" y="110094"/>
                </a:lnTo>
                <a:lnTo>
                  <a:pt x="1413256" y="131152"/>
                </a:lnTo>
                <a:lnTo>
                  <a:pt x="1410709" y="151302"/>
                </a:lnTo>
                <a:lnTo>
                  <a:pt x="1403415" y="165665"/>
                </a:lnTo>
                <a:lnTo>
                  <a:pt x="1391894" y="174265"/>
                </a:lnTo>
                <a:lnTo>
                  <a:pt x="1376667" y="177126"/>
                </a:lnTo>
                <a:lnTo>
                  <a:pt x="1422774" y="177126"/>
                </a:lnTo>
                <a:lnTo>
                  <a:pt x="1434613" y="157527"/>
                </a:lnTo>
                <a:lnTo>
                  <a:pt x="1438928" y="130568"/>
                </a:lnTo>
                <a:lnTo>
                  <a:pt x="1438983" y="129692"/>
                </a:lnTo>
                <a:lnTo>
                  <a:pt x="1434907" y="101889"/>
                </a:lnTo>
                <a:lnTo>
                  <a:pt x="1423927" y="82550"/>
                </a:lnTo>
                <a:close/>
              </a:path>
              <a:path w="1565910" h="198119">
                <a:moveTo>
                  <a:pt x="954239" y="63233"/>
                </a:moveTo>
                <a:lnTo>
                  <a:pt x="906373" y="82513"/>
                </a:lnTo>
                <a:lnTo>
                  <a:pt x="890264" y="129692"/>
                </a:lnTo>
                <a:lnTo>
                  <a:pt x="890217" y="131152"/>
                </a:lnTo>
                <a:lnTo>
                  <a:pt x="894172" y="157527"/>
                </a:lnTo>
                <a:lnTo>
                  <a:pt x="906008" y="178315"/>
                </a:lnTo>
                <a:lnTo>
                  <a:pt x="925202" y="191695"/>
                </a:lnTo>
                <a:lnTo>
                  <a:pt x="951318" y="196430"/>
                </a:lnTo>
                <a:lnTo>
                  <a:pt x="977798" y="191770"/>
                </a:lnTo>
                <a:lnTo>
                  <a:pt x="997791" y="178465"/>
                </a:lnTo>
                <a:lnTo>
                  <a:pt x="998598" y="177126"/>
                </a:lnTo>
                <a:lnTo>
                  <a:pt x="952474" y="177126"/>
                </a:lnTo>
                <a:lnTo>
                  <a:pt x="936996" y="174160"/>
                </a:lnTo>
                <a:lnTo>
                  <a:pt x="925182" y="165263"/>
                </a:lnTo>
                <a:lnTo>
                  <a:pt x="917645" y="150439"/>
                </a:lnTo>
                <a:lnTo>
                  <a:pt x="914996" y="129692"/>
                </a:lnTo>
                <a:lnTo>
                  <a:pt x="917730" y="109601"/>
                </a:lnTo>
                <a:lnTo>
                  <a:pt x="925434" y="94810"/>
                </a:lnTo>
                <a:lnTo>
                  <a:pt x="937365" y="85674"/>
                </a:lnTo>
                <a:lnTo>
                  <a:pt x="952779" y="82550"/>
                </a:lnTo>
                <a:lnTo>
                  <a:pt x="999735" y="82550"/>
                </a:lnTo>
                <a:lnTo>
                  <a:pt x="998804" y="80910"/>
                </a:lnTo>
                <a:lnTo>
                  <a:pt x="979759" y="67776"/>
                </a:lnTo>
                <a:lnTo>
                  <a:pt x="954239" y="63233"/>
                </a:lnTo>
                <a:close/>
              </a:path>
              <a:path w="1565910" h="198119">
                <a:moveTo>
                  <a:pt x="999735" y="82550"/>
                </a:moveTo>
                <a:lnTo>
                  <a:pt x="952779" y="82550"/>
                </a:lnTo>
                <a:lnTo>
                  <a:pt x="968073" y="85656"/>
                </a:lnTo>
                <a:lnTo>
                  <a:pt x="979481" y="94883"/>
                </a:lnTo>
                <a:lnTo>
                  <a:pt x="986612" y="110094"/>
                </a:lnTo>
                <a:lnTo>
                  <a:pt x="989076" y="131152"/>
                </a:lnTo>
                <a:lnTo>
                  <a:pt x="986527" y="151302"/>
                </a:lnTo>
                <a:lnTo>
                  <a:pt x="979228" y="165665"/>
                </a:lnTo>
                <a:lnTo>
                  <a:pt x="967703" y="174265"/>
                </a:lnTo>
                <a:lnTo>
                  <a:pt x="952474" y="177126"/>
                </a:lnTo>
                <a:lnTo>
                  <a:pt x="998598" y="177126"/>
                </a:lnTo>
                <a:lnTo>
                  <a:pt x="1010426" y="157527"/>
                </a:lnTo>
                <a:lnTo>
                  <a:pt x="1014736" y="130568"/>
                </a:lnTo>
                <a:lnTo>
                  <a:pt x="1014790" y="129692"/>
                </a:lnTo>
                <a:lnTo>
                  <a:pt x="1010714" y="101889"/>
                </a:lnTo>
                <a:lnTo>
                  <a:pt x="999735" y="82550"/>
                </a:lnTo>
                <a:close/>
              </a:path>
              <a:path w="1565910" h="198119">
                <a:moveTo>
                  <a:pt x="95427" y="0"/>
                </a:moveTo>
                <a:lnTo>
                  <a:pt x="55201" y="7455"/>
                </a:lnTo>
                <a:lnTo>
                  <a:pt x="25211" y="28247"/>
                </a:lnTo>
                <a:lnTo>
                  <a:pt x="6472" y="60018"/>
                </a:lnTo>
                <a:lnTo>
                  <a:pt x="0" y="100406"/>
                </a:lnTo>
                <a:lnTo>
                  <a:pt x="5621" y="139801"/>
                </a:lnTo>
                <a:lnTo>
                  <a:pt x="22796" y="170526"/>
                </a:lnTo>
                <a:lnTo>
                  <a:pt x="51992" y="190492"/>
                </a:lnTo>
                <a:lnTo>
                  <a:pt x="93675" y="197612"/>
                </a:lnTo>
                <a:lnTo>
                  <a:pt x="118663" y="194956"/>
                </a:lnTo>
                <a:lnTo>
                  <a:pt x="140112" y="188017"/>
                </a:lnTo>
                <a:lnTo>
                  <a:pt x="157447" y="178334"/>
                </a:lnTo>
                <a:lnTo>
                  <a:pt x="159219" y="176809"/>
                </a:lnTo>
                <a:lnTo>
                  <a:pt x="93383" y="176809"/>
                </a:lnTo>
                <a:lnTo>
                  <a:pt x="65049" y="171756"/>
                </a:lnTo>
                <a:lnTo>
                  <a:pt x="44097" y="157016"/>
                </a:lnTo>
                <a:lnTo>
                  <a:pt x="31103" y="133218"/>
                </a:lnTo>
                <a:lnTo>
                  <a:pt x="26644" y="100990"/>
                </a:lnTo>
                <a:lnTo>
                  <a:pt x="31341" y="66936"/>
                </a:lnTo>
                <a:lnTo>
                  <a:pt x="44681" y="41970"/>
                </a:lnTo>
                <a:lnTo>
                  <a:pt x="65542" y="26609"/>
                </a:lnTo>
                <a:lnTo>
                  <a:pt x="92798" y="21374"/>
                </a:lnTo>
                <a:lnTo>
                  <a:pt x="157801" y="21374"/>
                </a:lnTo>
                <a:lnTo>
                  <a:pt x="153226" y="17407"/>
                </a:lnTo>
                <a:lnTo>
                  <a:pt x="136485" y="8231"/>
                </a:lnTo>
                <a:lnTo>
                  <a:pt x="116998" y="2181"/>
                </a:lnTo>
                <a:lnTo>
                  <a:pt x="95427" y="0"/>
                </a:lnTo>
                <a:close/>
              </a:path>
              <a:path w="1565910" h="198119">
                <a:moveTo>
                  <a:pt x="170091" y="98056"/>
                </a:moveTo>
                <a:lnTo>
                  <a:pt x="100114" y="98056"/>
                </a:lnTo>
                <a:lnTo>
                  <a:pt x="100114" y="117690"/>
                </a:lnTo>
                <a:lnTo>
                  <a:pt x="145199" y="117690"/>
                </a:lnTo>
                <a:lnTo>
                  <a:pt x="145199" y="160134"/>
                </a:lnTo>
                <a:lnTo>
                  <a:pt x="133686" y="167802"/>
                </a:lnTo>
                <a:lnTo>
                  <a:pt x="120496" y="172972"/>
                </a:lnTo>
                <a:lnTo>
                  <a:pt x="106703" y="175891"/>
                </a:lnTo>
                <a:lnTo>
                  <a:pt x="93383" y="176809"/>
                </a:lnTo>
                <a:lnTo>
                  <a:pt x="159219" y="176809"/>
                </a:lnTo>
                <a:lnTo>
                  <a:pt x="170091" y="167449"/>
                </a:lnTo>
                <a:lnTo>
                  <a:pt x="170091" y="98056"/>
                </a:lnTo>
                <a:close/>
              </a:path>
              <a:path w="1565910" h="198119">
                <a:moveTo>
                  <a:pt x="157801" y="21374"/>
                </a:moveTo>
                <a:lnTo>
                  <a:pt x="92798" y="21374"/>
                </a:lnTo>
                <a:lnTo>
                  <a:pt x="109730" y="22953"/>
                </a:lnTo>
                <a:lnTo>
                  <a:pt x="124852" y="27633"/>
                </a:lnTo>
                <a:lnTo>
                  <a:pt x="138656" y="35331"/>
                </a:lnTo>
                <a:lnTo>
                  <a:pt x="151637" y="45961"/>
                </a:lnTo>
                <a:lnTo>
                  <a:pt x="166560" y="28968"/>
                </a:lnTo>
                <a:lnTo>
                  <a:pt x="157801" y="21374"/>
                </a:lnTo>
                <a:close/>
              </a:path>
              <a:path w="1565910" h="198119">
                <a:moveTo>
                  <a:pt x="787984" y="2336"/>
                </a:moveTo>
                <a:lnTo>
                  <a:pt x="764844" y="2336"/>
                </a:lnTo>
                <a:lnTo>
                  <a:pt x="764844" y="193509"/>
                </a:lnTo>
                <a:lnTo>
                  <a:pt x="787984" y="193509"/>
                </a:lnTo>
                <a:lnTo>
                  <a:pt x="787984" y="120332"/>
                </a:lnTo>
                <a:lnTo>
                  <a:pt x="789742" y="105849"/>
                </a:lnTo>
                <a:lnTo>
                  <a:pt x="795258" y="94553"/>
                </a:lnTo>
                <a:lnTo>
                  <a:pt x="804893" y="87212"/>
                </a:lnTo>
                <a:lnTo>
                  <a:pt x="819010" y="84594"/>
                </a:lnTo>
                <a:lnTo>
                  <a:pt x="865132" y="84594"/>
                </a:lnTo>
                <a:lnTo>
                  <a:pt x="864065" y="82550"/>
                </a:lnTo>
                <a:lnTo>
                  <a:pt x="787984" y="82550"/>
                </a:lnTo>
                <a:lnTo>
                  <a:pt x="787984" y="2336"/>
                </a:lnTo>
                <a:close/>
              </a:path>
              <a:path w="1565910" h="198119">
                <a:moveTo>
                  <a:pt x="865132" y="84594"/>
                </a:moveTo>
                <a:lnTo>
                  <a:pt x="819010" y="84594"/>
                </a:lnTo>
                <a:lnTo>
                  <a:pt x="831853" y="86301"/>
                </a:lnTo>
                <a:lnTo>
                  <a:pt x="840149" y="91660"/>
                </a:lnTo>
                <a:lnTo>
                  <a:pt x="844606" y="101027"/>
                </a:lnTo>
                <a:lnTo>
                  <a:pt x="845934" y="114757"/>
                </a:lnTo>
                <a:lnTo>
                  <a:pt x="845934" y="193509"/>
                </a:lnTo>
                <a:lnTo>
                  <a:pt x="869645" y="193509"/>
                </a:lnTo>
                <a:lnTo>
                  <a:pt x="869645" y="108026"/>
                </a:lnTo>
                <a:lnTo>
                  <a:pt x="867288" y="88723"/>
                </a:lnTo>
                <a:lnTo>
                  <a:pt x="865132" y="84594"/>
                </a:lnTo>
                <a:close/>
              </a:path>
              <a:path w="1565910" h="198119">
                <a:moveTo>
                  <a:pt x="829551" y="63525"/>
                </a:moveTo>
                <a:lnTo>
                  <a:pt x="816218" y="64808"/>
                </a:lnTo>
                <a:lnTo>
                  <a:pt x="804810" y="68532"/>
                </a:lnTo>
                <a:lnTo>
                  <a:pt x="795380" y="74508"/>
                </a:lnTo>
                <a:lnTo>
                  <a:pt x="787984" y="82550"/>
                </a:lnTo>
                <a:lnTo>
                  <a:pt x="864065" y="82550"/>
                </a:lnTo>
                <a:lnTo>
                  <a:pt x="860018" y="74798"/>
                </a:lnTo>
                <a:lnTo>
                  <a:pt x="847538" y="66362"/>
                </a:lnTo>
                <a:lnTo>
                  <a:pt x="829551" y="63525"/>
                </a:lnTo>
                <a:close/>
              </a:path>
              <a:path w="1565910" h="198119">
                <a:moveTo>
                  <a:pt x="698080" y="22821"/>
                </a:moveTo>
                <a:lnTo>
                  <a:pt x="672630" y="22821"/>
                </a:lnTo>
                <a:lnTo>
                  <a:pt x="672630" y="193509"/>
                </a:lnTo>
                <a:lnTo>
                  <a:pt x="698080" y="193509"/>
                </a:lnTo>
                <a:lnTo>
                  <a:pt x="698080" y="22821"/>
                </a:lnTo>
                <a:close/>
              </a:path>
              <a:path w="1565910" h="198119">
                <a:moveTo>
                  <a:pt x="752551" y="2336"/>
                </a:moveTo>
                <a:lnTo>
                  <a:pt x="617296" y="2336"/>
                </a:lnTo>
                <a:lnTo>
                  <a:pt x="617296" y="22821"/>
                </a:lnTo>
                <a:lnTo>
                  <a:pt x="752551" y="22821"/>
                </a:lnTo>
                <a:lnTo>
                  <a:pt x="752551" y="2336"/>
                </a:lnTo>
                <a:close/>
              </a:path>
              <a:path w="1565910" h="198119">
                <a:moveTo>
                  <a:pt x="1480883" y="66459"/>
                </a:moveTo>
                <a:lnTo>
                  <a:pt x="1460690" y="66459"/>
                </a:lnTo>
                <a:lnTo>
                  <a:pt x="1460690" y="193509"/>
                </a:lnTo>
                <a:lnTo>
                  <a:pt x="1483804" y="193509"/>
                </a:lnTo>
                <a:lnTo>
                  <a:pt x="1483804" y="120332"/>
                </a:lnTo>
                <a:lnTo>
                  <a:pt x="1485566" y="105849"/>
                </a:lnTo>
                <a:lnTo>
                  <a:pt x="1491089" y="94553"/>
                </a:lnTo>
                <a:lnTo>
                  <a:pt x="1500729" y="87212"/>
                </a:lnTo>
                <a:lnTo>
                  <a:pt x="1514843" y="84594"/>
                </a:lnTo>
                <a:lnTo>
                  <a:pt x="1560971" y="84594"/>
                </a:lnTo>
                <a:lnTo>
                  <a:pt x="1559904" y="82550"/>
                </a:lnTo>
                <a:lnTo>
                  <a:pt x="1483804" y="82550"/>
                </a:lnTo>
                <a:lnTo>
                  <a:pt x="1480883" y="66459"/>
                </a:lnTo>
                <a:close/>
              </a:path>
              <a:path w="1565910" h="198119">
                <a:moveTo>
                  <a:pt x="1560971" y="84594"/>
                </a:moveTo>
                <a:lnTo>
                  <a:pt x="1514843" y="84594"/>
                </a:lnTo>
                <a:lnTo>
                  <a:pt x="1527688" y="86301"/>
                </a:lnTo>
                <a:lnTo>
                  <a:pt x="1535988" y="91660"/>
                </a:lnTo>
                <a:lnTo>
                  <a:pt x="1540450" y="101027"/>
                </a:lnTo>
                <a:lnTo>
                  <a:pt x="1541780" y="114757"/>
                </a:lnTo>
                <a:lnTo>
                  <a:pt x="1541780" y="193509"/>
                </a:lnTo>
                <a:lnTo>
                  <a:pt x="1565478" y="193509"/>
                </a:lnTo>
                <a:lnTo>
                  <a:pt x="1565478" y="108026"/>
                </a:lnTo>
                <a:lnTo>
                  <a:pt x="1563124" y="88723"/>
                </a:lnTo>
                <a:lnTo>
                  <a:pt x="1560971" y="84594"/>
                </a:lnTo>
                <a:close/>
              </a:path>
              <a:path w="1565910" h="198119">
                <a:moveTo>
                  <a:pt x="1525384" y="63525"/>
                </a:moveTo>
                <a:lnTo>
                  <a:pt x="1512054" y="64808"/>
                </a:lnTo>
                <a:lnTo>
                  <a:pt x="1500641" y="68532"/>
                </a:lnTo>
                <a:lnTo>
                  <a:pt x="1491205" y="74508"/>
                </a:lnTo>
                <a:lnTo>
                  <a:pt x="1483804" y="82550"/>
                </a:lnTo>
                <a:lnTo>
                  <a:pt x="1559904" y="82550"/>
                </a:lnTo>
                <a:lnTo>
                  <a:pt x="1555861" y="74798"/>
                </a:lnTo>
                <a:lnTo>
                  <a:pt x="1543382" y="66362"/>
                </a:lnTo>
                <a:lnTo>
                  <a:pt x="1525384" y="63525"/>
                </a:lnTo>
                <a:close/>
              </a:path>
              <a:path w="1565910" h="198119">
                <a:moveTo>
                  <a:pt x="421551" y="66459"/>
                </a:moveTo>
                <a:lnTo>
                  <a:pt x="401358" y="66459"/>
                </a:lnTo>
                <a:lnTo>
                  <a:pt x="401358" y="193509"/>
                </a:lnTo>
                <a:lnTo>
                  <a:pt x="424472" y="193509"/>
                </a:lnTo>
                <a:lnTo>
                  <a:pt x="424472" y="120332"/>
                </a:lnTo>
                <a:lnTo>
                  <a:pt x="426233" y="105849"/>
                </a:lnTo>
                <a:lnTo>
                  <a:pt x="431755" y="94553"/>
                </a:lnTo>
                <a:lnTo>
                  <a:pt x="441392" y="87212"/>
                </a:lnTo>
                <a:lnTo>
                  <a:pt x="455498" y="84594"/>
                </a:lnTo>
                <a:lnTo>
                  <a:pt x="501638" y="84594"/>
                </a:lnTo>
                <a:lnTo>
                  <a:pt x="500571" y="82550"/>
                </a:lnTo>
                <a:lnTo>
                  <a:pt x="424472" y="82550"/>
                </a:lnTo>
                <a:lnTo>
                  <a:pt x="421551" y="66459"/>
                </a:lnTo>
                <a:close/>
              </a:path>
              <a:path w="1565910" h="198119">
                <a:moveTo>
                  <a:pt x="501638" y="84594"/>
                </a:moveTo>
                <a:lnTo>
                  <a:pt x="455498" y="84594"/>
                </a:lnTo>
                <a:lnTo>
                  <a:pt x="468354" y="86301"/>
                </a:lnTo>
                <a:lnTo>
                  <a:pt x="476653" y="91660"/>
                </a:lnTo>
                <a:lnTo>
                  <a:pt x="481108" y="101027"/>
                </a:lnTo>
                <a:lnTo>
                  <a:pt x="482434" y="114757"/>
                </a:lnTo>
                <a:lnTo>
                  <a:pt x="482434" y="193509"/>
                </a:lnTo>
                <a:lnTo>
                  <a:pt x="506145" y="193509"/>
                </a:lnTo>
                <a:lnTo>
                  <a:pt x="506145" y="108026"/>
                </a:lnTo>
                <a:lnTo>
                  <a:pt x="503792" y="88723"/>
                </a:lnTo>
                <a:lnTo>
                  <a:pt x="501638" y="84594"/>
                </a:lnTo>
                <a:close/>
              </a:path>
              <a:path w="1565910" h="198119">
                <a:moveTo>
                  <a:pt x="466039" y="63525"/>
                </a:moveTo>
                <a:lnTo>
                  <a:pt x="452718" y="64808"/>
                </a:lnTo>
                <a:lnTo>
                  <a:pt x="441312" y="68532"/>
                </a:lnTo>
                <a:lnTo>
                  <a:pt x="431877" y="74508"/>
                </a:lnTo>
                <a:lnTo>
                  <a:pt x="424472" y="82550"/>
                </a:lnTo>
                <a:lnTo>
                  <a:pt x="500571" y="82550"/>
                </a:lnTo>
                <a:lnTo>
                  <a:pt x="496527" y="74798"/>
                </a:lnTo>
                <a:lnTo>
                  <a:pt x="484044" y="66362"/>
                </a:lnTo>
                <a:lnTo>
                  <a:pt x="466039" y="63525"/>
                </a:lnTo>
                <a:close/>
              </a:path>
              <a:path w="1565910" h="198119">
                <a:moveTo>
                  <a:pt x="1137805" y="66459"/>
                </a:moveTo>
                <a:lnTo>
                  <a:pt x="1117600" y="66459"/>
                </a:lnTo>
                <a:lnTo>
                  <a:pt x="1117600" y="193509"/>
                </a:lnTo>
                <a:lnTo>
                  <a:pt x="1140726" y="193509"/>
                </a:lnTo>
                <a:lnTo>
                  <a:pt x="1140726" y="120332"/>
                </a:lnTo>
                <a:lnTo>
                  <a:pt x="1142486" y="105849"/>
                </a:lnTo>
                <a:lnTo>
                  <a:pt x="1148005" y="94553"/>
                </a:lnTo>
                <a:lnTo>
                  <a:pt x="1157641" y="87212"/>
                </a:lnTo>
                <a:lnTo>
                  <a:pt x="1171752" y="84594"/>
                </a:lnTo>
                <a:lnTo>
                  <a:pt x="1217887" y="84594"/>
                </a:lnTo>
                <a:lnTo>
                  <a:pt x="1216819" y="82550"/>
                </a:lnTo>
                <a:lnTo>
                  <a:pt x="1140726" y="82550"/>
                </a:lnTo>
                <a:lnTo>
                  <a:pt x="1137805" y="66459"/>
                </a:lnTo>
                <a:close/>
              </a:path>
              <a:path w="1565910" h="198119">
                <a:moveTo>
                  <a:pt x="1217887" y="84594"/>
                </a:moveTo>
                <a:lnTo>
                  <a:pt x="1171752" y="84594"/>
                </a:lnTo>
                <a:lnTo>
                  <a:pt x="1184603" y="86301"/>
                </a:lnTo>
                <a:lnTo>
                  <a:pt x="1192903" y="91660"/>
                </a:lnTo>
                <a:lnTo>
                  <a:pt x="1197361" y="101027"/>
                </a:lnTo>
                <a:lnTo>
                  <a:pt x="1198689" y="114757"/>
                </a:lnTo>
                <a:lnTo>
                  <a:pt x="1198689" y="193509"/>
                </a:lnTo>
                <a:lnTo>
                  <a:pt x="1222400" y="193509"/>
                </a:lnTo>
                <a:lnTo>
                  <a:pt x="1222400" y="108026"/>
                </a:lnTo>
                <a:lnTo>
                  <a:pt x="1220043" y="88723"/>
                </a:lnTo>
                <a:lnTo>
                  <a:pt x="1217887" y="84594"/>
                </a:lnTo>
                <a:close/>
              </a:path>
              <a:path w="1565910" h="198119">
                <a:moveTo>
                  <a:pt x="1182293" y="63525"/>
                </a:moveTo>
                <a:lnTo>
                  <a:pt x="1168967" y="64808"/>
                </a:lnTo>
                <a:lnTo>
                  <a:pt x="1157562" y="68532"/>
                </a:lnTo>
                <a:lnTo>
                  <a:pt x="1148130" y="74508"/>
                </a:lnTo>
                <a:lnTo>
                  <a:pt x="1140726" y="82550"/>
                </a:lnTo>
                <a:lnTo>
                  <a:pt x="1216819" y="82550"/>
                </a:lnTo>
                <a:lnTo>
                  <a:pt x="1212772" y="74798"/>
                </a:lnTo>
                <a:lnTo>
                  <a:pt x="1200288" y="66362"/>
                </a:lnTo>
                <a:lnTo>
                  <a:pt x="1182293" y="63525"/>
                </a:lnTo>
                <a:close/>
              </a:path>
              <a:path w="1565910" h="198119">
                <a:moveTo>
                  <a:pt x="1279766" y="87236"/>
                </a:moveTo>
                <a:lnTo>
                  <a:pt x="1255483" y="87236"/>
                </a:lnTo>
                <a:lnTo>
                  <a:pt x="1255483" y="168046"/>
                </a:lnTo>
                <a:lnTo>
                  <a:pt x="1256948" y="180223"/>
                </a:lnTo>
                <a:lnTo>
                  <a:pt x="1262168" y="189331"/>
                </a:lnTo>
                <a:lnTo>
                  <a:pt x="1272387" y="195039"/>
                </a:lnTo>
                <a:lnTo>
                  <a:pt x="1288846" y="197015"/>
                </a:lnTo>
                <a:lnTo>
                  <a:pt x="1294701" y="197015"/>
                </a:lnTo>
                <a:lnTo>
                  <a:pt x="1303477" y="195859"/>
                </a:lnTo>
                <a:lnTo>
                  <a:pt x="1308760" y="194386"/>
                </a:lnTo>
                <a:lnTo>
                  <a:pt x="1308760" y="177990"/>
                </a:lnTo>
                <a:lnTo>
                  <a:pt x="1282992" y="177990"/>
                </a:lnTo>
                <a:lnTo>
                  <a:pt x="1279766" y="172720"/>
                </a:lnTo>
                <a:lnTo>
                  <a:pt x="1279766" y="87236"/>
                </a:lnTo>
                <a:close/>
              </a:path>
              <a:path w="1565910" h="198119">
                <a:moveTo>
                  <a:pt x="1308760" y="176237"/>
                </a:moveTo>
                <a:lnTo>
                  <a:pt x="1303197" y="177698"/>
                </a:lnTo>
                <a:lnTo>
                  <a:pt x="1297927" y="177990"/>
                </a:lnTo>
                <a:lnTo>
                  <a:pt x="1308760" y="177990"/>
                </a:lnTo>
                <a:lnTo>
                  <a:pt x="1308760" y="176237"/>
                </a:lnTo>
                <a:close/>
              </a:path>
              <a:path w="1565910" h="198119">
                <a:moveTo>
                  <a:pt x="1305814" y="66459"/>
                </a:moveTo>
                <a:lnTo>
                  <a:pt x="1237043" y="66459"/>
                </a:lnTo>
                <a:lnTo>
                  <a:pt x="1237043" y="87236"/>
                </a:lnTo>
                <a:lnTo>
                  <a:pt x="1305814" y="87236"/>
                </a:lnTo>
                <a:lnTo>
                  <a:pt x="1305814" y="66459"/>
                </a:lnTo>
                <a:close/>
              </a:path>
              <a:path w="1565910" h="198119">
                <a:moveTo>
                  <a:pt x="1279766" y="30149"/>
                </a:moveTo>
                <a:lnTo>
                  <a:pt x="1255483" y="33959"/>
                </a:lnTo>
                <a:lnTo>
                  <a:pt x="1255483" y="66459"/>
                </a:lnTo>
                <a:lnTo>
                  <a:pt x="1279766" y="66459"/>
                </a:lnTo>
                <a:lnTo>
                  <a:pt x="1279766" y="30149"/>
                </a:lnTo>
                <a:close/>
              </a:path>
              <a:path w="1565910" h="198119">
                <a:moveTo>
                  <a:pt x="564400" y="87236"/>
                </a:moveTo>
                <a:lnTo>
                  <a:pt x="540092" y="87236"/>
                </a:lnTo>
                <a:lnTo>
                  <a:pt x="540092" y="168046"/>
                </a:lnTo>
                <a:lnTo>
                  <a:pt x="541562" y="180223"/>
                </a:lnTo>
                <a:lnTo>
                  <a:pt x="546795" y="189331"/>
                </a:lnTo>
                <a:lnTo>
                  <a:pt x="557023" y="195039"/>
                </a:lnTo>
                <a:lnTo>
                  <a:pt x="573481" y="197015"/>
                </a:lnTo>
                <a:lnTo>
                  <a:pt x="579335" y="197015"/>
                </a:lnTo>
                <a:lnTo>
                  <a:pt x="588098" y="195859"/>
                </a:lnTo>
                <a:lnTo>
                  <a:pt x="593382" y="194386"/>
                </a:lnTo>
                <a:lnTo>
                  <a:pt x="593382" y="177990"/>
                </a:lnTo>
                <a:lnTo>
                  <a:pt x="567626" y="177990"/>
                </a:lnTo>
                <a:lnTo>
                  <a:pt x="564400" y="172720"/>
                </a:lnTo>
                <a:lnTo>
                  <a:pt x="564400" y="87236"/>
                </a:lnTo>
                <a:close/>
              </a:path>
              <a:path w="1565910" h="198119">
                <a:moveTo>
                  <a:pt x="593382" y="176237"/>
                </a:moveTo>
                <a:lnTo>
                  <a:pt x="587819" y="177698"/>
                </a:lnTo>
                <a:lnTo>
                  <a:pt x="582561" y="177990"/>
                </a:lnTo>
                <a:lnTo>
                  <a:pt x="593382" y="177990"/>
                </a:lnTo>
                <a:lnTo>
                  <a:pt x="593382" y="176237"/>
                </a:lnTo>
                <a:close/>
              </a:path>
              <a:path w="1565910" h="198119">
                <a:moveTo>
                  <a:pt x="590448" y="66459"/>
                </a:moveTo>
                <a:lnTo>
                  <a:pt x="521665" y="66459"/>
                </a:lnTo>
                <a:lnTo>
                  <a:pt x="521665" y="87236"/>
                </a:lnTo>
                <a:lnTo>
                  <a:pt x="590448" y="87236"/>
                </a:lnTo>
                <a:lnTo>
                  <a:pt x="590448" y="66459"/>
                </a:lnTo>
                <a:close/>
              </a:path>
              <a:path w="1565910" h="198119">
                <a:moveTo>
                  <a:pt x="564400" y="30149"/>
                </a:moveTo>
                <a:lnTo>
                  <a:pt x="540092" y="33959"/>
                </a:lnTo>
                <a:lnTo>
                  <a:pt x="540092" y="66459"/>
                </a:lnTo>
                <a:lnTo>
                  <a:pt x="564400" y="66459"/>
                </a:lnTo>
                <a:lnTo>
                  <a:pt x="564400" y="30149"/>
                </a:lnTo>
                <a:close/>
              </a:path>
              <a:path w="1565910" h="198119">
                <a:moveTo>
                  <a:pt x="1057008" y="66459"/>
                </a:moveTo>
                <a:lnTo>
                  <a:pt x="1036205" y="66459"/>
                </a:lnTo>
                <a:lnTo>
                  <a:pt x="1036205" y="193509"/>
                </a:lnTo>
                <a:lnTo>
                  <a:pt x="1059929" y="193509"/>
                </a:lnTo>
                <a:lnTo>
                  <a:pt x="1059929" y="113880"/>
                </a:lnTo>
                <a:lnTo>
                  <a:pt x="1061938" y="101887"/>
                </a:lnTo>
                <a:lnTo>
                  <a:pt x="1067455" y="93492"/>
                </a:lnTo>
                <a:lnTo>
                  <a:pt x="1075718" y="88558"/>
                </a:lnTo>
                <a:lnTo>
                  <a:pt x="1085964" y="86944"/>
                </a:lnTo>
                <a:lnTo>
                  <a:pt x="1101204" y="86944"/>
                </a:lnTo>
                <a:lnTo>
                  <a:pt x="1101204" y="81965"/>
                </a:lnTo>
                <a:lnTo>
                  <a:pt x="1059929" y="81965"/>
                </a:lnTo>
                <a:lnTo>
                  <a:pt x="1057008" y="66459"/>
                </a:lnTo>
                <a:close/>
              </a:path>
              <a:path w="1565910" h="198119">
                <a:moveTo>
                  <a:pt x="1101204" y="86944"/>
                </a:moveTo>
                <a:lnTo>
                  <a:pt x="1090942" y="86944"/>
                </a:lnTo>
                <a:lnTo>
                  <a:pt x="1095933" y="87236"/>
                </a:lnTo>
                <a:lnTo>
                  <a:pt x="1101204" y="88125"/>
                </a:lnTo>
                <a:lnTo>
                  <a:pt x="1101204" y="86944"/>
                </a:lnTo>
                <a:close/>
              </a:path>
              <a:path w="1565910" h="198119">
                <a:moveTo>
                  <a:pt x="1092720" y="63233"/>
                </a:moveTo>
                <a:lnTo>
                  <a:pt x="1088618" y="63233"/>
                </a:lnTo>
                <a:lnTo>
                  <a:pt x="1079317" y="64636"/>
                </a:lnTo>
                <a:lnTo>
                  <a:pt x="1071302" y="68537"/>
                </a:lnTo>
                <a:lnTo>
                  <a:pt x="1064772" y="74468"/>
                </a:lnTo>
                <a:lnTo>
                  <a:pt x="1059929" y="81965"/>
                </a:lnTo>
                <a:lnTo>
                  <a:pt x="1101204" y="81965"/>
                </a:lnTo>
                <a:lnTo>
                  <a:pt x="1101204" y="64985"/>
                </a:lnTo>
                <a:lnTo>
                  <a:pt x="1096797" y="63525"/>
                </a:lnTo>
                <a:lnTo>
                  <a:pt x="1092720" y="63233"/>
                </a:lnTo>
                <a:close/>
              </a:path>
              <a:path w="1565910" h="198119">
                <a:moveTo>
                  <a:pt x="216039" y="66459"/>
                </a:moveTo>
                <a:lnTo>
                  <a:pt x="195262" y="66459"/>
                </a:lnTo>
                <a:lnTo>
                  <a:pt x="195262" y="193509"/>
                </a:lnTo>
                <a:lnTo>
                  <a:pt x="218973" y="193509"/>
                </a:lnTo>
                <a:lnTo>
                  <a:pt x="218973" y="113880"/>
                </a:lnTo>
                <a:lnTo>
                  <a:pt x="220985" y="101887"/>
                </a:lnTo>
                <a:lnTo>
                  <a:pt x="226510" y="93492"/>
                </a:lnTo>
                <a:lnTo>
                  <a:pt x="234778" y="88558"/>
                </a:lnTo>
                <a:lnTo>
                  <a:pt x="245021" y="86944"/>
                </a:lnTo>
                <a:lnTo>
                  <a:pt x="260248" y="86944"/>
                </a:lnTo>
                <a:lnTo>
                  <a:pt x="260248" y="81965"/>
                </a:lnTo>
                <a:lnTo>
                  <a:pt x="218973" y="81965"/>
                </a:lnTo>
                <a:lnTo>
                  <a:pt x="216039" y="66459"/>
                </a:lnTo>
                <a:close/>
              </a:path>
              <a:path w="1565910" h="198119">
                <a:moveTo>
                  <a:pt x="260248" y="86944"/>
                </a:moveTo>
                <a:lnTo>
                  <a:pt x="249986" y="86944"/>
                </a:lnTo>
                <a:lnTo>
                  <a:pt x="254977" y="87236"/>
                </a:lnTo>
                <a:lnTo>
                  <a:pt x="260248" y="88125"/>
                </a:lnTo>
                <a:lnTo>
                  <a:pt x="260248" y="86944"/>
                </a:lnTo>
                <a:close/>
              </a:path>
              <a:path w="1565910" h="198119">
                <a:moveTo>
                  <a:pt x="251752" y="63233"/>
                </a:moveTo>
                <a:lnTo>
                  <a:pt x="247650" y="63233"/>
                </a:lnTo>
                <a:lnTo>
                  <a:pt x="238357" y="64636"/>
                </a:lnTo>
                <a:lnTo>
                  <a:pt x="230349" y="68537"/>
                </a:lnTo>
                <a:lnTo>
                  <a:pt x="223822" y="74468"/>
                </a:lnTo>
                <a:lnTo>
                  <a:pt x="218973" y="81965"/>
                </a:lnTo>
                <a:lnTo>
                  <a:pt x="260248" y="81965"/>
                </a:lnTo>
                <a:lnTo>
                  <a:pt x="260248" y="64985"/>
                </a:lnTo>
                <a:lnTo>
                  <a:pt x="255854" y="63525"/>
                </a:lnTo>
                <a:lnTo>
                  <a:pt x="251752" y="63233"/>
                </a:lnTo>
                <a:close/>
              </a:path>
              <a:path w="1565910" h="198119">
                <a:moveTo>
                  <a:pt x="364365" y="81381"/>
                </a:moveTo>
                <a:lnTo>
                  <a:pt x="321716" y="81381"/>
                </a:lnTo>
                <a:lnTo>
                  <a:pt x="331304" y="82443"/>
                </a:lnTo>
                <a:lnTo>
                  <a:pt x="339544" y="86358"/>
                </a:lnTo>
                <a:lnTo>
                  <a:pt x="345312" y="94224"/>
                </a:lnTo>
                <a:lnTo>
                  <a:pt x="347435" y="106845"/>
                </a:lnTo>
                <a:lnTo>
                  <a:pt x="347484" y="116217"/>
                </a:lnTo>
                <a:lnTo>
                  <a:pt x="319671" y="116217"/>
                </a:lnTo>
                <a:lnTo>
                  <a:pt x="296625" y="118449"/>
                </a:lnTo>
                <a:lnTo>
                  <a:pt x="278466" y="125731"/>
                </a:lnTo>
                <a:lnTo>
                  <a:pt x="266565" y="138940"/>
                </a:lnTo>
                <a:lnTo>
                  <a:pt x="262293" y="158953"/>
                </a:lnTo>
                <a:lnTo>
                  <a:pt x="264452" y="172476"/>
                </a:lnTo>
                <a:lnTo>
                  <a:pt x="271662" y="184507"/>
                </a:lnTo>
                <a:lnTo>
                  <a:pt x="285020" y="193130"/>
                </a:lnTo>
                <a:lnTo>
                  <a:pt x="305625" y="196430"/>
                </a:lnTo>
                <a:lnTo>
                  <a:pt x="318818" y="195104"/>
                </a:lnTo>
                <a:lnTo>
                  <a:pt x="329987" y="191309"/>
                </a:lnTo>
                <a:lnTo>
                  <a:pt x="339293" y="185318"/>
                </a:lnTo>
                <a:lnTo>
                  <a:pt x="346338" y="177990"/>
                </a:lnTo>
                <a:lnTo>
                  <a:pt x="313220" y="177990"/>
                </a:lnTo>
                <a:lnTo>
                  <a:pt x="301298" y="176502"/>
                </a:lnTo>
                <a:lnTo>
                  <a:pt x="293322" y="172242"/>
                </a:lnTo>
                <a:lnTo>
                  <a:pt x="288856" y="165512"/>
                </a:lnTo>
                <a:lnTo>
                  <a:pt x="287464" y="156616"/>
                </a:lnTo>
                <a:lnTo>
                  <a:pt x="289139" y="146584"/>
                </a:lnTo>
                <a:lnTo>
                  <a:pt x="294493" y="139347"/>
                </a:lnTo>
                <a:lnTo>
                  <a:pt x="304020" y="134963"/>
                </a:lnTo>
                <a:lnTo>
                  <a:pt x="318211" y="133489"/>
                </a:lnTo>
                <a:lnTo>
                  <a:pt x="370611" y="133489"/>
                </a:lnTo>
                <a:lnTo>
                  <a:pt x="370611" y="106845"/>
                </a:lnTo>
                <a:lnTo>
                  <a:pt x="366723" y="84348"/>
                </a:lnTo>
                <a:lnTo>
                  <a:pt x="364365" y="81381"/>
                </a:lnTo>
                <a:close/>
              </a:path>
              <a:path w="1565910" h="198119">
                <a:moveTo>
                  <a:pt x="370611" y="177406"/>
                </a:moveTo>
                <a:lnTo>
                  <a:pt x="346900" y="177406"/>
                </a:lnTo>
                <a:lnTo>
                  <a:pt x="350113" y="193509"/>
                </a:lnTo>
                <a:lnTo>
                  <a:pt x="370611" y="193509"/>
                </a:lnTo>
                <a:lnTo>
                  <a:pt x="370611" y="177406"/>
                </a:lnTo>
                <a:close/>
              </a:path>
              <a:path w="1565910" h="198119">
                <a:moveTo>
                  <a:pt x="370611" y="133489"/>
                </a:moveTo>
                <a:lnTo>
                  <a:pt x="347484" y="133489"/>
                </a:lnTo>
                <a:lnTo>
                  <a:pt x="347484" y="142278"/>
                </a:lnTo>
                <a:lnTo>
                  <a:pt x="344932" y="157614"/>
                </a:lnTo>
                <a:lnTo>
                  <a:pt x="337824" y="168806"/>
                </a:lnTo>
                <a:lnTo>
                  <a:pt x="326980" y="175662"/>
                </a:lnTo>
                <a:lnTo>
                  <a:pt x="313220" y="177990"/>
                </a:lnTo>
                <a:lnTo>
                  <a:pt x="346338" y="177990"/>
                </a:lnTo>
                <a:lnTo>
                  <a:pt x="346900" y="177406"/>
                </a:lnTo>
                <a:lnTo>
                  <a:pt x="370611" y="177406"/>
                </a:lnTo>
                <a:lnTo>
                  <a:pt x="370611" y="133489"/>
                </a:lnTo>
                <a:close/>
              </a:path>
              <a:path w="1565910" h="198119">
                <a:moveTo>
                  <a:pt x="322021" y="63233"/>
                </a:moveTo>
                <a:lnTo>
                  <a:pt x="306338" y="64612"/>
                </a:lnTo>
                <a:lnTo>
                  <a:pt x="290768" y="69888"/>
                </a:lnTo>
                <a:lnTo>
                  <a:pt x="277724" y="80764"/>
                </a:lnTo>
                <a:lnTo>
                  <a:pt x="269620" y="98945"/>
                </a:lnTo>
                <a:lnTo>
                  <a:pt x="294792" y="98945"/>
                </a:lnTo>
                <a:lnTo>
                  <a:pt x="298092" y="91507"/>
                </a:lnTo>
                <a:lnTo>
                  <a:pt x="303425" y="85991"/>
                </a:lnTo>
                <a:lnTo>
                  <a:pt x="311173" y="82561"/>
                </a:lnTo>
                <a:lnTo>
                  <a:pt x="321716" y="81381"/>
                </a:lnTo>
                <a:lnTo>
                  <a:pt x="364365" y="81381"/>
                </a:lnTo>
                <a:lnTo>
                  <a:pt x="356193" y="71099"/>
                </a:lnTo>
                <a:lnTo>
                  <a:pt x="340725" y="64820"/>
                </a:lnTo>
                <a:lnTo>
                  <a:pt x="322021" y="632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806" y="567817"/>
            <a:ext cx="380376" cy="3803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54300" y="4093602"/>
            <a:ext cx="20199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9FC63B"/>
                </a:solidFill>
                <a:latin typeface="Calibri"/>
                <a:cs typeface="Calibri"/>
              </a:rPr>
              <a:t>with </a:t>
            </a:r>
            <a:r>
              <a:rPr dirty="0" sz="1800" spc="85">
                <a:solidFill>
                  <a:srgbClr val="9FC63B"/>
                </a:solidFill>
                <a:latin typeface="Calibri"/>
                <a:cs typeface="Calibri"/>
              </a:rPr>
              <a:t>guidance</a:t>
            </a:r>
            <a:r>
              <a:rPr dirty="0" sz="1800" spc="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9FC63B"/>
                </a:solidFill>
                <a:latin typeface="Calibri"/>
                <a:cs typeface="Calibri"/>
              </a:rPr>
              <a:t>notes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54300" y="2057002"/>
            <a:ext cx="5056505" cy="1590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200"/>
              <a:t>IFRS</a:t>
            </a:r>
            <a:r>
              <a:rPr dirty="0" spc="-180"/>
              <a:t> </a:t>
            </a:r>
            <a:r>
              <a:rPr dirty="0" spc="-10"/>
              <a:t>Example </a:t>
            </a:r>
            <a:r>
              <a:rPr dirty="0"/>
              <a:t>Consolidated </a:t>
            </a:r>
            <a:r>
              <a:rPr dirty="0" spc="-10"/>
              <a:t>Financial Statements</a:t>
            </a:r>
            <a:r>
              <a:rPr dirty="0" spc="-185"/>
              <a:t> </a:t>
            </a:r>
            <a:r>
              <a:rPr dirty="0" spc="-20"/>
              <a:t>2021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6687060" y="2600028"/>
            <a:ext cx="207010" cy="101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10">
                <a:solidFill>
                  <a:srgbClr val="512178"/>
                </a:solidFill>
                <a:latin typeface="Calibri"/>
                <a:cs typeface="Calibri"/>
              </a:rPr>
              <a:t>Global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641975" y="1791545"/>
            <a:ext cx="299085" cy="101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10">
                <a:solidFill>
                  <a:srgbClr val="512178"/>
                </a:solidFill>
                <a:latin typeface="Calibri"/>
                <a:cs typeface="Calibri"/>
              </a:rPr>
              <a:t>Assurance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19509" y="983064"/>
            <a:ext cx="141605" cy="101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20">
                <a:solidFill>
                  <a:srgbClr val="512178"/>
                </a:solidFill>
                <a:latin typeface="Calibri"/>
                <a:cs typeface="Calibri"/>
              </a:rPr>
              <a:t>IFRS</a:t>
            </a:r>
            <a:endParaRPr sz="50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6589509" y="2184005"/>
            <a:ext cx="403860" cy="403860"/>
            <a:chOff x="6589509" y="2184005"/>
            <a:chExt cx="403860" cy="403860"/>
          </a:xfrm>
        </p:grpSpPr>
        <p:sp>
          <p:nvSpPr>
            <p:cNvPr id="10" name="object 10" descr=""/>
            <p:cNvSpPr/>
            <p:nvPr/>
          </p:nvSpPr>
          <p:spPr>
            <a:xfrm>
              <a:off x="6663765" y="2258338"/>
              <a:ext cx="255270" cy="255270"/>
            </a:xfrm>
            <a:custGeom>
              <a:avLst/>
              <a:gdLst/>
              <a:ahLst/>
              <a:cxnLst/>
              <a:rect l="l" t="t" r="r" b="b"/>
              <a:pathLst>
                <a:path w="255270" h="255269">
                  <a:moveTo>
                    <a:pt x="254990" y="127495"/>
                  </a:moveTo>
                  <a:lnTo>
                    <a:pt x="244970" y="77870"/>
                  </a:lnTo>
                  <a:lnTo>
                    <a:pt x="217646" y="37344"/>
                  </a:lnTo>
                  <a:lnTo>
                    <a:pt x="177120" y="10019"/>
                  </a:lnTo>
                  <a:lnTo>
                    <a:pt x="127495" y="0"/>
                  </a:lnTo>
                  <a:lnTo>
                    <a:pt x="77870" y="10019"/>
                  </a:lnTo>
                  <a:lnTo>
                    <a:pt x="37344" y="37344"/>
                  </a:lnTo>
                  <a:lnTo>
                    <a:pt x="10019" y="77870"/>
                  </a:lnTo>
                  <a:lnTo>
                    <a:pt x="0" y="127495"/>
                  </a:lnTo>
                  <a:lnTo>
                    <a:pt x="10019" y="177120"/>
                  </a:lnTo>
                  <a:lnTo>
                    <a:pt x="37344" y="217646"/>
                  </a:lnTo>
                  <a:lnTo>
                    <a:pt x="77870" y="244970"/>
                  </a:lnTo>
                  <a:lnTo>
                    <a:pt x="127495" y="254990"/>
                  </a:lnTo>
                  <a:lnTo>
                    <a:pt x="177120" y="244970"/>
                  </a:lnTo>
                  <a:lnTo>
                    <a:pt x="217646" y="217646"/>
                  </a:lnTo>
                  <a:lnTo>
                    <a:pt x="244970" y="177120"/>
                  </a:lnTo>
                  <a:lnTo>
                    <a:pt x="254990" y="127495"/>
                  </a:lnTo>
                  <a:close/>
                </a:path>
                <a:path w="255270" h="255269">
                  <a:moveTo>
                    <a:pt x="172326" y="127330"/>
                  </a:moveTo>
                  <a:lnTo>
                    <a:pt x="168804" y="77975"/>
                  </a:lnTo>
                  <a:lnTo>
                    <a:pt x="159197" y="37671"/>
                  </a:lnTo>
                  <a:lnTo>
                    <a:pt x="144947" y="10497"/>
                  </a:lnTo>
                  <a:lnTo>
                    <a:pt x="127495" y="533"/>
                  </a:lnTo>
                  <a:lnTo>
                    <a:pt x="110042" y="10497"/>
                  </a:lnTo>
                  <a:lnTo>
                    <a:pt x="95792" y="37671"/>
                  </a:lnTo>
                  <a:lnTo>
                    <a:pt x="86186" y="77975"/>
                  </a:lnTo>
                  <a:lnTo>
                    <a:pt x="82664" y="127330"/>
                  </a:lnTo>
                  <a:lnTo>
                    <a:pt x="86186" y="176685"/>
                  </a:lnTo>
                  <a:lnTo>
                    <a:pt x="95792" y="216989"/>
                  </a:lnTo>
                  <a:lnTo>
                    <a:pt x="110042" y="244162"/>
                  </a:lnTo>
                  <a:lnTo>
                    <a:pt x="127495" y="254126"/>
                  </a:lnTo>
                  <a:lnTo>
                    <a:pt x="144947" y="244162"/>
                  </a:lnTo>
                  <a:lnTo>
                    <a:pt x="159197" y="216989"/>
                  </a:lnTo>
                  <a:lnTo>
                    <a:pt x="168804" y="176685"/>
                  </a:lnTo>
                  <a:lnTo>
                    <a:pt x="172326" y="127330"/>
                  </a:lnTo>
                  <a:close/>
                </a:path>
                <a:path w="255270" h="255269">
                  <a:moveTo>
                    <a:pt x="1396" y="127495"/>
                  </a:moveTo>
                  <a:lnTo>
                    <a:pt x="253593" y="127495"/>
                  </a:lnTo>
                </a:path>
                <a:path w="255270" h="255269">
                  <a:moveTo>
                    <a:pt x="28447" y="206590"/>
                  </a:moveTo>
                  <a:lnTo>
                    <a:pt x="50994" y="194812"/>
                  </a:lnTo>
                  <a:lnTo>
                    <a:pt x="75185" y="186086"/>
                  </a:lnTo>
                  <a:lnTo>
                    <a:pt x="100769" y="180666"/>
                  </a:lnTo>
                  <a:lnTo>
                    <a:pt x="127495" y="178803"/>
                  </a:lnTo>
                  <a:lnTo>
                    <a:pt x="154222" y="180666"/>
                  </a:lnTo>
                  <a:lnTo>
                    <a:pt x="179809" y="186086"/>
                  </a:lnTo>
                  <a:lnTo>
                    <a:pt x="204001" y="194812"/>
                  </a:lnTo>
                  <a:lnTo>
                    <a:pt x="226542" y="206590"/>
                  </a:lnTo>
                </a:path>
                <a:path w="255270" h="255269">
                  <a:moveTo>
                    <a:pt x="28447" y="48399"/>
                  </a:moveTo>
                  <a:lnTo>
                    <a:pt x="50994" y="60178"/>
                  </a:lnTo>
                  <a:lnTo>
                    <a:pt x="75185" y="68903"/>
                  </a:lnTo>
                  <a:lnTo>
                    <a:pt x="100769" y="74324"/>
                  </a:lnTo>
                  <a:lnTo>
                    <a:pt x="127495" y="76187"/>
                  </a:lnTo>
                  <a:lnTo>
                    <a:pt x="154222" y="74324"/>
                  </a:lnTo>
                  <a:lnTo>
                    <a:pt x="179809" y="68903"/>
                  </a:lnTo>
                  <a:lnTo>
                    <a:pt x="204001" y="60178"/>
                  </a:lnTo>
                  <a:lnTo>
                    <a:pt x="226542" y="48399"/>
                  </a:lnTo>
                </a:path>
              </a:pathLst>
            </a:custGeom>
            <a:ln w="14008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589509" y="2184005"/>
              <a:ext cx="403860" cy="403860"/>
            </a:xfrm>
            <a:custGeom>
              <a:avLst/>
              <a:gdLst/>
              <a:ahLst/>
              <a:cxnLst/>
              <a:rect l="l" t="t" r="r" b="b"/>
              <a:pathLst>
                <a:path w="403859" h="403860">
                  <a:moveTo>
                    <a:pt x="201752" y="0"/>
                  </a:moveTo>
                  <a:lnTo>
                    <a:pt x="155494" y="5328"/>
                  </a:lnTo>
                  <a:lnTo>
                    <a:pt x="113029" y="20505"/>
                  </a:lnTo>
                  <a:lnTo>
                    <a:pt x="75569" y="44321"/>
                  </a:lnTo>
                  <a:lnTo>
                    <a:pt x="44325" y="75564"/>
                  </a:lnTo>
                  <a:lnTo>
                    <a:pt x="20507" y="113024"/>
                  </a:lnTo>
                  <a:lnTo>
                    <a:pt x="5328" y="155490"/>
                  </a:lnTo>
                  <a:lnTo>
                    <a:pt x="0" y="201752"/>
                  </a:lnTo>
                  <a:lnTo>
                    <a:pt x="5328" y="248009"/>
                  </a:lnTo>
                  <a:lnTo>
                    <a:pt x="20507" y="290471"/>
                  </a:lnTo>
                  <a:lnTo>
                    <a:pt x="44325" y="327929"/>
                  </a:lnTo>
                  <a:lnTo>
                    <a:pt x="75569" y="359171"/>
                  </a:lnTo>
                  <a:lnTo>
                    <a:pt x="113029" y="382986"/>
                  </a:lnTo>
                  <a:lnTo>
                    <a:pt x="155494" y="398163"/>
                  </a:lnTo>
                  <a:lnTo>
                    <a:pt x="201752" y="403491"/>
                  </a:lnTo>
                  <a:lnTo>
                    <a:pt x="248009" y="398163"/>
                  </a:lnTo>
                  <a:lnTo>
                    <a:pt x="272295" y="389483"/>
                  </a:lnTo>
                  <a:lnTo>
                    <a:pt x="201752" y="389483"/>
                  </a:lnTo>
                  <a:lnTo>
                    <a:pt x="164837" y="385879"/>
                  </a:lnTo>
                  <a:lnTo>
                    <a:pt x="97648" y="358049"/>
                  </a:lnTo>
                  <a:lnTo>
                    <a:pt x="45447" y="305843"/>
                  </a:lnTo>
                  <a:lnTo>
                    <a:pt x="17614" y="238659"/>
                  </a:lnTo>
                  <a:lnTo>
                    <a:pt x="14008" y="201752"/>
                  </a:lnTo>
                  <a:lnTo>
                    <a:pt x="17614" y="164837"/>
                  </a:lnTo>
                  <a:lnTo>
                    <a:pt x="45447" y="97648"/>
                  </a:lnTo>
                  <a:lnTo>
                    <a:pt x="97648" y="45447"/>
                  </a:lnTo>
                  <a:lnTo>
                    <a:pt x="164837" y="17614"/>
                  </a:lnTo>
                  <a:lnTo>
                    <a:pt x="201752" y="14008"/>
                  </a:lnTo>
                  <a:lnTo>
                    <a:pt x="272295" y="14008"/>
                  </a:lnTo>
                  <a:lnTo>
                    <a:pt x="248009" y="5328"/>
                  </a:lnTo>
                  <a:lnTo>
                    <a:pt x="201752" y="0"/>
                  </a:lnTo>
                  <a:close/>
                </a:path>
                <a:path w="403859" h="403860">
                  <a:moveTo>
                    <a:pt x="272295" y="14008"/>
                  </a:moveTo>
                  <a:lnTo>
                    <a:pt x="201752" y="14008"/>
                  </a:lnTo>
                  <a:lnTo>
                    <a:pt x="238666" y="17614"/>
                  </a:lnTo>
                  <a:lnTo>
                    <a:pt x="273638" y="28206"/>
                  </a:lnTo>
                  <a:lnTo>
                    <a:pt x="334505" y="68999"/>
                  </a:lnTo>
                  <a:lnTo>
                    <a:pt x="375297" y="129865"/>
                  </a:lnTo>
                  <a:lnTo>
                    <a:pt x="389496" y="201752"/>
                  </a:lnTo>
                  <a:lnTo>
                    <a:pt x="385890" y="238659"/>
                  </a:lnTo>
                  <a:lnTo>
                    <a:pt x="358056" y="305843"/>
                  </a:lnTo>
                  <a:lnTo>
                    <a:pt x="305856" y="358049"/>
                  </a:lnTo>
                  <a:lnTo>
                    <a:pt x="238666" y="385879"/>
                  </a:lnTo>
                  <a:lnTo>
                    <a:pt x="201752" y="389483"/>
                  </a:lnTo>
                  <a:lnTo>
                    <a:pt x="272295" y="389483"/>
                  </a:lnTo>
                  <a:lnTo>
                    <a:pt x="327934" y="359171"/>
                  </a:lnTo>
                  <a:lnTo>
                    <a:pt x="359179" y="327929"/>
                  </a:lnTo>
                  <a:lnTo>
                    <a:pt x="382996" y="290471"/>
                  </a:lnTo>
                  <a:lnTo>
                    <a:pt x="398175" y="248009"/>
                  </a:lnTo>
                  <a:lnTo>
                    <a:pt x="403504" y="201752"/>
                  </a:lnTo>
                  <a:lnTo>
                    <a:pt x="398175" y="155490"/>
                  </a:lnTo>
                  <a:lnTo>
                    <a:pt x="382996" y="113024"/>
                  </a:lnTo>
                  <a:lnTo>
                    <a:pt x="359179" y="75564"/>
                  </a:lnTo>
                  <a:lnTo>
                    <a:pt x="327934" y="44321"/>
                  </a:lnTo>
                  <a:lnTo>
                    <a:pt x="290474" y="20505"/>
                  </a:lnTo>
                  <a:lnTo>
                    <a:pt x="272295" y="14008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6589509" y="1375505"/>
            <a:ext cx="403860" cy="403860"/>
            <a:chOff x="6589509" y="1375505"/>
            <a:chExt cx="403860" cy="403860"/>
          </a:xfrm>
        </p:grpSpPr>
        <p:sp>
          <p:nvSpPr>
            <p:cNvPr id="13" name="object 13" descr=""/>
            <p:cNvSpPr/>
            <p:nvPr/>
          </p:nvSpPr>
          <p:spPr>
            <a:xfrm>
              <a:off x="6589509" y="1375505"/>
              <a:ext cx="403860" cy="403860"/>
            </a:xfrm>
            <a:custGeom>
              <a:avLst/>
              <a:gdLst/>
              <a:ahLst/>
              <a:cxnLst/>
              <a:rect l="l" t="t" r="r" b="b"/>
              <a:pathLst>
                <a:path w="403859" h="403860">
                  <a:moveTo>
                    <a:pt x="201752" y="0"/>
                  </a:moveTo>
                  <a:lnTo>
                    <a:pt x="155494" y="5328"/>
                  </a:lnTo>
                  <a:lnTo>
                    <a:pt x="113029" y="20505"/>
                  </a:lnTo>
                  <a:lnTo>
                    <a:pt x="75569" y="44321"/>
                  </a:lnTo>
                  <a:lnTo>
                    <a:pt x="44325" y="75564"/>
                  </a:lnTo>
                  <a:lnTo>
                    <a:pt x="20507" y="113024"/>
                  </a:lnTo>
                  <a:lnTo>
                    <a:pt x="5328" y="155490"/>
                  </a:lnTo>
                  <a:lnTo>
                    <a:pt x="0" y="201752"/>
                  </a:lnTo>
                  <a:lnTo>
                    <a:pt x="5328" y="248009"/>
                  </a:lnTo>
                  <a:lnTo>
                    <a:pt x="20507" y="290474"/>
                  </a:lnTo>
                  <a:lnTo>
                    <a:pt x="44325" y="327934"/>
                  </a:lnTo>
                  <a:lnTo>
                    <a:pt x="75569" y="359179"/>
                  </a:lnTo>
                  <a:lnTo>
                    <a:pt x="113029" y="382996"/>
                  </a:lnTo>
                  <a:lnTo>
                    <a:pt x="155494" y="398175"/>
                  </a:lnTo>
                  <a:lnTo>
                    <a:pt x="201752" y="403504"/>
                  </a:lnTo>
                  <a:lnTo>
                    <a:pt x="248009" y="398175"/>
                  </a:lnTo>
                  <a:lnTo>
                    <a:pt x="272326" y="389483"/>
                  </a:lnTo>
                  <a:lnTo>
                    <a:pt x="201752" y="389483"/>
                  </a:lnTo>
                  <a:lnTo>
                    <a:pt x="164837" y="385879"/>
                  </a:lnTo>
                  <a:lnTo>
                    <a:pt x="97648" y="358054"/>
                  </a:lnTo>
                  <a:lnTo>
                    <a:pt x="45447" y="305849"/>
                  </a:lnTo>
                  <a:lnTo>
                    <a:pt x="17614" y="238659"/>
                  </a:lnTo>
                  <a:lnTo>
                    <a:pt x="14008" y="201752"/>
                  </a:lnTo>
                  <a:lnTo>
                    <a:pt x="17614" y="164837"/>
                  </a:lnTo>
                  <a:lnTo>
                    <a:pt x="45447" y="97648"/>
                  </a:lnTo>
                  <a:lnTo>
                    <a:pt x="97648" y="45447"/>
                  </a:lnTo>
                  <a:lnTo>
                    <a:pt x="164837" y="17614"/>
                  </a:lnTo>
                  <a:lnTo>
                    <a:pt x="201752" y="14008"/>
                  </a:lnTo>
                  <a:lnTo>
                    <a:pt x="272295" y="14008"/>
                  </a:lnTo>
                  <a:lnTo>
                    <a:pt x="248009" y="5328"/>
                  </a:lnTo>
                  <a:lnTo>
                    <a:pt x="201752" y="0"/>
                  </a:lnTo>
                  <a:close/>
                </a:path>
                <a:path w="403859" h="403860">
                  <a:moveTo>
                    <a:pt x="272295" y="14008"/>
                  </a:moveTo>
                  <a:lnTo>
                    <a:pt x="201752" y="14008"/>
                  </a:lnTo>
                  <a:lnTo>
                    <a:pt x="238666" y="17614"/>
                  </a:lnTo>
                  <a:lnTo>
                    <a:pt x="273638" y="28206"/>
                  </a:lnTo>
                  <a:lnTo>
                    <a:pt x="334505" y="68999"/>
                  </a:lnTo>
                  <a:lnTo>
                    <a:pt x="375297" y="129865"/>
                  </a:lnTo>
                  <a:lnTo>
                    <a:pt x="389496" y="201752"/>
                  </a:lnTo>
                  <a:lnTo>
                    <a:pt x="385890" y="238659"/>
                  </a:lnTo>
                  <a:lnTo>
                    <a:pt x="358056" y="305849"/>
                  </a:lnTo>
                  <a:lnTo>
                    <a:pt x="305856" y="358054"/>
                  </a:lnTo>
                  <a:lnTo>
                    <a:pt x="238666" y="385879"/>
                  </a:lnTo>
                  <a:lnTo>
                    <a:pt x="201752" y="389483"/>
                  </a:lnTo>
                  <a:lnTo>
                    <a:pt x="272326" y="389483"/>
                  </a:lnTo>
                  <a:lnTo>
                    <a:pt x="327934" y="359179"/>
                  </a:lnTo>
                  <a:lnTo>
                    <a:pt x="359179" y="327934"/>
                  </a:lnTo>
                  <a:lnTo>
                    <a:pt x="382996" y="290474"/>
                  </a:lnTo>
                  <a:lnTo>
                    <a:pt x="398175" y="248009"/>
                  </a:lnTo>
                  <a:lnTo>
                    <a:pt x="403504" y="201752"/>
                  </a:lnTo>
                  <a:lnTo>
                    <a:pt x="398175" y="155490"/>
                  </a:lnTo>
                  <a:lnTo>
                    <a:pt x="382996" y="113024"/>
                  </a:lnTo>
                  <a:lnTo>
                    <a:pt x="359179" y="75564"/>
                  </a:lnTo>
                  <a:lnTo>
                    <a:pt x="327934" y="44321"/>
                  </a:lnTo>
                  <a:lnTo>
                    <a:pt x="290474" y="20505"/>
                  </a:lnTo>
                  <a:lnTo>
                    <a:pt x="272295" y="14008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4394" y="1469377"/>
              <a:ext cx="187732" cy="229759"/>
            </a:xfrm>
            <a:prstGeom prst="rect">
              <a:avLst/>
            </a:prstGeom>
          </p:spPr>
        </p:pic>
      </p:grpSp>
      <p:grpSp>
        <p:nvGrpSpPr>
          <p:cNvPr id="15" name="object 15" descr=""/>
          <p:cNvGrpSpPr/>
          <p:nvPr/>
        </p:nvGrpSpPr>
        <p:grpSpPr>
          <a:xfrm>
            <a:off x="6589517" y="567004"/>
            <a:ext cx="403860" cy="403860"/>
            <a:chOff x="6589517" y="567004"/>
            <a:chExt cx="403860" cy="403860"/>
          </a:xfrm>
        </p:grpSpPr>
        <p:sp>
          <p:nvSpPr>
            <p:cNvPr id="16" name="object 16" descr=""/>
            <p:cNvSpPr/>
            <p:nvPr/>
          </p:nvSpPr>
          <p:spPr>
            <a:xfrm>
              <a:off x="6589517" y="567004"/>
              <a:ext cx="403860" cy="403860"/>
            </a:xfrm>
            <a:custGeom>
              <a:avLst/>
              <a:gdLst/>
              <a:ahLst/>
              <a:cxnLst/>
              <a:rect l="l" t="t" r="r" b="b"/>
              <a:pathLst>
                <a:path w="403859" h="403859">
                  <a:moveTo>
                    <a:pt x="201739" y="0"/>
                  </a:moveTo>
                  <a:lnTo>
                    <a:pt x="155482" y="5328"/>
                  </a:lnTo>
                  <a:lnTo>
                    <a:pt x="113019" y="20505"/>
                  </a:lnTo>
                  <a:lnTo>
                    <a:pt x="75561" y="44320"/>
                  </a:lnTo>
                  <a:lnTo>
                    <a:pt x="44320" y="75561"/>
                  </a:lnTo>
                  <a:lnTo>
                    <a:pt x="20505" y="113019"/>
                  </a:lnTo>
                  <a:lnTo>
                    <a:pt x="5328" y="155482"/>
                  </a:lnTo>
                  <a:lnTo>
                    <a:pt x="0" y="201739"/>
                  </a:lnTo>
                  <a:lnTo>
                    <a:pt x="5328" y="248001"/>
                  </a:lnTo>
                  <a:lnTo>
                    <a:pt x="20505" y="290467"/>
                  </a:lnTo>
                  <a:lnTo>
                    <a:pt x="44320" y="327927"/>
                  </a:lnTo>
                  <a:lnTo>
                    <a:pt x="75561" y="359170"/>
                  </a:lnTo>
                  <a:lnTo>
                    <a:pt x="113019" y="382986"/>
                  </a:lnTo>
                  <a:lnTo>
                    <a:pt x="155482" y="398163"/>
                  </a:lnTo>
                  <a:lnTo>
                    <a:pt x="201739" y="403491"/>
                  </a:lnTo>
                  <a:lnTo>
                    <a:pt x="247996" y="398163"/>
                  </a:lnTo>
                  <a:lnTo>
                    <a:pt x="272316" y="389470"/>
                  </a:lnTo>
                  <a:lnTo>
                    <a:pt x="201739" y="389470"/>
                  </a:lnTo>
                  <a:lnTo>
                    <a:pt x="151889" y="382753"/>
                  </a:lnTo>
                  <a:lnTo>
                    <a:pt x="107060" y="363803"/>
                  </a:lnTo>
                  <a:lnTo>
                    <a:pt x="69054" y="334424"/>
                  </a:lnTo>
                  <a:lnTo>
                    <a:pt x="39675" y="296418"/>
                  </a:lnTo>
                  <a:lnTo>
                    <a:pt x="20725" y="251589"/>
                  </a:lnTo>
                  <a:lnTo>
                    <a:pt x="14008" y="201739"/>
                  </a:lnTo>
                  <a:lnTo>
                    <a:pt x="20725" y="151889"/>
                  </a:lnTo>
                  <a:lnTo>
                    <a:pt x="39675" y="107060"/>
                  </a:lnTo>
                  <a:lnTo>
                    <a:pt x="69054" y="69054"/>
                  </a:lnTo>
                  <a:lnTo>
                    <a:pt x="107060" y="39675"/>
                  </a:lnTo>
                  <a:lnTo>
                    <a:pt x="151889" y="20725"/>
                  </a:lnTo>
                  <a:lnTo>
                    <a:pt x="201739" y="14008"/>
                  </a:lnTo>
                  <a:lnTo>
                    <a:pt x="272281" y="14008"/>
                  </a:lnTo>
                  <a:lnTo>
                    <a:pt x="247996" y="5328"/>
                  </a:lnTo>
                  <a:lnTo>
                    <a:pt x="201739" y="0"/>
                  </a:lnTo>
                  <a:close/>
                </a:path>
                <a:path w="403859" h="403859">
                  <a:moveTo>
                    <a:pt x="272281" y="14008"/>
                  </a:moveTo>
                  <a:lnTo>
                    <a:pt x="201739" y="14008"/>
                  </a:lnTo>
                  <a:lnTo>
                    <a:pt x="251589" y="20725"/>
                  </a:lnTo>
                  <a:lnTo>
                    <a:pt x="296418" y="39675"/>
                  </a:lnTo>
                  <a:lnTo>
                    <a:pt x="334424" y="69054"/>
                  </a:lnTo>
                  <a:lnTo>
                    <a:pt x="363803" y="107060"/>
                  </a:lnTo>
                  <a:lnTo>
                    <a:pt x="382753" y="151889"/>
                  </a:lnTo>
                  <a:lnTo>
                    <a:pt x="389470" y="201739"/>
                  </a:lnTo>
                  <a:lnTo>
                    <a:pt x="382753" y="251589"/>
                  </a:lnTo>
                  <a:lnTo>
                    <a:pt x="363803" y="296418"/>
                  </a:lnTo>
                  <a:lnTo>
                    <a:pt x="334424" y="334424"/>
                  </a:lnTo>
                  <a:lnTo>
                    <a:pt x="296418" y="363803"/>
                  </a:lnTo>
                  <a:lnTo>
                    <a:pt x="251589" y="382753"/>
                  </a:lnTo>
                  <a:lnTo>
                    <a:pt x="201739" y="389470"/>
                  </a:lnTo>
                  <a:lnTo>
                    <a:pt x="272316" y="389470"/>
                  </a:lnTo>
                  <a:lnTo>
                    <a:pt x="327917" y="359170"/>
                  </a:lnTo>
                  <a:lnTo>
                    <a:pt x="359158" y="327927"/>
                  </a:lnTo>
                  <a:lnTo>
                    <a:pt x="382973" y="290467"/>
                  </a:lnTo>
                  <a:lnTo>
                    <a:pt x="398150" y="248001"/>
                  </a:lnTo>
                  <a:lnTo>
                    <a:pt x="403478" y="201739"/>
                  </a:lnTo>
                  <a:lnTo>
                    <a:pt x="398150" y="155482"/>
                  </a:lnTo>
                  <a:lnTo>
                    <a:pt x="382973" y="113019"/>
                  </a:lnTo>
                  <a:lnTo>
                    <a:pt x="359158" y="75561"/>
                  </a:lnTo>
                  <a:lnTo>
                    <a:pt x="327917" y="44320"/>
                  </a:lnTo>
                  <a:lnTo>
                    <a:pt x="290459" y="20505"/>
                  </a:lnTo>
                  <a:lnTo>
                    <a:pt x="272281" y="14008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698309" y="676145"/>
              <a:ext cx="186055" cy="186055"/>
            </a:xfrm>
            <a:custGeom>
              <a:avLst/>
              <a:gdLst/>
              <a:ahLst/>
              <a:cxnLst/>
              <a:rect l="l" t="t" r="r" b="b"/>
              <a:pathLst>
                <a:path w="186054" h="186055">
                  <a:moveTo>
                    <a:pt x="13881" y="27736"/>
                  </a:moveTo>
                  <a:lnTo>
                    <a:pt x="105435" y="27736"/>
                  </a:lnTo>
                  <a:lnTo>
                    <a:pt x="158140" y="27736"/>
                  </a:lnTo>
                  <a:lnTo>
                    <a:pt x="158140" y="158127"/>
                  </a:lnTo>
                </a:path>
                <a:path w="186054" h="186055">
                  <a:moveTo>
                    <a:pt x="41617" y="0"/>
                  </a:moveTo>
                  <a:lnTo>
                    <a:pt x="133172" y="0"/>
                  </a:lnTo>
                  <a:lnTo>
                    <a:pt x="185877" y="0"/>
                  </a:lnTo>
                  <a:lnTo>
                    <a:pt x="185877" y="130378"/>
                  </a:lnTo>
                </a:path>
                <a:path w="186054" h="186055">
                  <a:moveTo>
                    <a:pt x="130390" y="185864"/>
                  </a:moveTo>
                  <a:lnTo>
                    <a:pt x="0" y="185864"/>
                  </a:lnTo>
                  <a:lnTo>
                    <a:pt x="0" y="55473"/>
                  </a:lnTo>
                  <a:lnTo>
                    <a:pt x="130390" y="55473"/>
                  </a:lnTo>
                  <a:lnTo>
                    <a:pt x="130390" y="185864"/>
                  </a:lnTo>
                  <a:close/>
                </a:path>
                <a:path w="186054" h="186055">
                  <a:moveTo>
                    <a:pt x="27749" y="127609"/>
                  </a:moveTo>
                  <a:lnTo>
                    <a:pt x="102654" y="127609"/>
                  </a:lnTo>
                </a:path>
                <a:path w="186054" h="186055">
                  <a:moveTo>
                    <a:pt x="27749" y="155346"/>
                  </a:moveTo>
                  <a:lnTo>
                    <a:pt x="102654" y="155346"/>
                  </a:lnTo>
                </a:path>
              </a:pathLst>
            </a:custGeom>
            <a:ln w="15875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2132431" y="5136274"/>
            <a:ext cx="5427980" cy="5556250"/>
            <a:chOff x="2132431" y="5136274"/>
            <a:chExt cx="5427980" cy="5556250"/>
          </a:xfrm>
        </p:grpSpPr>
        <p:sp>
          <p:nvSpPr>
            <p:cNvPr id="19" name="object 19" descr=""/>
            <p:cNvSpPr/>
            <p:nvPr/>
          </p:nvSpPr>
          <p:spPr>
            <a:xfrm>
              <a:off x="2132418" y="5136286"/>
              <a:ext cx="5427980" cy="5556250"/>
            </a:xfrm>
            <a:custGeom>
              <a:avLst/>
              <a:gdLst/>
              <a:ahLst/>
              <a:cxnLst/>
              <a:rect l="l" t="t" r="r" b="b"/>
              <a:pathLst>
                <a:path w="5427980" h="5556250">
                  <a:moveTo>
                    <a:pt x="5427573" y="71323"/>
                  </a:moveTo>
                  <a:lnTo>
                    <a:pt x="5346903" y="52349"/>
                  </a:lnTo>
                  <a:lnTo>
                    <a:pt x="5298452" y="42481"/>
                  </a:lnTo>
                  <a:lnTo>
                    <a:pt x="5249710" y="33616"/>
                  </a:lnTo>
                  <a:lnTo>
                    <a:pt x="5200713" y="25781"/>
                  </a:lnTo>
                  <a:lnTo>
                    <a:pt x="5151463" y="18973"/>
                  </a:lnTo>
                  <a:lnTo>
                    <a:pt x="5101958" y="13195"/>
                  </a:lnTo>
                  <a:lnTo>
                    <a:pt x="5052238" y="8458"/>
                  </a:lnTo>
                  <a:lnTo>
                    <a:pt x="5002288" y="4762"/>
                  </a:lnTo>
                  <a:lnTo>
                    <a:pt x="4952149" y="2120"/>
                  </a:lnTo>
                  <a:lnTo>
                    <a:pt x="4901781" y="520"/>
                  </a:lnTo>
                  <a:lnTo>
                    <a:pt x="4851374" y="0"/>
                  </a:lnTo>
                  <a:lnTo>
                    <a:pt x="4800816" y="520"/>
                  </a:lnTo>
                  <a:lnTo>
                    <a:pt x="4750498" y="2120"/>
                  </a:lnTo>
                  <a:lnTo>
                    <a:pt x="4700359" y="4762"/>
                  </a:lnTo>
                  <a:lnTo>
                    <a:pt x="4650435" y="8458"/>
                  </a:lnTo>
                  <a:lnTo>
                    <a:pt x="4600714" y="13195"/>
                  </a:lnTo>
                  <a:lnTo>
                    <a:pt x="4551235" y="18973"/>
                  </a:lnTo>
                  <a:lnTo>
                    <a:pt x="4501985" y="25781"/>
                  </a:lnTo>
                  <a:lnTo>
                    <a:pt x="4453001" y="33616"/>
                  </a:lnTo>
                  <a:lnTo>
                    <a:pt x="4404271" y="42481"/>
                  </a:lnTo>
                  <a:lnTo>
                    <a:pt x="4355820" y="52362"/>
                  </a:lnTo>
                  <a:lnTo>
                    <a:pt x="4307662" y="63246"/>
                  </a:lnTo>
                  <a:lnTo>
                    <a:pt x="4259808" y="75133"/>
                  </a:lnTo>
                  <a:lnTo>
                    <a:pt x="4212272" y="88036"/>
                  </a:lnTo>
                  <a:lnTo>
                    <a:pt x="4165066" y="101930"/>
                  </a:lnTo>
                  <a:lnTo>
                    <a:pt x="4118191" y="116814"/>
                  </a:lnTo>
                  <a:lnTo>
                    <a:pt x="4071683" y="132676"/>
                  </a:lnTo>
                  <a:lnTo>
                    <a:pt x="4025544" y="149529"/>
                  </a:lnTo>
                  <a:lnTo>
                    <a:pt x="3979773" y="167347"/>
                  </a:lnTo>
                  <a:lnTo>
                    <a:pt x="3934409" y="186143"/>
                  </a:lnTo>
                  <a:lnTo>
                    <a:pt x="3889451" y="205892"/>
                  </a:lnTo>
                  <a:lnTo>
                    <a:pt x="3844912" y="226606"/>
                  </a:lnTo>
                  <a:lnTo>
                    <a:pt x="3800792" y="248285"/>
                  </a:lnTo>
                  <a:lnTo>
                    <a:pt x="3757130" y="270891"/>
                  </a:lnTo>
                  <a:lnTo>
                    <a:pt x="3713924" y="294449"/>
                  </a:lnTo>
                  <a:lnTo>
                    <a:pt x="3671189" y="318947"/>
                  </a:lnTo>
                  <a:lnTo>
                    <a:pt x="3628948" y="344385"/>
                  </a:lnTo>
                  <a:lnTo>
                    <a:pt x="3587191" y="370738"/>
                  </a:lnTo>
                  <a:lnTo>
                    <a:pt x="3545941" y="398018"/>
                  </a:lnTo>
                  <a:lnTo>
                    <a:pt x="3505225" y="426212"/>
                  </a:lnTo>
                  <a:lnTo>
                    <a:pt x="3465030" y="455307"/>
                  </a:lnTo>
                  <a:lnTo>
                    <a:pt x="3425393" y="485317"/>
                  </a:lnTo>
                  <a:lnTo>
                    <a:pt x="3386315" y="516229"/>
                  </a:lnTo>
                  <a:lnTo>
                    <a:pt x="3347809" y="548043"/>
                  </a:lnTo>
                  <a:lnTo>
                    <a:pt x="3309886" y="580732"/>
                  </a:lnTo>
                  <a:lnTo>
                    <a:pt x="3272561" y="614311"/>
                  </a:lnTo>
                  <a:lnTo>
                    <a:pt x="3235858" y="648766"/>
                  </a:lnTo>
                  <a:lnTo>
                    <a:pt x="3199777" y="684098"/>
                  </a:lnTo>
                  <a:lnTo>
                    <a:pt x="1024648" y="2859265"/>
                  </a:lnTo>
                  <a:lnTo>
                    <a:pt x="1000848" y="2819285"/>
                  </a:lnTo>
                  <a:lnTo>
                    <a:pt x="975690" y="2775051"/>
                  </a:lnTo>
                  <a:lnTo>
                    <a:pt x="951471" y="2730373"/>
                  </a:lnTo>
                  <a:lnTo>
                    <a:pt x="928192" y="2685250"/>
                  </a:lnTo>
                  <a:lnTo>
                    <a:pt x="905891" y="2639707"/>
                  </a:lnTo>
                  <a:lnTo>
                    <a:pt x="884580" y="2593746"/>
                  </a:lnTo>
                  <a:lnTo>
                    <a:pt x="864298" y="2547391"/>
                  </a:lnTo>
                  <a:lnTo>
                    <a:pt x="845058" y="2500655"/>
                  </a:lnTo>
                  <a:lnTo>
                    <a:pt x="826897" y="2453551"/>
                  </a:lnTo>
                  <a:lnTo>
                    <a:pt x="809815" y="2406078"/>
                  </a:lnTo>
                  <a:lnTo>
                    <a:pt x="793864" y="2358263"/>
                  </a:lnTo>
                  <a:lnTo>
                    <a:pt x="779043" y="2310130"/>
                  </a:lnTo>
                  <a:lnTo>
                    <a:pt x="765390" y="2261666"/>
                  </a:lnTo>
                  <a:lnTo>
                    <a:pt x="752919" y="2212898"/>
                  </a:lnTo>
                  <a:lnTo>
                    <a:pt x="741667" y="2163851"/>
                  </a:lnTo>
                  <a:lnTo>
                    <a:pt x="731647" y="2114524"/>
                  </a:lnTo>
                  <a:lnTo>
                    <a:pt x="722884" y="2064931"/>
                  </a:lnTo>
                  <a:lnTo>
                    <a:pt x="715416" y="2015083"/>
                  </a:lnTo>
                  <a:lnTo>
                    <a:pt x="709244" y="1964994"/>
                  </a:lnTo>
                  <a:lnTo>
                    <a:pt x="704392" y="1914702"/>
                  </a:lnTo>
                  <a:lnTo>
                    <a:pt x="700913" y="1864182"/>
                  </a:lnTo>
                  <a:lnTo>
                    <a:pt x="698804" y="1813471"/>
                  </a:lnTo>
                  <a:lnTo>
                    <a:pt x="698093" y="1762582"/>
                  </a:lnTo>
                  <a:lnTo>
                    <a:pt x="697814" y="1717243"/>
                  </a:lnTo>
                  <a:lnTo>
                    <a:pt x="698715" y="1671624"/>
                  </a:lnTo>
                  <a:lnTo>
                    <a:pt x="700786" y="1625777"/>
                  </a:lnTo>
                  <a:lnTo>
                    <a:pt x="704024" y="1579753"/>
                  </a:lnTo>
                  <a:lnTo>
                    <a:pt x="708418" y="1533601"/>
                  </a:lnTo>
                  <a:lnTo>
                    <a:pt x="713968" y="1487335"/>
                  </a:lnTo>
                  <a:lnTo>
                    <a:pt x="720661" y="1441030"/>
                  </a:lnTo>
                  <a:lnTo>
                    <a:pt x="728497" y="1394726"/>
                  </a:lnTo>
                  <a:lnTo>
                    <a:pt x="737450" y="1348447"/>
                  </a:lnTo>
                  <a:lnTo>
                    <a:pt x="747534" y="1302258"/>
                  </a:lnTo>
                  <a:lnTo>
                    <a:pt x="758723" y="1256195"/>
                  </a:lnTo>
                  <a:lnTo>
                    <a:pt x="771029" y="1210297"/>
                  </a:lnTo>
                  <a:lnTo>
                    <a:pt x="784440" y="1164615"/>
                  </a:lnTo>
                  <a:lnTo>
                    <a:pt x="798931" y="1119200"/>
                  </a:lnTo>
                  <a:lnTo>
                    <a:pt x="814514" y="1074077"/>
                  </a:lnTo>
                  <a:lnTo>
                    <a:pt x="831227" y="1029157"/>
                  </a:lnTo>
                  <a:lnTo>
                    <a:pt x="848893" y="984923"/>
                  </a:lnTo>
                  <a:lnTo>
                    <a:pt x="867689" y="940968"/>
                  </a:lnTo>
                  <a:lnTo>
                    <a:pt x="887539" y="897496"/>
                  </a:lnTo>
                  <a:lnTo>
                    <a:pt x="908431" y="854544"/>
                  </a:lnTo>
                  <a:lnTo>
                    <a:pt x="930376" y="812165"/>
                  </a:lnTo>
                  <a:lnTo>
                    <a:pt x="953338" y="770382"/>
                  </a:lnTo>
                  <a:lnTo>
                    <a:pt x="977341" y="729272"/>
                  </a:lnTo>
                  <a:lnTo>
                    <a:pt x="1002360" y="688848"/>
                  </a:lnTo>
                  <a:lnTo>
                    <a:pt x="1028382" y="649173"/>
                  </a:lnTo>
                  <a:lnTo>
                    <a:pt x="1055420" y="610273"/>
                  </a:lnTo>
                  <a:lnTo>
                    <a:pt x="1083449" y="572211"/>
                  </a:lnTo>
                  <a:lnTo>
                    <a:pt x="1112469" y="535025"/>
                  </a:lnTo>
                  <a:lnTo>
                    <a:pt x="1142466" y="498754"/>
                  </a:lnTo>
                  <a:lnTo>
                    <a:pt x="1173441" y="463448"/>
                  </a:lnTo>
                  <a:lnTo>
                    <a:pt x="1205395" y="429145"/>
                  </a:lnTo>
                  <a:lnTo>
                    <a:pt x="1238300" y="395897"/>
                  </a:lnTo>
                  <a:lnTo>
                    <a:pt x="1272159" y="363740"/>
                  </a:lnTo>
                  <a:lnTo>
                    <a:pt x="1306957" y="332727"/>
                  </a:lnTo>
                  <a:lnTo>
                    <a:pt x="1342694" y="302895"/>
                  </a:lnTo>
                  <a:lnTo>
                    <a:pt x="1379372" y="274281"/>
                  </a:lnTo>
                  <a:lnTo>
                    <a:pt x="1416964" y="246951"/>
                  </a:lnTo>
                  <a:lnTo>
                    <a:pt x="1455483" y="220929"/>
                  </a:lnTo>
                  <a:lnTo>
                    <a:pt x="1494904" y="196265"/>
                  </a:lnTo>
                  <a:lnTo>
                    <a:pt x="1535214" y="172999"/>
                  </a:lnTo>
                  <a:lnTo>
                    <a:pt x="1576438" y="151180"/>
                  </a:lnTo>
                  <a:lnTo>
                    <a:pt x="1618538" y="130860"/>
                  </a:lnTo>
                  <a:lnTo>
                    <a:pt x="1661515" y="112064"/>
                  </a:lnTo>
                  <a:lnTo>
                    <a:pt x="1705368" y="94856"/>
                  </a:lnTo>
                  <a:lnTo>
                    <a:pt x="1750098" y="79260"/>
                  </a:lnTo>
                  <a:lnTo>
                    <a:pt x="1795665" y="65341"/>
                  </a:lnTo>
                  <a:lnTo>
                    <a:pt x="1842096" y="53124"/>
                  </a:lnTo>
                  <a:lnTo>
                    <a:pt x="1889366" y="42672"/>
                  </a:lnTo>
                  <a:lnTo>
                    <a:pt x="1842096" y="52311"/>
                  </a:lnTo>
                  <a:lnTo>
                    <a:pt x="1795005" y="62928"/>
                  </a:lnTo>
                  <a:lnTo>
                    <a:pt x="1748091" y="74523"/>
                  </a:lnTo>
                  <a:lnTo>
                    <a:pt x="1701380" y="87096"/>
                  </a:lnTo>
                  <a:lnTo>
                    <a:pt x="1654898" y="100660"/>
                  </a:lnTo>
                  <a:lnTo>
                    <a:pt x="1608645" y="115189"/>
                  </a:lnTo>
                  <a:lnTo>
                    <a:pt x="1562646" y="130708"/>
                  </a:lnTo>
                  <a:lnTo>
                    <a:pt x="1516913" y="147205"/>
                  </a:lnTo>
                  <a:lnTo>
                    <a:pt x="1471460" y="164680"/>
                  </a:lnTo>
                  <a:lnTo>
                    <a:pt x="1426324" y="183146"/>
                  </a:lnTo>
                  <a:lnTo>
                    <a:pt x="1381493" y="202577"/>
                  </a:lnTo>
                  <a:lnTo>
                    <a:pt x="1337005" y="222999"/>
                  </a:lnTo>
                  <a:lnTo>
                    <a:pt x="1292872" y="244398"/>
                  </a:lnTo>
                  <a:lnTo>
                    <a:pt x="1249095" y="266776"/>
                  </a:lnTo>
                  <a:lnTo>
                    <a:pt x="1205712" y="290131"/>
                  </a:lnTo>
                  <a:lnTo>
                    <a:pt x="1162723" y="314477"/>
                  </a:lnTo>
                  <a:lnTo>
                    <a:pt x="1120152" y="339788"/>
                  </a:lnTo>
                  <a:lnTo>
                    <a:pt x="1078014" y="366090"/>
                  </a:lnTo>
                  <a:lnTo>
                    <a:pt x="1036332" y="393369"/>
                  </a:lnTo>
                  <a:lnTo>
                    <a:pt x="995108" y="421627"/>
                  </a:lnTo>
                  <a:lnTo>
                    <a:pt x="954379" y="450862"/>
                  </a:lnTo>
                  <a:lnTo>
                    <a:pt x="914133" y="481088"/>
                  </a:lnTo>
                  <a:lnTo>
                    <a:pt x="874420" y="512279"/>
                  </a:lnTo>
                  <a:lnTo>
                    <a:pt x="835228" y="544461"/>
                  </a:lnTo>
                  <a:lnTo>
                    <a:pt x="796582" y="577621"/>
                  </a:lnTo>
                  <a:lnTo>
                    <a:pt x="758507" y="611759"/>
                  </a:lnTo>
                  <a:lnTo>
                    <a:pt x="721017" y="646887"/>
                  </a:lnTo>
                  <a:lnTo>
                    <a:pt x="684123" y="682980"/>
                  </a:lnTo>
                  <a:lnTo>
                    <a:pt x="648792" y="719061"/>
                  </a:lnTo>
                  <a:lnTo>
                    <a:pt x="614324" y="755777"/>
                  </a:lnTo>
                  <a:lnTo>
                    <a:pt x="580745" y="793102"/>
                  </a:lnTo>
                  <a:lnTo>
                    <a:pt x="548055" y="831024"/>
                  </a:lnTo>
                  <a:lnTo>
                    <a:pt x="516242" y="869530"/>
                  </a:lnTo>
                  <a:lnTo>
                    <a:pt x="485330" y="908608"/>
                  </a:lnTo>
                  <a:lnTo>
                    <a:pt x="455320" y="948245"/>
                  </a:lnTo>
                  <a:lnTo>
                    <a:pt x="426212" y="988441"/>
                  </a:lnTo>
                  <a:lnTo>
                    <a:pt x="397929" y="1029296"/>
                  </a:lnTo>
                  <a:lnTo>
                    <a:pt x="370738" y="1070406"/>
                  </a:lnTo>
                  <a:lnTo>
                    <a:pt x="344385" y="1112164"/>
                  </a:lnTo>
                  <a:lnTo>
                    <a:pt x="318960" y="1154404"/>
                  </a:lnTo>
                  <a:lnTo>
                    <a:pt x="294462" y="1197140"/>
                  </a:lnTo>
                  <a:lnTo>
                    <a:pt x="270903" y="1240345"/>
                  </a:lnTo>
                  <a:lnTo>
                    <a:pt x="248285" y="1284008"/>
                  </a:lnTo>
                  <a:lnTo>
                    <a:pt x="226618" y="1328127"/>
                  </a:lnTo>
                  <a:lnTo>
                    <a:pt x="205905" y="1372666"/>
                  </a:lnTo>
                  <a:lnTo>
                    <a:pt x="186143" y="1417624"/>
                  </a:lnTo>
                  <a:lnTo>
                    <a:pt x="167360" y="1462989"/>
                  </a:lnTo>
                  <a:lnTo>
                    <a:pt x="149529" y="1508747"/>
                  </a:lnTo>
                  <a:lnTo>
                    <a:pt x="132689" y="1554899"/>
                  </a:lnTo>
                  <a:lnTo>
                    <a:pt x="116814" y="1601406"/>
                  </a:lnTo>
                  <a:lnTo>
                    <a:pt x="101930" y="1648269"/>
                  </a:lnTo>
                  <a:lnTo>
                    <a:pt x="88036" y="1695488"/>
                  </a:lnTo>
                  <a:lnTo>
                    <a:pt x="75145" y="1743024"/>
                  </a:lnTo>
                  <a:lnTo>
                    <a:pt x="63246" y="1790877"/>
                  </a:lnTo>
                  <a:lnTo>
                    <a:pt x="52362" y="1839048"/>
                  </a:lnTo>
                  <a:lnTo>
                    <a:pt x="42481" y="1887499"/>
                  </a:lnTo>
                  <a:lnTo>
                    <a:pt x="33629" y="1936229"/>
                  </a:lnTo>
                  <a:lnTo>
                    <a:pt x="25793" y="1985225"/>
                  </a:lnTo>
                  <a:lnTo>
                    <a:pt x="18973" y="2034476"/>
                  </a:lnTo>
                  <a:lnTo>
                    <a:pt x="13208" y="2083968"/>
                  </a:lnTo>
                  <a:lnTo>
                    <a:pt x="8458" y="2133689"/>
                  </a:lnTo>
                  <a:lnTo>
                    <a:pt x="4775" y="2183625"/>
                  </a:lnTo>
                  <a:lnTo>
                    <a:pt x="2120" y="2233765"/>
                  </a:lnTo>
                  <a:lnTo>
                    <a:pt x="533" y="2284082"/>
                  </a:lnTo>
                  <a:lnTo>
                    <a:pt x="12" y="2333866"/>
                  </a:lnTo>
                  <a:lnTo>
                    <a:pt x="12" y="2335339"/>
                  </a:lnTo>
                  <a:lnTo>
                    <a:pt x="533" y="2385110"/>
                  </a:lnTo>
                  <a:lnTo>
                    <a:pt x="2120" y="2435441"/>
                  </a:lnTo>
                  <a:lnTo>
                    <a:pt x="4762" y="2485567"/>
                  </a:lnTo>
                  <a:lnTo>
                    <a:pt x="8458" y="2535504"/>
                  </a:lnTo>
                  <a:lnTo>
                    <a:pt x="13195" y="2585224"/>
                  </a:lnTo>
                  <a:lnTo>
                    <a:pt x="18973" y="2634704"/>
                  </a:lnTo>
                  <a:lnTo>
                    <a:pt x="25781" y="2683954"/>
                  </a:lnTo>
                  <a:lnTo>
                    <a:pt x="33629" y="2732951"/>
                  </a:lnTo>
                  <a:lnTo>
                    <a:pt x="42481" y="2781681"/>
                  </a:lnTo>
                  <a:lnTo>
                    <a:pt x="52362" y="2830144"/>
                  </a:lnTo>
                  <a:lnTo>
                    <a:pt x="63246" y="2878302"/>
                  </a:lnTo>
                  <a:lnTo>
                    <a:pt x="75145" y="2926156"/>
                  </a:lnTo>
                  <a:lnTo>
                    <a:pt x="88036" y="2973692"/>
                  </a:lnTo>
                  <a:lnTo>
                    <a:pt x="101930" y="3020898"/>
                  </a:lnTo>
                  <a:lnTo>
                    <a:pt x="116814" y="3067774"/>
                  </a:lnTo>
                  <a:lnTo>
                    <a:pt x="132689" y="3114281"/>
                  </a:lnTo>
                  <a:lnTo>
                    <a:pt x="149529" y="3160420"/>
                  </a:lnTo>
                  <a:lnTo>
                    <a:pt x="167360" y="3206191"/>
                  </a:lnTo>
                  <a:lnTo>
                    <a:pt x="186156" y="3251555"/>
                  </a:lnTo>
                  <a:lnTo>
                    <a:pt x="205905" y="3296513"/>
                  </a:lnTo>
                  <a:lnTo>
                    <a:pt x="226618" y="3341052"/>
                  </a:lnTo>
                  <a:lnTo>
                    <a:pt x="248285" y="3385172"/>
                  </a:lnTo>
                  <a:lnTo>
                    <a:pt x="270903" y="3428835"/>
                  </a:lnTo>
                  <a:lnTo>
                    <a:pt x="294462" y="3472040"/>
                  </a:lnTo>
                  <a:lnTo>
                    <a:pt x="318960" y="3514775"/>
                  </a:lnTo>
                  <a:lnTo>
                    <a:pt x="344385" y="3557016"/>
                  </a:lnTo>
                  <a:lnTo>
                    <a:pt x="367080" y="3592982"/>
                  </a:lnTo>
                  <a:lnTo>
                    <a:pt x="344385" y="3628948"/>
                  </a:lnTo>
                  <a:lnTo>
                    <a:pt x="318960" y="3671201"/>
                  </a:lnTo>
                  <a:lnTo>
                    <a:pt x="294462" y="3713924"/>
                  </a:lnTo>
                  <a:lnTo>
                    <a:pt x="270891" y="3757130"/>
                  </a:lnTo>
                  <a:lnTo>
                    <a:pt x="248285" y="3800792"/>
                  </a:lnTo>
                  <a:lnTo>
                    <a:pt x="226606" y="3844899"/>
                  </a:lnTo>
                  <a:lnTo>
                    <a:pt x="205892" y="3889451"/>
                  </a:lnTo>
                  <a:lnTo>
                    <a:pt x="186143" y="3934409"/>
                  </a:lnTo>
                  <a:lnTo>
                    <a:pt x="167347" y="3979773"/>
                  </a:lnTo>
                  <a:lnTo>
                    <a:pt x="149529" y="4025531"/>
                  </a:lnTo>
                  <a:lnTo>
                    <a:pt x="132676" y="4071670"/>
                  </a:lnTo>
                  <a:lnTo>
                    <a:pt x="116801" y="4118191"/>
                  </a:lnTo>
                  <a:lnTo>
                    <a:pt x="101930" y="4165054"/>
                  </a:lnTo>
                  <a:lnTo>
                    <a:pt x="88036" y="4212260"/>
                  </a:lnTo>
                  <a:lnTo>
                    <a:pt x="75133" y="4259808"/>
                  </a:lnTo>
                  <a:lnTo>
                    <a:pt x="63246" y="4307662"/>
                  </a:lnTo>
                  <a:lnTo>
                    <a:pt x="52349" y="4355820"/>
                  </a:lnTo>
                  <a:lnTo>
                    <a:pt x="42481" y="4404271"/>
                  </a:lnTo>
                  <a:lnTo>
                    <a:pt x="33616" y="4453001"/>
                  </a:lnTo>
                  <a:lnTo>
                    <a:pt x="25781" y="4502010"/>
                  </a:lnTo>
                  <a:lnTo>
                    <a:pt x="18973" y="4551261"/>
                  </a:lnTo>
                  <a:lnTo>
                    <a:pt x="13195" y="4600753"/>
                  </a:lnTo>
                  <a:lnTo>
                    <a:pt x="8458" y="4650473"/>
                  </a:lnTo>
                  <a:lnTo>
                    <a:pt x="4762" y="4700397"/>
                  </a:lnTo>
                  <a:lnTo>
                    <a:pt x="2120" y="4750536"/>
                  </a:lnTo>
                  <a:lnTo>
                    <a:pt x="520" y="4801336"/>
                  </a:lnTo>
                  <a:lnTo>
                    <a:pt x="0" y="4850168"/>
                  </a:lnTo>
                  <a:lnTo>
                    <a:pt x="0" y="4852505"/>
                  </a:lnTo>
                  <a:lnTo>
                    <a:pt x="584" y="4904194"/>
                  </a:lnTo>
                  <a:lnTo>
                    <a:pt x="2324" y="4956822"/>
                  </a:lnTo>
                  <a:lnTo>
                    <a:pt x="5232" y="5009235"/>
                  </a:lnTo>
                  <a:lnTo>
                    <a:pt x="9283" y="5061432"/>
                  </a:lnTo>
                  <a:lnTo>
                    <a:pt x="14490" y="5113401"/>
                  </a:lnTo>
                  <a:lnTo>
                    <a:pt x="20815" y="5165102"/>
                  </a:lnTo>
                  <a:lnTo>
                    <a:pt x="28270" y="5216550"/>
                  </a:lnTo>
                  <a:lnTo>
                    <a:pt x="36855" y="5267706"/>
                  </a:lnTo>
                  <a:lnTo>
                    <a:pt x="46545" y="5318569"/>
                  </a:lnTo>
                  <a:lnTo>
                    <a:pt x="57010" y="5365839"/>
                  </a:lnTo>
                  <a:lnTo>
                    <a:pt x="69240" y="5412232"/>
                  </a:lnTo>
                  <a:lnTo>
                    <a:pt x="83197" y="5457761"/>
                  </a:lnTo>
                  <a:lnTo>
                    <a:pt x="98844" y="5502427"/>
                  </a:lnTo>
                  <a:lnTo>
                    <a:pt x="116128" y="5546204"/>
                  </a:lnTo>
                  <a:lnTo>
                    <a:pt x="120319" y="5555716"/>
                  </a:lnTo>
                  <a:lnTo>
                    <a:pt x="1151559" y="5555716"/>
                  </a:lnTo>
                  <a:lnTo>
                    <a:pt x="1149845" y="5552960"/>
                  </a:lnTo>
                  <a:lnTo>
                    <a:pt x="1125664" y="5510530"/>
                  </a:lnTo>
                  <a:lnTo>
                    <a:pt x="1103045" y="5467324"/>
                  </a:lnTo>
                  <a:lnTo>
                    <a:pt x="1082001" y="5423370"/>
                  </a:lnTo>
                  <a:lnTo>
                    <a:pt x="1062558" y="5378716"/>
                  </a:lnTo>
                  <a:lnTo>
                    <a:pt x="1044740" y="5333403"/>
                  </a:lnTo>
                  <a:lnTo>
                    <a:pt x="1028534" y="5287454"/>
                  </a:lnTo>
                  <a:lnTo>
                    <a:pt x="1013980" y="5240896"/>
                  </a:lnTo>
                  <a:lnTo>
                    <a:pt x="1001077" y="5193792"/>
                  </a:lnTo>
                  <a:lnTo>
                    <a:pt x="989850" y="5146154"/>
                  </a:lnTo>
                  <a:lnTo>
                    <a:pt x="980300" y="5098034"/>
                  </a:lnTo>
                  <a:lnTo>
                    <a:pt x="972464" y="5049469"/>
                  </a:lnTo>
                  <a:lnTo>
                    <a:pt x="966343" y="5000472"/>
                  </a:lnTo>
                  <a:lnTo>
                    <a:pt x="961948" y="4951107"/>
                  </a:lnTo>
                  <a:lnTo>
                    <a:pt x="959294" y="4901387"/>
                  </a:lnTo>
                  <a:lnTo>
                    <a:pt x="958430" y="4852505"/>
                  </a:lnTo>
                  <a:lnTo>
                    <a:pt x="958430" y="4850168"/>
                  </a:lnTo>
                  <a:lnTo>
                    <a:pt x="959294" y="4801336"/>
                  </a:lnTo>
                  <a:lnTo>
                    <a:pt x="961948" y="4751629"/>
                  </a:lnTo>
                  <a:lnTo>
                    <a:pt x="966330" y="4702251"/>
                  </a:lnTo>
                  <a:lnTo>
                    <a:pt x="972464" y="4653267"/>
                  </a:lnTo>
                  <a:lnTo>
                    <a:pt x="980300" y="4604690"/>
                  </a:lnTo>
                  <a:lnTo>
                    <a:pt x="989838" y="4556569"/>
                  </a:lnTo>
                  <a:lnTo>
                    <a:pt x="1001064" y="4508932"/>
                  </a:lnTo>
                  <a:lnTo>
                    <a:pt x="1013968" y="4461827"/>
                  </a:lnTo>
                  <a:lnTo>
                    <a:pt x="1028522" y="4415282"/>
                  </a:lnTo>
                  <a:lnTo>
                    <a:pt x="1044727" y="4369320"/>
                  </a:lnTo>
                  <a:lnTo>
                    <a:pt x="1051077" y="4353179"/>
                  </a:lnTo>
                  <a:lnTo>
                    <a:pt x="2253653" y="5555716"/>
                  </a:lnTo>
                  <a:lnTo>
                    <a:pt x="3609048" y="5555716"/>
                  </a:lnTo>
                  <a:lnTo>
                    <a:pt x="1646301" y="3592982"/>
                  </a:lnTo>
                  <a:lnTo>
                    <a:pt x="3877487" y="1361795"/>
                  </a:lnTo>
                  <a:lnTo>
                    <a:pt x="3914089" y="1326540"/>
                  </a:lnTo>
                  <a:lnTo>
                    <a:pt x="3951782" y="1292821"/>
                  </a:lnTo>
                  <a:lnTo>
                    <a:pt x="3990517" y="1260652"/>
                  </a:lnTo>
                  <a:lnTo>
                    <a:pt x="4030218" y="1230007"/>
                  </a:lnTo>
                  <a:lnTo>
                    <a:pt x="4070845" y="1200873"/>
                  </a:lnTo>
                  <a:lnTo>
                    <a:pt x="4111536" y="1169898"/>
                  </a:lnTo>
                  <a:lnTo>
                    <a:pt x="4152773" y="1139685"/>
                  </a:lnTo>
                  <a:lnTo>
                    <a:pt x="4194543" y="1110246"/>
                  </a:lnTo>
                  <a:lnTo>
                    <a:pt x="4236834" y="1081620"/>
                  </a:lnTo>
                  <a:lnTo>
                    <a:pt x="4279633" y="1053833"/>
                  </a:lnTo>
                  <a:lnTo>
                    <a:pt x="4322915" y="1026896"/>
                  </a:lnTo>
                  <a:lnTo>
                    <a:pt x="4366679" y="1000836"/>
                  </a:lnTo>
                  <a:lnTo>
                    <a:pt x="4410913" y="975677"/>
                  </a:lnTo>
                  <a:lnTo>
                    <a:pt x="4455592" y="951458"/>
                  </a:lnTo>
                  <a:lnTo>
                    <a:pt x="4500715" y="928179"/>
                  </a:lnTo>
                  <a:lnTo>
                    <a:pt x="4546257" y="905878"/>
                  </a:lnTo>
                  <a:lnTo>
                    <a:pt x="4592218" y="884567"/>
                  </a:lnTo>
                  <a:lnTo>
                    <a:pt x="4638573" y="864285"/>
                  </a:lnTo>
                  <a:lnTo>
                    <a:pt x="4685309" y="845045"/>
                  </a:lnTo>
                  <a:lnTo>
                    <a:pt x="4732413" y="826884"/>
                  </a:lnTo>
                  <a:lnTo>
                    <a:pt x="4779886" y="809802"/>
                  </a:lnTo>
                  <a:lnTo>
                    <a:pt x="4827689" y="793851"/>
                  </a:lnTo>
                  <a:lnTo>
                    <a:pt x="4875835" y="779030"/>
                  </a:lnTo>
                  <a:lnTo>
                    <a:pt x="4924298" y="765378"/>
                  </a:lnTo>
                  <a:lnTo>
                    <a:pt x="4973053" y="752919"/>
                  </a:lnTo>
                  <a:lnTo>
                    <a:pt x="5022100" y="741654"/>
                  </a:lnTo>
                  <a:lnTo>
                    <a:pt x="5071440" y="731647"/>
                  </a:lnTo>
                  <a:lnTo>
                    <a:pt x="5121033" y="722884"/>
                  </a:lnTo>
                  <a:lnTo>
                    <a:pt x="5170868" y="715403"/>
                  </a:lnTo>
                  <a:lnTo>
                    <a:pt x="5220944" y="709231"/>
                  </a:lnTo>
                  <a:lnTo>
                    <a:pt x="5271249" y="704392"/>
                  </a:lnTo>
                  <a:lnTo>
                    <a:pt x="5321770" y="700900"/>
                  </a:lnTo>
                  <a:lnTo>
                    <a:pt x="5372468" y="698792"/>
                  </a:lnTo>
                  <a:lnTo>
                    <a:pt x="5427573" y="698055"/>
                  </a:lnTo>
                  <a:lnTo>
                    <a:pt x="5427573" y="71323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30195" y="6865950"/>
              <a:ext cx="326847" cy="1129614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32431" y="5178958"/>
              <a:ext cx="3604527" cy="5513044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99512" y="8729256"/>
              <a:ext cx="315632" cy="392036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16529" y="9122473"/>
              <a:ext cx="367144" cy="367144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183661" y="6186995"/>
              <a:ext cx="2542857" cy="2542260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86025" y="10487635"/>
              <a:ext cx="66548" cy="204368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78964" y="10454856"/>
              <a:ext cx="615619" cy="237147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2830233" y="5136311"/>
              <a:ext cx="4730115" cy="3459479"/>
            </a:xfrm>
            <a:custGeom>
              <a:avLst/>
              <a:gdLst/>
              <a:ahLst/>
              <a:cxnLst/>
              <a:rect l="l" t="t" r="r" b="b"/>
              <a:pathLst>
                <a:path w="4730115" h="3459479">
                  <a:moveTo>
                    <a:pt x="1360589" y="3308451"/>
                  </a:moveTo>
                  <a:lnTo>
                    <a:pt x="1355839" y="3303600"/>
                  </a:lnTo>
                  <a:lnTo>
                    <a:pt x="1341869" y="3288817"/>
                  </a:lnTo>
                  <a:lnTo>
                    <a:pt x="1349781" y="3297313"/>
                  </a:lnTo>
                  <a:lnTo>
                    <a:pt x="1355661" y="3303460"/>
                  </a:lnTo>
                  <a:lnTo>
                    <a:pt x="1360589" y="3308451"/>
                  </a:lnTo>
                  <a:close/>
                </a:path>
                <a:path w="4730115" h="3459479">
                  <a:moveTo>
                    <a:pt x="2896070" y="366560"/>
                  </a:moveTo>
                  <a:lnTo>
                    <a:pt x="2853131" y="339763"/>
                  </a:lnTo>
                  <a:lnTo>
                    <a:pt x="2809760" y="313982"/>
                  </a:lnTo>
                  <a:lnTo>
                    <a:pt x="2765945" y="289217"/>
                  </a:lnTo>
                  <a:lnTo>
                    <a:pt x="2721724" y="265468"/>
                  </a:lnTo>
                  <a:lnTo>
                    <a:pt x="2677096" y="242735"/>
                  </a:lnTo>
                  <a:lnTo>
                    <a:pt x="2632087" y="221018"/>
                  </a:lnTo>
                  <a:lnTo>
                    <a:pt x="2586723" y="200329"/>
                  </a:lnTo>
                  <a:lnTo>
                    <a:pt x="2541016" y="180644"/>
                  </a:lnTo>
                  <a:lnTo>
                    <a:pt x="2494978" y="161975"/>
                  </a:lnTo>
                  <a:lnTo>
                    <a:pt x="2448623" y="144335"/>
                  </a:lnTo>
                  <a:lnTo>
                    <a:pt x="2401989" y="127711"/>
                  </a:lnTo>
                  <a:lnTo>
                    <a:pt x="2355062" y="112090"/>
                  </a:lnTo>
                  <a:lnTo>
                    <a:pt x="2307894" y="97497"/>
                  </a:lnTo>
                  <a:lnTo>
                    <a:pt x="2260473" y="83921"/>
                  </a:lnTo>
                  <a:lnTo>
                    <a:pt x="2212835" y="71361"/>
                  </a:lnTo>
                  <a:lnTo>
                    <a:pt x="2164981" y="59817"/>
                  </a:lnTo>
                  <a:lnTo>
                    <a:pt x="2116950" y="49288"/>
                  </a:lnTo>
                  <a:lnTo>
                    <a:pt x="2068741" y="39789"/>
                  </a:lnTo>
                  <a:lnTo>
                    <a:pt x="2020379" y="31292"/>
                  </a:lnTo>
                  <a:lnTo>
                    <a:pt x="1971878" y="23825"/>
                  </a:lnTo>
                  <a:lnTo>
                    <a:pt x="1923262" y="17360"/>
                  </a:lnTo>
                  <a:lnTo>
                    <a:pt x="1874545" y="11925"/>
                  </a:lnTo>
                  <a:lnTo>
                    <a:pt x="1825739" y="7505"/>
                  </a:lnTo>
                  <a:lnTo>
                    <a:pt x="1776869" y="4102"/>
                  </a:lnTo>
                  <a:lnTo>
                    <a:pt x="1727949" y="1714"/>
                  </a:lnTo>
                  <a:lnTo>
                    <a:pt x="1679003" y="342"/>
                  </a:lnTo>
                  <a:lnTo>
                    <a:pt x="1630032" y="0"/>
                  </a:lnTo>
                  <a:lnTo>
                    <a:pt x="1581073" y="660"/>
                  </a:lnTo>
                  <a:lnTo>
                    <a:pt x="1532128" y="2349"/>
                  </a:lnTo>
                  <a:lnTo>
                    <a:pt x="1483220" y="5054"/>
                  </a:lnTo>
                  <a:lnTo>
                    <a:pt x="1434376" y="8775"/>
                  </a:lnTo>
                  <a:lnTo>
                    <a:pt x="1385595" y="13512"/>
                  </a:lnTo>
                  <a:lnTo>
                    <a:pt x="1336903" y="19265"/>
                  </a:lnTo>
                  <a:lnTo>
                    <a:pt x="1288326" y="26047"/>
                  </a:lnTo>
                  <a:lnTo>
                    <a:pt x="1239862" y="33832"/>
                  </a:lnTo>
                  <a:lnTo>
                    <a:pt x="1191552" y="42646"/>
                  </a:lnTo>
                  <a:lnTo>
                    <a:pt x="1144282" y="53111"/>
                  </a:lnTo>
                  <a:lnTo>
                    <a:pt x="1097851" y="65316"/>
                  </a:lnTo>
                  <a:lnTo>
                    <a:pt x="1052271" y="79235"/>
                  </a:lnTo>
                  <a:lnTo>
                    <a:pt x="1007554" y="94830"/>
                  </a:lnTo>
                  <a:lnTo>
                    <a:pt x="963701" y="112039"/>
                  </a:lnTo>
                  <a:lnTo>
                    <a:pt x="920724" y="130835"/>
                  </a:lnTo>
                  <a:lnTo>
                    <a:pt x="878611" y="151155"/>
                  </a:lnTo>
                  <a:lnTo>
                    <a:pt x="837399" y="172974"/>
                  </a:lnTo>
                  <a:lnTo>
                    <a:pt x="797077" y="196240"/>
                  </a:lnTo>
                  <a:lnTo>
                    <a:pt x="757656" y="220903"/>
                  </a:lnTo>
                  <a:lnTo>
                    <a:pt x="719150" y="246926"/>
                  </a:lnTo>
                  <a:lnTo>
                    <a:pt x="681558" y="274256"/>
                  </a:lnTo>
                  <a:lnTo>
                    <a:pt x="644880" y="302869"/>
                  </a:lnTo>
                  <a:lnTo>
                    <a:pt x="609142" y="332701"/>
                  </a:lnTo>
                  <a:lnTo>
                    <a:pt x="574332" y="363715"/>
                  </a:lnTo>
                  <a:lnTo>
                    <a:pt x="540486" y="395871"/>
                  </a:lnTo>
                  <a:lnTo>
                    <a:pt x="507580" y="429120"/>
                  </a:lnTo>
                  <a:lnTo>
                    <a:pt x="475627" y="463423"/>
                  </a:lnTo>
                  <a:lnTo>
                    <a:pt x="444652" y="498729"/>
                  </a:lnTo>
                  <a:lnTo>
                    <a:pt x="414655" y="535000"/>
                  </a:lnTo>
                  <a:lnTo>
                    <a:pt x="385635" y="572185"/>
                  </a:lnTo>
                  <a:lnTo>
                    <a:pt x="357606" y="610247"/>
                  </a:lnTo>
                  <a:lnTo>
                    <a:pt x="330568" y="649147"/>
                  </a:lnTo>
                  <a:lnTo>
                    <a:pt x="304546" y="688822"/>
                  </a:lnTo>
                  <a:lnTo>
                    <a:pt x="279527" y="729246"/>
                  </a:lnTo>
                  <a:lnTo>
                    <a:pt x="255536" y="770356"/>
                  </a:lnTo>
                  <a:lnTo>
                    <a:pt x="232562" y="812126"/>
                  </a:lnTo>
                  <a:lnTo>
                    <a:pt x="210629" y="854519"/>
                  </a:lnTo>
                  <a:lnTo>
                    <a:pt x="189725" y="897470"/>
                  </a:lnTo>
                  <a:lnTo>
                    <a:pt x="169875" y="940943"/>
                  </a:lnTo>
                  <a:lnTo>
                    <a:pt x="151091" y="984885"/>
                  </a:lnTo>
                  <a:lnTo>
                    <a:pt x="133362" y="1029271"/>
                  </a:lnTo>
                  <a:lnTo>
                    <a:pt x="116700" y="1074051"/>
                  </a:lnTo>
                  <a:lnTo>
                    <a:pt x="101117" y="1119162"/>
                  </a:lnTo>
                  <a:lnTo>
                    <a:pt x="86626" y="1164590"/>
                  </a:lnTo>
                  <a:lnTo>
                    <a:pt x="73228" y="1210271"/>
                  </a:lnTo>
                  <a:lnTo>
                    <a:pt x="60921" y="1256169"/>
                  </a:lnTo>
                  <a:lnTo>
                    <a:pt x="49720" y="1302232"/>
                  </a:lnTo>
                  <a:lnTo>
                    <a:pt x="39649" y="1348422"/>
                  </a:lnTo>
                  <a:lnTo>
                    <a:pt x="30683" y="1394701"/>
                  </a:lnTo>
                  <a:lnTo>
                    <a:pt x="22860" y="1441005"/>
                  </a:lnTo>
                  <a:lnTo>
                    <a:pt x="16167" y="1487309"/>
                  </a:lnTo>
                  <a:lnTo>
                    <a:pt x="10617" y="1533575"/>
                  </a:lnTo>
                  <a:lnTo>
                    <a:pt x="6210" y="1579727"/>
                  </a:lnTo>
                  <a:lnTo>
                    <a:pt x="2971" y="1625752"/>
                  </a:lnTo>
                  <a:lnTo>
                    <a:pt x="901" y="1671599"/>
                  </a:lnTo>
                  <a:lnTo>
                    <a:pt x="0" y="1717217"/>
                  </a:lnTo>
                  <a:lnTo>
                    <a:pt x="431" y="1783562"/>
                  </a:lnTo>
                  <a:lnTo>
                    <a:pt x="1524" y="1825485"/>
                  </a:lnTo>
                  <a:lnTo>
                    <a:pt x="3987" y="1873123"/>
                  </a:lnTo>
                  <a:lnTo>
                    <a:pt x="7035" y="1916099"/>
                  </a:lnTo>
                  <a:lnTo>
                    <a:pt x="11277" y="1960803"/>
                  </a:lnTo>
                  <a:lnTo>
                    <a:pt x="16294" y="2002485"/>
                  </a:lnTo>
                  <a:lnTo>
                    <a:pt x="22047" y="2044598"/>
                  </a:lnTo>
                  <a:lnTo>
                    <a:pt x="28384" y="2083777"/>
                  </a:lnTo>
                  <a:lnTo>
                    <a:pt x="36957" y="2129840"/>
                  </a:lnTo>
                  <a:lnTo>
                    <a:pt x="49885" y="2189467"/>
                  </a:lnTo>
                  <a:lnTo>
                    <a:pt x="65138" y="2250846"/>
                  </a:lnTo>
                  <a:lnTo>
                    <a:pt x="79070" y="2301443"/>
                  </a:lnTo>
                  <a:lnTo>
                    <a:pt x="95707" y="2355608"/>
                  </a:lnTo>
                  <a:lnTo>
                    <a:pt x="109702" y="2397925"/>
                  </a:lnTo>
                  <a:lnTo>
                    <a:pt x="124574" y="2439949"/>
                  </a:lnTo>
                  <a:lnTo>
                    <a:pt x="140296" y="2481707"/>
                  </a:lnTo>
                  <a:lnTo>
                    <a:pt x="163639" y="2539682"/>
                  </a:lnTo>
                  <a:lnTo>
                    <a:pt x="181508" y="2580944"/>
                  </a:lnTo>
                  <a:lnTo>
                    <a:pt x="201269" y="2624290"/>
                  </a:lnTo>
                  <a:lnTo>
                    <a:pt x="221983" y="2667571"/>
                  </a:lnTo>
                  <a:lnTo>
                    <a:pt x="246634" y="2716238"/>
                  </a:lnTo>
                  <a:lnTo>
                    <a:pt x="272389" y="2764332"/>
                  </a:lnTo>
                  <a:lnTo>
                    <a:pt x="299199" y="2811919"/>
                  </a:lnTo>
                  <a:lnTo>
                    <a:pt x="327075" y="2858960"/>
                  </a:lnTo>
                  <a:lnTo>
                    <a:pt x="354317" y="2902966"/>
                  </a:lnTo>
                  <a:lnTo>
                    <a:pt x="382397" y="2946450"/>
                  </a:lnTo>
                  <a:lnTo>
                    <a:pt x="411327" y="2989440"/>
                  </a:lnTo>
                  <a:lnTo>
                    <a:pt x="441083" y="3031883"/>
                  </a:lnTo>
                  <a:lnTo>
                    <a:pt x="471678" y="3073781"/>
                  </a:lnTo>
                  <a:lnTo>
                    <a:pt x="503085" y="3115094"/>
                  </a:lnTo>
                  <a:lnTo>
                    <a:pt x="535749" y="3160357"/>
                  </a:lnTo>
                  <a:lnTo>
                    <a:pt x="570357" y="3204426"/>
                  </a:lnTo>
                  <a:lnTo>
                    <a:pt x="606882" y="3247250"/>
                  </a:lnTo>
                  <a:lnTo>
                    <a:pt x="645274" y="3288817"/>
                  </a:lnTo>
                  <a:lnTo>
                    <a:pt x="630593" y="3272447"/>
                  </a:lnTo>
                  <a:lnTo>
                    <a:pt x="612317" y="3251098"/>
                  </a:lnTo>
                  <a:lnTo>
                    <a:pt x="566623" y="3193364"/>
                  </a:lnTo>
                  <a:lnTo>
                    <a:pt x="540016" y="3156966"/>
                  </a:lnTo>
                  <a:lnTo>
                    <a:pt x="511454" y="3115538"/>
                  </a:lnTo>
                  <a:lnTo>
                    <a:pt x="481330" y="3069082"/>
                  </a:lnTo>
                  <a:lnTo>
                    <a:pt x="450062" y="3017570"/>
                  </a:lnTo>
                  <a:lnTo>
                    <a:pt x="418045" y="2960992"/>
                  </a:lnTo>
                  <a:lnTo>
                    <a:pt x="385699" y="2899359"/>
                  </a:lnTo>
                  <a:lnTo>
                    <a:pt x="353428" y="2832633"/>
                  </a:lnTo>
                  <a:lnTo>
                    <a:pt x="336042" y="2785275"/>
                  </a:lnTo>
                  <a:lnTo>
                    <a:pt x="320408" y="2737281"/>
                  </a:lnTo>
                  <a:lnTo>
                    <a:pt x="306552" y="2688666"/>
                  </a:lnTo>
                  <a:lnTo>
                    <a:pt x="294474" y="2639479"/>
                  </a:lnTo>
                  <a:lnTo>
                    <a:pt x="284200" y="2589771"/>
                  </a:lnTo>
                  <a:lnTo>
                    <a:pt x="275742" y="2539555"/>
                  </a:lnTo>
                  <a:lnTo>
                    <a:pt x="269138" y="2488895"/>
                  </a:lnTo>
                  <a:lnTo>
                    <a:pt x="264401" y="2437815"/>
                  </a:lnTo>
                  <a:lnTo>
                    <a:pt x="261543" y="2386355"/>
                  </a:lnTo>
                  <a:lnTo>
                    <a:pt x="260591" y="2334552"/>
                  </a:lnTo>
                  <a:lnTo>
                    <a:pt x="261467" y="2284526"/>
                  </a:lnTo>
                  <a:lnTo>
                    <a:pt x="264121" y="2234819"/>
                  </a:lnTo>
                  <a:lnTo>
                    <a:pt x="268516" y="2185454"/>
                  </a:lnTo>
                  <a:lnTo>
                    <a:pt x="274637" y="2136457"/>
                  </a:lnTo>
                  <a:lnTo>
                    <a:pt x="282473" y="2087892"/>
                  </a:lnTo>
                  <a:lnTo>
                    <a:pt x="292023" y="2039772"/>
                  </a:lnTo>
                  <a:lnTo>
                    <a:pt x="303250" y="1992134"/>
                  </a:lnTo>
                  <a:lnTo>
                    <a:pt x="316153" y="1945030"/>
                  </a:lnTo>
                  <a:lnTo>
                    <a:pt x="330708" y="1898484"/>
                  </a:lnTo>
                  <a:lnTo>
                    <a:pt x="346913" y="1852523"/>
                  </a:lnTo>
                  <a:lnTo>
                    <a:pt x="364744" y="1807210"/>
                  </a:lnTo>
                  <a:lnTo>
                    <a:pt x="384187" y="1762556"/>
                  </a:lnTo>
                  <a:lnTo>
                    <a:pt x="405218" y="1718602"/>
                  </a:lnTo>
                  <a:lnTo>
                    <a:pt x="427837" y="1675396"/>
                  </a:lnTo>
                  <a:lnTo>
                    <a:pt x="452031" y="1632966"/>
                  </a:lnTo>
                  <a:lnTo>
                    <a:pt x="477774" y="1591348"/>
                  </a:lnTo>
                  <a:lnTo>
                    <a:pt x="505053" y="1550568"/>
                  </a:lnTo>
                  <a:lnTo>
                    <a:pt x="533857" y="1510677"/>
                  </a:lnTo>
                  <a:lnTo>
                    <a:pt x="564172" y="1471714"/>
                  </a:lnTo>
                  <a:lnTo>
                    <a:pt x="595972" y="1433703"/>
                  </a:lnTo>
                  <a:lnTo>
                    <a:pt x="629259" y="1396669"/>
                  </a:lnTo>
                  <a:lnTo>
                    <a:pt x="664006" y="1360678"/>
                  </a:lnTo>
                  <a:lnTo>
                    <a:pt x="700595" y="1325384"/>
                  </a:lnTo>
                  <a:lnTo>
                    <a:pt x="738174" y="1291717"/>
                  </a:lnTo>
                  <a:lnTo>
                    <a:pt x="776668" y="1259662"/>
                  </a:lnTo>
                  <a:lnTo>
                    <a:pt x="816038" y="1229233"/>
                  </a:lnTo>
                  <a:lnTo>
                    <a:pt x="856234" y="1200416"/>
                  </a:lnTo>
                  <a:lnTo>
                    <a:pt x="897229" y="1173226"/>
                  </a:lnTo>
                  <a:lnTo>
                    <a:pt x="938961" y="1147648"/>
                  </a:lnTo>
                  <a:lnTo>
                    <a:pt x="981379" y="1123696"/>
                  </a:lnTo>
                  <a:lnTo>
                    <a:pt x="1024458" y="1101356"/>
                  </a:lnTo>
                  <a:lnTo>
                    <a:pt x="1068146" y="1080643"/>
                  </a:lnTo>
                  <a:lnTo>
                    <a:pt x="1112393" y="1061542"/>
                  </a:lnTo>
                  <a:lnTo>
                    <a:pt x="1157147" y="1044054"/>
                  </a:lnTo>
                  <a:lnTo>
                    <a:pt x="1202372" y="1028192"/>
                  </a:lnTo>
                  <a:lnTo>
                    <a:pt x="1248016" y="1013955"/>
                  </a:lnTo>
                  <a:lnTo>
                    <a:pt x="1294041" y="1001331"/>
                  </a:lnTo>
                  <a:lnTo>
                    <a:pt x="1340408" y="990320"/>
                  </a:lnTo>
                  <a:lnTo>
                    <a:pt x="1387055" y="980935"/>
                  </a:lnTo>
                  <a:lnTo>
                    <a:pt x="1433944" y="973162"/>
                  </a:lnTo>
                  <a:lnTo>
                    <a:pt x="1481023" y="967016"/>
                  </a:lnTo>
                  <a:lnTo>
                    <a:pt x="1528254" y="962482"/>
                  </a:lnTo>
                  <a:lnTo>
                    <a:pt x="1575600" y="959561"/>
                  </a:lnTo>
                  <a:lnTo>
                    <a:pt x="1622996" y="958265"/>
                  </a:lnTo>
                  <a:lnTo>
                    <a:pt x="1670418" y="958583"/>
                  </a:lnTo>
                  <a:lnTo>
                    <a:pt x="1717802" y="960513"/>
                  </a:lnTo>
                  <a:lnTo>
                    <a:pt x="1765109" y="964069"/>
                  </a:lnTo>
                  <a:lnTo>
                    <a:pt x="1812290" y="969238"/>
                  </a:lnTo>
                  <a:lnTo>
                    <a:pt x="1859305" y="976020"/>
                  </a:lnTo>
                  <a:lnTo>
                    <a:pt x="1906117" y="984427"/>
                  </a:lnTo>
                  <a:lnTo>
                    <a:pt x="1952663" y="994448"/>
                  </a:lnTo>
                  <a:lnTo>
                    <a:pt x="1998903" y="1006081"/>
                  </a:lnTo>
                  <a:lnTo>
                    <a:pt x="2044801" y="1019327"/>
                  </a:lnTo>
                  <a:lnTo>
                    <a:pt x="2090293" y="1034199"/>
                  </a:lnTo>
                  <a:lnTo>
                    <a:pt x="2135365" y="1050683"/>
                  </a:lnTo>
                  <a:lnTo>
                    <a:pt x="2501963" y="684072"/>
                  </a:lnTo>
                  <a:lnTo>
                    <a:pt x="2538628" y="648195"/>
                  </a:lnTo>
                  <a:lnTo>
                    <a:pt x="2575941" y="613219"/>
                  </a:lnTo>
                  <a:lnTo>
                    <a:pt x="2613888" y="579145"/>
                  </a:lnTo>
                  <a:lnTo>
                    <a:pt x="2652445" y="545998"/>
                  </a:lnTo>
                  <a:lnTo>
                    <a:pt x="2691625" y="513765"/>
                  </a:lnTo>
                  <a:lnTo>
                    <a:pt x="2731376" y="482460"/>
                  </a:lnTo>
                  <a:lnTo>
                    <a:pt x="2771724" y="452081"/>
                  </a:lnTo>
                  <a:lnTo>
                    <a:pt x="2812618" y="422630"/>
                  </a:lnTo>
                  <a:lnTo>
                    <a:pt x="2854071" y="394131"/>
                  </a:lnTo>
                  <a:lnTo>
                    <a:pt x="2896070" y="366560"/>
                  </a:lnTo>
                  <a:close/>
                </a:path>
                <a:path w="4730115" h="3459479">
                  <a:moveTo>
                    <a:pt x="4729759" y="2123275"/>
                  </a:moveTo>
                  <a:lnTo>
                    <a:pt x="3630511" y="1024039"/>
                  </a:lnTo>
                  <a:lnTo>
                    <a:pt x="3586289" y="1051382"/>
                  </a:lnTo>
                  <a:lnTo>
                    <a:pt x="3542563" y="1079601"/>
                  </a:lnTo>
                  <a:lnTo>
                    <a:pt x="3499345" y="1108659"/>
                  </a:lnTo>
                  <a:lnTo>
                    <a:pt x="3456660" y="1138555"/>
                  </a:lnTo>
                  <a:lnTo>
                    <a:pt x="3414547" y="1169289"/>
                  </a:lnTo>
                  <a:lnTo>
                    <a:pt x="3373018" y="1200861"/>
                  </a:lnTo>
                  <a:lnTo>
                    <a:pt x="3332403" y="1229982"/>
                  </a:lnTo>
                  <a:lnTo>
                    <a:pt x="3292703" y="1260627"/>
                  </a:lnTo>
                  <a:lnTo>
                    <a:pt x="3253968" y="1292796"/>
                  </a:lnTo>
                  <a:lnTo>
                    <a:pt x="3216275" y="1326515"/>
                  </a:lnTo>
                  <a:lnTo>
                    <a:pt x="3179661" y="1361782"/>
                  </a:lnTo>
                  <a:lnTo>
                    <a:pt x="2896273" y="1645183"/>
                  </a:lnTo>
                  <a:lnTo>
                    <a:pt x="4729759" y="3459315"/>
                  </a:lnTo>
                  <a:lnTo>
                    <a:pt x="4729759" y="2123275"/>
                  </a:lnTo>
                  <a:close/>
                </a:path>
              </a:pathLst>
            </a:custGeom>
            <a:solidFill>
              <a:srgbClr val="DFDAD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89147" y="8439632"/>
              <a:ext cx="5080" cy="5130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335807" y="8254975"/>
              <a:ext cx="153327" cy="184645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87560" y="7977302"/>
              <a:ext cx="233184" cy="383286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830525" y="6902107"/>
              <a:ext cx="501269" cy="1347304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830575" y="6912254"/>
              <a:ext cx="14414" cy="218439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139617" y="7835468"/>
              <a:ext cx="44043" cy="133477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830194" y="5147589"/>
              <a:ext cx="4729797" cy="3448037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203264" y="6186779"/>
              <a:ext cx="283933" cy="150393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178969" y="8847262"/>
              <a:ext cx="5381035" cy="1844740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203266" y="5834291"/>
              <a:ext cx="1356738" cy="5028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4311" y="957103"/>
            <a:ext cx="5257165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 </a:t>
            </a:r>
            <a:r>
              <a:rPr dirty="0" spc="-10"/>
              <a:t>statement </a:t>
            </a:r>
            <a:r>
              <a:rPr dirty="0"/>
              <a:t>of</a:t>
            </a:r>
            <a:r>
              <a:rPr dirty="0" spc="25"/>
              <a:t> </a:t>
            </a:r>
            <a:r>
              <a:rPr dirty="0"/>
              <a:t>financial</a:t>
            </a:r>
            <a:r>
              <a:rPr dirty="0" spc="30"/>
              <a:t> </a:t>
            </a:r>
            <a:r>
              <a:rPr dirty="0" spc="-10"/>
              <a:t>position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4311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 spc="100">
                <a:latin typeface="Calibri"/>
                <a:cs typeface="Calibri"/>
              </a:rPr>
              <a:t>as</a:t>
            </a:r>
            <a:r>
              <a:rPr dirty="0" sz="1350" spc="90">
                <a:latin typeface="Calibri"/>
                <a:cs typeface="Calibri"/>
              </a:rPr>
              <a:t> </a:t>
            </a:r>
            <a:r>
              <a:rPr dirty="0" sz="1350" spc="60">
                <a:latin typeface="Calibri"/>
                <a:cs typeface="Calibri"/>
              </a:rPr>
              <a:t>at</a:t>
            </a:r>
            <a:r>
              <a:rPr dirty="0" sz="1350" spc="90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9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90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4947018" y="2880004"/>
            <a:ext cx="2046605" cy="5796280"/>
          </a:xfrm>
          <a:custGeom>
            <a:avLst/>
            <a:gdLst/>
            <a:ahLst/>
            <a:cxnLst/>
            <a:rect l="l" t="t" r="r" b="b"/>
            <a:pathLst>
              <a:path w="2046604" h="5796280">
                <a:moveTo>
                  <a:pt x="2045995" y="0"/>
                </a:moveTo>
                <a:lnTo>
                  <a:pt x="0" y="0"/>
                </a:lnTo>
                <a:lnTo>
                  <a:pt x="0" y="5796000"/>
                </a:lnTo>
                <a:lnTo>
                  <a:pt x="2045995" y="5796000"/>
                </a:lnTo>
                <a:lnTo>
                  <a:pt x="2045995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055302" y="2952418"/>
            <a:ext cx="1791335" cy="338391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6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600" spc="7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6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endParaRPr sz="600">
              <a:latin typeface="Arial"/>
              <a:cs typeface="Arial"/>
            </a:endParaRPr>
          </a:p>
          <a:p>
            <a:pPr marL="12700" marR="94615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use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terminology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75">
                <a:latin typeface="Calibri"/>
                <a:cs typeface="Calibri"/>
              </a:rPr>
              <a:t>1.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However,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permitted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titles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(eg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‘balance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sheet’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instead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of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‘statement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position’)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statements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identified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114">
                <a:latin typeface="Calibri"/>
                <a:cs typeface="Calibri"/>
              </a:rPr>
              <a:t>1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1.10).</a:t>
            </a:r>
            <a:endParaRPr sz="600">
              <a:latin typeface="Calibri"/>
              <a:cs typeface="Calibri"/>
            </a:endParaRPr>
          </a:p>
          <a:p>
            <a:pPr marL="12700" marR="14604">
              <a:lnSpc>
                <a:spcPct val="111100"/>
              </a:lnSpc>
              <a:spcBef>
                <a:spcPts val="280"/>
              </a:spcBef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1.38A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present,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minimum,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two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position,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two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statements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two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cash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flows,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two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changes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notes.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prepared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current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period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prior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period.</a:t>
            </a:r>
            <a:endParaRPr sz="6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addition,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30">
                <a:latin typeface="Calibri"/>
                <a:cs typeface="Calibri"/>
              </a:rPr>
              <a:t>1.10(f)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1.40A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entity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third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position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beginning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preceding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period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if:</a:t>
            </a:r>
            <a:endParaRPr sz="600">
              <a:latin typeface="Calibri"/>
              <a:cs typeface="Calibri"/>
            </a:endParaRPr>
          </a:p>
          <a:p>
            <a:pPr marL="102235" marR="107950" indent="-90170">
              <a:lnSpc>
                <a:spcPct val="111100"/>
              </a:lnSpc>
              <a:buChar char="•"/>
              <a:tabLst>
                <a:tab pos="102870" algn="l"/>
              </a:tabLst>
            </a:pP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applies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accounting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policy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retrospectively,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makes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retrospective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restatement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its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reclassifies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statements,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endParaRPr sz="600">
              <a:latin typeface="Calibri"/>
              <a:cs typeface="Calibri"/>
            </a:endParaRPr>
          </a:p>
          <a:p>
            <a:pPr marL="102235" marR="68580" indent="-90170">
              <a:lnSpc>
                <a:spcPct val="111100"/>
              </a:lnSpc>
              <a:buChar char="•"/>
              <a:tabLst>
                <a:tab pos="102870" algn="l"/>
              </a:tabLst>
            </a:pP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retrospective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application,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retrospective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restatement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reclassification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has</a:t>
            </a:r>
            <a:r>
              <a:rPr dirty="0" sz="600" spc="65">
                <a:latin typeface="Calibri"/>
                <a:cs typeface="Calibri"/>
              </a:rPr>
              <a:t> a </a:t>
            </a:r>
            <a:r>
              <a:rPr dirty="0" sz="600" spc="-10">
                <a:latin typeface="Calibri"/>
                <a:cs typeface="Calibri"/>
              </a:rPr>
              <a:t>material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effect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information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of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position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at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beginning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preceding</a:t>
            </a:r>
            <a:r>
              <a:rPr dirty="0" sz="600" spc="1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period.</a:t>
            </a:r>
            <a:endParaRPr sz="600">
              <a:latin typeface="Calibri"/>
              <a:cs typeface="Calibri"/>
            </a:endParaRPr>
          </a:p>
          <a:p>
            <a:pPr marL="12700" marR="48260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also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elect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include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additional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comparative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information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(such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third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statement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position)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long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information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prepared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accordance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1.38C).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When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additional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comparative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information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includes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one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identified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55">
                <a:latin typeface="Calibri"/>
                <a:cs typeface="Calibri"/>
              </a:rPr>
              <a:t>1.10,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must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also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information.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55302" y="6789317"/>
            <a:ext cx="1822450" cy="178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prior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year,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Group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adopted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55">
                <a:latin typeface="Calibri"/>
                <a:cs typeface="Calibri"/>
              </a:rPr>
              <a:t>16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elected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apply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modified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retrospective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approach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Standard.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Accordingly,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restate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comparatives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previous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periods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result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presentation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third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position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was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required.</a:t>
            </a:r>
            <a:endParaRPr sz="600">
              <a:latin typeface="Calibri"/>
              <a:cs typeface="Calibri"/>
            </a:endParaRPr>
          </a:p>
          <a:p>
            <a:pPr marL="12700" marR="72390">
              <a:lnSpc>
                <a:spcPct val="111100"/>
              </a:lnSpc>
              <a:spcBef>
                <a:spcPts val="280"/>
              </a:spcBef>
            </a:pP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position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reflects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classification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current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non-current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assets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liabilities.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presentation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based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liquidity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reliable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relevant,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instead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assets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liabilities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order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liquidity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1.60).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Regardless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is</a:t>
            </a:r>
            <a:endParaRPr sz="600">
              <a:latin typeface="Calibri"/>
              <a:cs typeface="Calibri"/>
            </a:endParaRPr>
          </a:p>
          <a:p>
            <a:pPr marL="12700" marR="3302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used,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shall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amount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expected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to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recovered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settled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after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than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twelve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months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asset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liability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line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combines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amounts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expected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recovered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settled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within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after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twelve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months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1.61).</a:t>
            </a:r>
            <a:endParaRPr sz="600">
              <a:latin typeface="Calibri"/>
              <a:cs typeface="Calibri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53250" y="6395453"/>
          <a:ext cx="6431915" cy="429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475"/>
                <a:gridCol w="1818005"/>
                <a:gridCol w="760094"/>
                <a:gridCol w="588010"/>
                <a:gridCol w="455929"/>
                <a:gridCol w="2104390"/>
              </a:tblGrid>
              <a:tr h="2781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/>
                </a:tc>
                <a:tc>
                  <a:txBody>
                    <a:bodyPr/>
                    <a:lstStyle/>
                    <a:p>
                      <a:pPr marL="17780" marR="728980">
                        <a:lnSpc>
                          <a:spcPts val="9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Prepayments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short-term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ts val="520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contrast,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1.40C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states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an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entity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-10">
                          <a:latin typeface="Calibri"/>
                          <a:cs typeface="Calibri"/>
                        </a:rPr>
                        <a:t>required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264795" marR="39370">
                        <a:lnSpc>
                          <a:spcPct val="111100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6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present</a:t>
                      </a:r>
                      <a:r>
                        <a:rPr dirty="0" sz="6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65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third</a:t>
                      </a:r>
                      <a:r>
                        <a:rPr dirty="0" sz="6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6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6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position</a:t>
                      </a:r>
                      <a:r>
                        <a:rPr dirty="0" sz="6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6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-25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6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beginning</a:t>
                      </a:r>
                      <a:r>
                        <a:rPr dirty="0" sz="6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preceding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period</a:t>
                      </a:r>
                      <a:r>
                        <a:rPr dirty="0" sz="6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does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need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-25">
                          <a:latin typeface="Calibri"/>
                          <a:cs typeface="Calibri"/>
                        </a:rPr>
                        <a:t>to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2F0EE"/>
                    </a:solidFill>
                  </a:tcPr>
                </a:tc>
              </a:tr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1.54(h)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32,720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24,824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ct val="100000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present</a:t>
                      </a:r>
                      <a:r>
                        <a:rPr dirty="0" sz="6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6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related</a:t>
                      </a:r>
                      <a:r>
                        <a:rPr dirty="0" sz="6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notes</a:t>
                      </a:r>
                      <a:r>
                        <a:rPr dirty="0" sz="6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6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6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-10">
                          <a:latin typeface="Calibri"/>
                          <a:cs typeface="Calibri"/>
                        </a:rPr>
                        <a:t>statement.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2F0EE"/>
                    </a:solidFill>
                  </a:tcPr>
                </a:tc>
              </a:tr>
            </a:tbl>
          </a:graphicData>
        </a:graphic>
      </p:graphicFrame>
      <p:grpSp>
        <p:nvGrpSpPr>
          <p:cNvPr id="9" name="object 9" descr=""/>
          <p:cNvGrpSpPr/>
          <p:nvPr/>
        </p:nvGrpSpPr>
        <p:grpSpPr>
          <a:xfrm>
            <a:off x="1178999" y="2879102"/>
            <a:ext cx="3624579" cy="276860"/>
            <a:chOff x="1178999" y="2879102"/>
            <a:chExt cx="3624579" cy="276860"/>
          </a:xfrm>
        </p:grpSpPr>
        <p:sp>
          <p:nvSpPr>
            <p:cNvPr id="10" name="object 10" descr=""/>
            <p:cNvSpPr/>
            <p:nvPr/>
          </p:nvSpPr>
          <p:spPr>
            <a:xfrm>
              <a:off x="1179004" y="2879102"/>
              <a:ext cx="3624579" cy="270510"/>
            </a:xfrm>
            <a:custGeom>
              <a:avLst/>
              <a:gdLst/>
              <a:ahLst/>
              <a:cxnLst/>
              <a:rect l="l" t="t" r="r" b="b"/>
              <a:pathLst>
                <a:path w="3624579" h="270510">
                  <a:moveTo>
                    <a:pt x="3047746" y="0"/>
                  </a:moveTo>
                  <a:lnTo>
                    <a:pt x="2471750" y="0"/>
                  </a:lnTo>
                  <a:lnTo>
                    <a:pt x="1895754" y="0"/>
                  </a:lnTo>
                  <a:lnTo>
                    <a:pt x="1553756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1553756" y="270002"/>
                  </a:lnTo>
                  <a:lnTo>
                    <a:pt x="1895754" y="270002"/>
                  </a:lnTo>
                  <a:lnTo>
                    <a:pt x="2471750" y="270002"/>
                  </a:lnTo>
                  <a:lnTo>
                    <a:pt x="3047746" y="270002"/>
                  </a:lnTo>
                  <a:lnTo>
                    <a:pt x="3047746" y="0"/>
                  </a:lnTo>
                  <a:close/>
                </a:path>
                <a:path w="3624579" h="270510">
                  <a:moveTo>
                    <a:pt x="3624008" y="0"/>
                  </a:moveTo>
                  <a:lnTo>
                    <a:pt x="3047758" y="0"/>
                  </a:lnTo>
                  <a:lnTo>
                    <a:pt x="3047758" y="270002"/>
                  </a:lnTo>
                  <a:lnTo>
                    <a:pt x="3624008" y="270002"/>
                  </a:lnTo>
                  <a:lnTo>
                    <a:pt x="3624008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78991" y="3142754"/>
              <a:ext cx="3624579" cy="12700"/>
            </a:xfrm>
            <a:custGeom>
              <a:avLst/>
              <a:gdLst/>
              <a:ahLst/>
              <a:cxnLst/>
              <a:rect l="l" t="t" r="r" b="b"/>
              <a:pathLst>
                <a:path w="3624579" h="12700">
                  <a:moveTo>
                    <a:pt x="1895754" y="0"/>
                  </a:moveTo>
                  <a:lnTo>
                    <a:pt x="1553756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553756" y="12700"/>
                  </a:lnTo>
                  <a:lnTo>
                    <a:pt x="1895754" y="12700"/>
                  </a:lnTo>
                  <a:lnTo>
                    <a:pt x="1895754" y="0"/>
                  </a:lnTo>
                  <a:close/>
                </a:path>
                <a:path w="3624579" h="12700">
                  <a:moveTo>
                    <a:pt x="3624008" y="0"/>
                  </a:moveTo>
                  <a:lnTo>
                    <a:pt x="3047758" y="0"/>
                  </a:lnTo>
                  <a:lnTo>
                    <a:pt x="2471763" y="0"/>
                  </a:lnTo>
                  <a:lnTo>
                    <a:pt x="1895767" y="0"/>
                  </a:lnTo>
                  <a:lnTo>
                    <a:pt x="1895767" y="12700"/>
                  </a:lnTo>
                  <a:lnTo>
                    <a:pt x="2471763" y="12700"/>
                  </a:lnTo>
                  <a:lnTo>
                    <a:pt x="3047758" y="12700"/>
                  </a:lnTo>
                  <a:lnTo>
                    <a:pt x="3624008" y="12700"/>
                  </a:lnTo>
                  <a:lnTo>
                    <a:pt x="3624008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178999" y="3314278"/>
            <a:ext cx="3624579" cy="3175"/>
            <a:chOff x="1178999" y="3314278"/>
            <a:chExt cx="3624579" cy="3175"/>
          </a:xfrm>
        </p:grpSpPr>
        <p:sp>
          <p:nvSpPr>
            <p:cNvPr id="13" name="object 13" descr=""/>
            <p:cNvSpPr/>
            <p:nvPr/>
          </p:nvSpPr>
          <p:spPr>
            <a:xfrm>
              <a:off x="1178999" y="3315866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732759" y="3315866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074760" y="3315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650759" y="3315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226759" y="3315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178999" y="5096277"/>
            <a:ext cx="3624579" cy="3175"/>
            <a:chOff x="1178999" y="5096277"/>
            <a:chExt cx="3624579" cy="3175"/>
          </a:xfrm>
        </p:grpSpPr>
        <p:sp>
          <p:nvSpPr>
            <p:cNvPr id="19" name="object 19" descr=""/>
            <p:cNvSpPr/>
            <p:nvPr/>
          </p:nvSpPr>
          <p:spPr>
            <a:xfrm>
              <a:off x="1178999" y="5097865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732759" y="5097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074760" y="509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650759" y="509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226759" y="509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1178999" y="5690278"/>
            <a:ext cx="3624579" cy="3175"/>
            <a:chOff x="1178999" y="5690278"/>
            <a:chExt cx="3624579" cy="3175"/>
          </a:xfrm>
        </p:grpSpPr>
        <p:sp>
          <p:nvSpPr>
            <p:cNvPr id="25" name="object 25" descr=""/>
            <p:cNvSpPr/>
            <p:nvPr/>
          </p:nvSpPr>
          <p:spPr>
            <a:xfrm>
              <a:off x="1178999" y="5691865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732759" y="5691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074760" y="569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650759" y="569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226759" y="569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0" name="object 30" descr=""/>
          <p:cNvGrpSpPr/>
          <p:nvPr/>
        </p:nvGrpSpPr>
        <p:grpSpPr>
          <a:xfrm>
            <a:off x="1178999" y="5960277"/>
            <a:ext cx="3624579" cy="3175"/>
            <a:chOff x="1178999" y="5960277"/>
            <a:chExt cx="3624579" cy="3175"/>
          </a:xfrm>
        </p:grpSpPr>
        <p:sp>
          <p:nvSpPr>
            <p:cNvPr id="31" name="object 31" descr=""/>
            <p:cNvSpPr/>
            <p:nvPr/>
          </p:nvSpPr>
          <p:spPr>
            <a:xfrm>
              <a:off x="1178999" y="5961865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732759" y="5961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074760" y="596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650759" y="596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4226759" y="596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 descr=""/>
          <p:cNvGrpSpPr/>
          <p:nvPr/>
        </p:nvGrpSpPr>
        <p:grpSpPr>
          <a:xfrm>
            <a:off x="1178999" y="6230278"/>
            <a:ext cx="3624579" cy="3175"/>
            <a:chOff x="1178999" y="6230278"/>
            <a:chExt cx="3624579" cy="3175"/>
          </a:xfrm>
        </p:grpSpPr>
        <p:sp>
          <p:nvSpPr>
            <p:cNvPr id="37" name="object 37" descr=""/>
            <p:cNvSpPr/>
            <p:nvPr/>
          </p:nvSpPr>
          <p:spPr>
            <a:xfrm>
              <a:off x="1178999" y="6231866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2732759" y="6231866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3074760" y="6231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3650759" y="6231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4226759" y="6231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2" name="object 42" descr=""/>
          <p:cNvGrpSpPr/>
          <p:nvPr/>
        </p:nvGrpSpPr>
        <p:grpSpPr>
          <a:xfrm>
            <a:off x="1178999" y="6392278"/>
            <a:ext cx="3624579" cy="3175"/>
            <a:chOff x="1178999" y="6392278"/>
            <a:chExt cx="3624579" cy="3175"/>
          </a:xfrm>
        </p:grpSpPr>
        <p:sp>
          <p:nvSpPr>
            <p:cNvPr id="43" name="object 43" descr=""/>
            <p:cNvSpPr/>
            <p:nvPr/>
          </p:nvSpPr>
          <p:spPr>
            <a:xfrm>
              <a:off x="1178999" y="6393865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732759" y="6393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3074760" y="6393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3650759" y="6393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4226759" y="6393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8" name="object 48" descr=""/>
          <p:cNvGrpSpPr/>
          <p:nvPr/>
        </p:nvGrpSpPr>
        <p:grpSpPr>
          <a:xfrm>
            <a:off x="1178999" y="7094278"/>
            <a:ext cx="3624579" cy="3175"/>
            <a:chOff x="1178999" y="7094278"/>
            <a:chExt cx="3624579" cy="3175"/>
          </a:xfrm>
        </p:grpSpPr>
        <p:sp>
          <p:nvSpPr>
            <p:cNvPr id="49" name="object 49" descr=""/>
            <p:cNvSpPr/>
            <p:nvPr/>
          </p:nvSpPr>
          <p:spPr>
            <a:xfrm>
              <a:off x="1178999" y="7095866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2732759" y="7095866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3074760" y="7095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3650759" y="7095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4226759" y="7095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54" name="object 54" descr=""/>
          <p:cNvGraphicFramePr>
            <a:graphicFrameLocks noGrp="1"/>
          </p:cNvGraphicFramePr>
          <p:nvPr/>
        </p:nvGraphicFramePr>
        <p:xfrm>
          <a:off x="553250" y="6825865"/>
          <a:ext cx="4326255" cy="1071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475"/>
                <a:gridCol w="1899285"/>
                <a:gridCol w="659764"/>
                <a:gridCol w="584835"/>
                <a:gridCol w="478789"/>
              </a:tblGrid>
              <a:tr h="274955">
                <a:tc>
                  <a:txBody>
                    <a:bodyPr/>
                    <a:lstStyle/>
                    <a:p>
                      <a:pPr marL="31750" marR="177165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45">
                          <a:latin typeface="Calibri"/>
                          <a:cs typeface="Calibri"/>
                        </a:rPr>
                        <a:t>1.54(d)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Derivative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15.4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404495">
                        <a:lnSpc>
                          <a:spcPts val="93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15.1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/>
                </a:tc>
              </a:tr>
              <a:tr h="1562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short-term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77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15.1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25" b="1">
                          <a:latin typeface="Arial"/>
                          <a:cs typeface="Arial"/>
                        </a:rPr>
                        <a:t>655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7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34,729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87,627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58,668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175,990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142,391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55" name="object 55" descr=""/>
          <p:cNvGrpSpPr/>
          <p:nvPr/>
        </p:nvGrpSpPr>
        <p:grpSpPr>
          <a:xfrm>
            <a:off x="1178999" y="5364691"/>
            <a:ext cx="3624579" cy="6350"/>
            <a:chOff x="1178999" y="5364691"/>
            <a:chExt cx="3624579" cy="6350"/>
          </a:xfrm>
        </p:grpSpPr>
        <p:sp>
          <p:nvSpPr>
            <p:cNvPr id="56" name="object 56" descr=""/>
            <p:cNvSpPr/>
            <p:nvPr/>
          </p:nvSpPr>
          <p:spPr>
            <a:xfrm>
              <a:off x="1178999" y="5367866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2732759" y="5367866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3074760" y="5367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3650759" y="5367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4226759" y="5367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1" name="object 61" descr=""/>
          <p:cNvGrpSpPr/>
          <p:nvPr/>
        </p:nvGrpSpPr>
        <p:grpSpPr>
          <a:xfrm>
            <a:off x="1178999" y="5526690"/>
            <a:ext cx="3624579" cy="6350"/>
            <a:chOff x="1178999" y="5526690"/>
            <a:chExt cx="3624579" cy="6350"/>
          </a:xfrm>
        </p:grpSpPr>
        <p:sp>
          <p:nvSpPr>
            <p:cNvPr id="62" name="object 62" descr=""/>
            <p:cNvSpPr/>
            <p:nvPr/>
          </p:nvSpPr>
          <p:spPr>
            <a:xfrm>
              <a:off x="1178999" y="5529865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2732759" y="5529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3074760" y="5529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3650759" y="5529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4226759" y="5529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7" name="object 67" descr=""/>
          <p:cNvSpPr txBox="1"/>
          <p:nvPr/>
        </p:nvSpPr>
        <p:spPr>
          <a:xfrm>
            <a:off x="572300" y="2877003"/>
            <a:ext cx="55181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1.51(c)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1.51(d-</a:t>
            </a:r>
            <a:r>
              <a:rPr dirty="0" sz="800" spc="-25">
                <a:latin typeface="Calibri"/>
                <a:cs typeface="Calibri"/>
              </a:rPr>
              <a:t>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3355022" y="2877003"/>
            <a:ext cx="289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Notes</a:t>
            </a:r>
            <a:endParaRPr sz="800">
              <a:latin typeface="Arial"/>
              <a:cs typeface="Arial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3896753" y="2877003"/>
            <a:ext cx="3238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930"/>
              </a:lnSpc>
              <a:spcBef>
                <a:spcPts val="100"/>
              </a:spcBef>
            </a:pP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31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Dec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ts val="930"/>
              </a:lnSpc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2021</a:t>
            </a:r>
            <a:endParaRPr sz="800">
              <a:latin typeface="Arial"/>
              <a:cs typeface="Arial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4473028" y="2877003"/>
            <a:ext cx="3238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930"/>
              </a:lnSpc>
              <a:spcBef>
                <a:spcPts val="100"/>
              </a:spcBef>
            </a:pP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31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Dec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ts val="930"/>
              </a:lnSpc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1184338" y="3158638"/>
            <a:ext cx="336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 b="1">
                <a:solidFill>
                  <a:srgbClr val="512178"/>
                </a:solidFill>
                <a:latin typeface="Arial"/>
                <a:cs typeface="Arial"/>
              </a:rPr>
              <a:t>Assets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72" name="object 72" descr=""/>
          <p:cNvGraphicFramePr>
            <a:graphicFrameLocks noGrp="1"/>
          </p:cNvGraphicFramePr>
          <p:nvPr/>
        </p:nvGraphicFramePr>
        <p:xfrm>
          <a:off x="553250" y="3281805"/>
          <a:ext cx="4326255" cy="1652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475"/>
                <a:gridCol w="1898014"/>
                <a:gridCol w="674369"/>
                <a:gridCol w="592455"/>
                <a:gridCol w="459739"/>
              </a:tblGrid>
              <a:tr h="303530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1.60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1.66-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54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Goodwill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5,041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3,537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17,424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13,841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equipment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18,606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16,194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Right-of-use</a:t>
                      </a:r>
                      <a:r>
                        <a:rPr dirty="0" sz="8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29,534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32,205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 marR="45720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using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method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 marR="120014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1.54(b)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16.48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12,662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12,277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long-term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3" name="object 73" descr=""/>
          <p:cNvSpPr txBox="1"/>
          <p:nvPr/>
        </p:nvSpPr>
        <p:spPr>
          <a:xfrm>
            <a:off x="572300" y="4907276"/>
            <a:ext cx="491490" cy="45021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1.54(d)</a:t>
            </a:r>
            <a:endParaRPr sz="800">
              <a:latin typeface="Calibri"/>
              <a:cs typeface="Calibri"/>
            </a:endParaRPr>
          </a:p>
          <a:p>
            <a:pPr marL="12700" marR="8890">
              <a:lnSpc>
                <a:spcPts val="900"/>
              </a:lnSpc>
              <a:spcBef>
                <a:spcPts val="3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1.54(o)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1.56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1184338" y="4940499"/>
            <a:ext cx="1471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Other</a:t>
            </a:r>
            <a:r>
              <a:rPr dirty="0" sz="800" spc="229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long-term</a:t>
            </a:r>
            <a:r>
              <a:rPr dirty="0" sz="800" spc="2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financial</a:t>
            </a:r>
            <a:r>
              <a:rPr dirty="0" sz="800" spc="2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3470744" y="4940499"/>
            <a:ext cx="1752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Calibri"/>
                <a:cs typeface="Calibri"/>
              </a:rPr>
              <a:t>15.1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3934345" y="4940499"/>
            <a:ext cx="287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4,051</a:t>
            </a:r>
            <a:endParaRPr sz="800">
              <a:latin typeface="Arial"/>
              <a:cs typeface="Arial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4556543" y="4940499"/>
            <a:ext cx="241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libri"/>
                <a:cs typeface="Calibri"/>
              </a:rPr>
              <a:t>4,137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1184338" y="5095642"/>
            <a:ext cx="89344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Deferred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tax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3531908" y="5156501"/>
            <a:ext cx="1136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Calibri"/>
                <a:cs typeface="Calibri"/>
              </a:rPr>
              <a:t>16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4144962" y="5156501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 b="1">
                <a:latin typeface="Arial"/>
                <a:cs typeface="Arial"/>
              </a:rPr>
              <a:t>–</a:t>
            </a:r>
            <a:endParaRPr sz="800">
              <a:latin typeface="Arial"/>
              <a:cs typeface="Arial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4598504" y="5156501"/>
            <a:ext cx="199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905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1184338" y="5372502"/>
            <a:ext cx="850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Non-current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3856418" y="5372502"/>
            <a:ext cx="365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88,363</a:t>
            </a:r>
            <a:endParaRPr sz="800">
              <a:latin typeface="Arial"/>
              <a:cs typeface="Arial"/>
            </a:endParaRPr>
          </a:p>
        </p:txBody>
      </p:sp>
      <p:sp>
        <p:nvSpPr>
          <p:cNvPr id="84" name="object 84" descr=""/>
          <p:cNvSpPr txBox="1"/>
          <p:nvPr/>
        </p:nvSpPr>
        <p:spPr>
          <a:xfrm>
            <a:off x="4477804" y="5372502"/>
            <a:ext cx="3200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83,723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572300" y="5693355"/>
            <a:ext cx="491490" cy="690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1.60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1.66</a:t>
            </a:r>
            <a:endParaRPr sz="800">
              <a:latin typeface="Calibri"/>
              <a:cs typeface="Calibri"/>
            </a:endParaRPr>
          </a:p>
          <a:p>
            <a:pPr marL="12700" marR="41275">
              <a:lnSpc>
                <a:spcPts val="900"/>
              </a:lnSpc>
              <a:spcBef>
                <a:spcPts val="315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5.38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1.54(j)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1.54(g)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6" name="object 86" descr=""/>
          <p:cNvSpPr txBox="1"/>
          <p:nvPr/>
        </p:nvSpPr>
        <p:spPr>
          <a:xfrm>
            <a:off x="1184338" y="5750556"/>
            <a:ext cx="403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Current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87" descr=""/>
          <p:cNvSpPr txBox="1"/>
          <p:nvPr/>
        </p:nvSpPr>
        <p:spPr>
          <a:xfrm>
            <a:off x="1184338" y="5959649"/>
            <a:ext cx="146939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Assets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included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disposal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group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classified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55">
                <a:latin typeface="Calibri"/>
                <a:cs typeface="Calibri"/>
              </a:rPr>
              <a:t>as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held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for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sale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8" name="object 88" descr=""/>
          <p:cNvSpPr txBox="1"/>
          <p:nvPr/>
        </p:nvSpPr>
        <p:spPr>
          <a:xfrm>
            <a:off x="3507930" y="6020507"/>
            <a:ext cx="1377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9" name="object 89" descr=""/>
          <p:cNvSpPr txBox="1"/>
          <p:nvPr/>
        </p:nvSpPr>
        <p:spPr>
          <a:xfrm>
            <a:off x="4031272" y="6020507"/>
            <a:ext cx="190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103</a:t>
            </a:r>
            <a:endParaRPr sz="800">
              <a:latin typeface="Arial"/>
              <a:cs typeface="Arial"/>
            </a:endParaRPr>
          </a:p>
        </p:txBody>
      </p:sp>
      <p:sp>
        <p:nvSpPr>
          <p:cNvPr id="90" name="object 90" descr=""/>
          <p:cNvSpPr txBox="1"/>
          <p:nvPr/>
        </p:nvSpPr>
        <p:spPr>
          <a:xfrm>
            <a:off x="4519256" y="6020507"/>
            <a:ext cx="278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3,908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1" name="object 91" descr=""/>
          <p:cNvSpPr txBox="1"/>
          <p:nvPr/>
        </p:nvSpPr>
        <p:spPr>
          <a:xfrm>
            <a:off x="1184338" y="6236509"/>
            <a:ext cx="5118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Inventories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2" name="object 92" descr=""/>
          <p:cNvSpPr txBox="1"/>
          <p:nvPr/>
        </p:nvSpPr>
        <p:spPr>
          <a:xfrm>
            <a:off x="3540950" y="6236509"/>
            <a:ext cx="1047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latin typeface="Calibri"/>
                <a:cs typeface="Calibri"/>
              </a:rPr>
              <a:t>17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3" name="object 93" descr=""/>
          <p:cNvSpPr txBox="1"/>
          <p:nvPr/>
        </p:nvSpPr>
        <p:spPr>
          <a:xfrm>
            <a:off x="3878770" y="6236509"/>
            <a:ext cx="342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18,298</a:t>
            </a:r>
            <a:endParaRPr sz="800">
              <a:latin typeface="Arial"/>
              <a:cs typeface="Arial"/>
            </a:endParaRPr>
          </a:p>
        </p:txBody>
      </p:sp>
      <p:sp>
        <p:nvSpPr>
          <p:cNvPr id="94" name="object 94" descr=""/>
          <p:cNvSpPr txBox="1"/>
          <p:nvPr/>
        </p:nvSpPr>
        <p:spPr>
          <a:xfrm>
            <a:off x="4505743" y="6236509"/>
            <a:ext cx="292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libri"/>
                <a:cs typeface="Calibri"/>
              </a:rPr>
              <a:t>17,226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5" name="object 95" descr=""/>
          <p:cNvSpPr txBox="1"/>
          <p:nvPr/>
        </p:nvSpPr>
        <p:spPr>
          <a:xfrm>
            <a:off x="554299" y="10289454"/>
            <a:ext cx="34385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98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6107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non-derivative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previous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3279992"/>
            <a:ext cx="4946650" cy="1200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8415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undiscounted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subordinated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loan</a:t>
            </a:r>
            <a:r>
              <a:rPr dirty="0" sz="900">
                <a:latin typeface="Calibri"/>
                <a:cs typeface="Calibri"/>
              </a:rPr>
              <a:t> amounting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5,000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repayable</a:t>
            </a:r>
            <a:r>
              <a:rPr dirty="0" sz="900">
                <a:latin typeface="Calibri"/>
                <a:cs typeface="Calibri"/>
              </a:rPr>
              <a:t> upon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200.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liquidity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considers</a:t>
            </a:r>
            <a:r>
              <a:rPr dirty="0" sz="900">
                <a:latin typeface="Calibri"/>
                <a:cs typeface="Calibri"/>
              </a:rPr>
              <a:t> both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derivative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5883288"/>
            <a:ext cx="467614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15.4)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settled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05300" y="6578098"/>
            <a:ext cx="21348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35.</a:t>
            </a:r>
            <a:r>
              <a:rPr dirty="0" sz="1350" spc="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Fair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value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measurement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18005" y="6908648"/>
            <a:ext cx="4927600" cy="28625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39052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(such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and</a:t>
            </a:r>
            <a:r>
              <a:rPr dirty="0" sz="900">
                <a:latin typeface="Calibri"/>
                <a:cs typeface="Calibri"/>
              </a:rPr>
              <a:t> items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systematic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choice)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views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120650" marR="14033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conditions.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55">
                <a:latin typeface="Calibri"/>
                <a:cs typeface="Calibri"/>
              </a:rPr>
              <a:t> may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subjectivity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</a:t>
            </a:r>
            <a:r>
              <a:rPr dirty="0" sz="900" spc="-20">
                <a:latin typeface="Calibri"/>
                <a:cs typeface="Calibri"/>
              </a:rPr>
              <a:t>19,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especially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based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cases,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required</a:t>
            </a:r>
            <a:r>
              <a:rPr dirty="0" sz="900">
                <a:latin typeface="Calibri"/>
                <a:cs typeface="Calibri"/>
              </a:rPr>
              <a:t> because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available.</a:t>
            </a:r>
            <a:endParaRPr sz="900">
              <a:latin typeface="Calibri"/>
              <a:cs typeface="Calibri"/>
            </a:endParaRPr>
          </a:p>
          <a:p>
            <a:pPr marL="120650" marR="130175">
              <a:lnSpc>
                <a:spcPct val="111100"/>
              </a:lnSpc>
              <a:spcBef>
                <a:spcPts val="850"/>
              </a:spcBef>
            </a:pPr>
            <a:r>
              <a:rPr dirty="0" sz="900" spc="65">
                <a:latin typeface="Calibri"/>
                <a:cs typeface="Calibri"/>
              </a:rPr>
              <a:t>Changes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existing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techniques</a:t>
            </a:r>
            <a:r>
              <a:rPr dirty="0" sz="900" spc="50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may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current</a:t>
            </a:r>
            <a:r>
              <a:rPr dirty="0" sz="900">
                <a:latin typeface="Calibri"/>
                <a:cs typeface="Calibri"/>
              </a:rPr>
              <a:t> market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specialists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possess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necessary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expertise,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knowledge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apply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13.</a:t>
            </a:r>
            <a:endParaRPr sz="900">
              <a:latin typeface="Calibri"/>
              <a:cs typeface="Calibri"/>
            </a:endParaRPr>
          </a:p>
          <a:p>
            <a:pPr marL="120650" marR="3187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transparency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inputs</a:t>
            </a:r>
            <a:r>
              <a:rPr dirty="0" sz="900">
                <a:latin typeface="Calibri"/>
                <a:cs typeface="Calibri"/>
              </a:rPr>
              <a:t> used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sensitivities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13,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enhancing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usefulness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1412063"/>
            <a:ext cx="5334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7.39(a)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7.B11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4025724"/>
            <a:ext cx="5334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7.39(b)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7.B11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518011" y="1824863"/>
          <a:ext cx="4999355" cy="1245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2905"/>
                <a:gridCol w="1226184"/>
                <a:gridCol w="690245"/>
                <a:gridCol w="1353819"/>
              </a:tblGrid>
              <a:tr h="43815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7639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18159" marR="341630" indent="-20955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6</a:t>
                      </a:r>
                      <a:r>
                        <a:rPr dirty="0" sz="800" spc="5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83820" marR="241300" indent="54610">
                        <a:lnSpc>
                          <a:spcPts val="90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dirty="0" sz="800" spc="5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Non-current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94640">
                        <a:lnSpc>
                          <a:spcPts val="930"/>
                        </a:lnSpc>
                        <a:spcBef>
                          <a:spcPts val="315"/>
                        </a:spcBef>
                        <a:tabLst>
                          <a:tab pos="775335" algn="l"/>
                        </a:tabLst>
                      </a:pP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later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68605">
                        <a:lnSpc>
                          <a:spcPts val="930"/>
                        </a:lnSpc>
                        <a:tabLst>
                          <a:tab pos="1061085" algn="l"/>
                        </a:tabLst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16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02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725805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1,781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8,508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bank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02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79184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Non-convertible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bond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975360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9,303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6,550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02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79184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16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10,171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02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808990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11,084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8,508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1518010" y="4593463"/>
          <a:ext cx="5017770" cy="1083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3564"/>
                <a:gridCol w="1127760"/>
                <a:gridCol w="542290"/>
                <a:gridCol w="1042035"/>
                <a:gridCol w="375920"/>
              </a:tblGrid>
              <a:tr h="438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16865" marR="444500" indent="-20955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6</a:t>
                      </a:r>
                      <a:r>
                        <a:rPr dirty="0" sz="800" spc="5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177165" indent="54610">
                        <a:lnSpc>
                          <a:spcPts val="90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dirty="0" sz="800" spc="5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28600">
                        <a:lnSpc>
                          <a:spcPts val="930"/>
                        </a:lnSpc>
                        <a:spcBef>
                          <a:spcPts val="315"/>
                        </a:spcBef>
                        <a:tabLst>
                          <a:tab pos="1096010" algn="l"/>
                        </a:tabLst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6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6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49554">
                        <a:lnSpc>
                          <a:spcPts val="930"/>
                        </a:lnSpc>
                        <a:tabLst>
                          <a:tab pos="1041400" algn="l"/>
                        </a:tabLst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Gross-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settled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forward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contracts: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outflow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4513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(6,978)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(7,100)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inflow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513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7,509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7,050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51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(50)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99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06010" cy="167513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lvl="1" marL="254000" indent="-241935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254635" algn="l"/>
              </a:tabLst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Fair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value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measurement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instruments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hierarchy.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defined</a:t>
            </a:r>
            <a:r>
              <a:rPr dirty="0" sz="900">
                <a:latin typeface="Calibri"/>
                <a:cs typeface="Calibri"/>
              </a:rPr>
              <a:t> 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observability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 lvl="2"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1: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(unadjusted)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identical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endParaRPr sz="900">
              <a:latin typeface="Calibri"/>
              <a:cs typeface="Calibri"/>
            </a:endParaRPr>
          </a:p>
          <a:p>
            <a:pPr lvl="2" marL="156210" marR="4699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indirectly</a:t>
            </a:r>
            <a:endParaRPr sz="900">
              <a:latin typeface="Calibri"/>
              <a:cs typeface="Calibri"/>
            </a:endParaRPr>
          </a:p>
          <a:p>
            <a:pPr lvl="2"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liability.</a:t>
            </a:r>
            <a:endParaRPr sz="900">
              <a:latin typeface="Calibri"/>
              <a:cs typeface="Calibri"/>
            </a:endParaRPr>
          </a:p>
          <a:p>
            <a:pPr marL="12700" marR="101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hierarchy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measured</a:t>
            </a:r>
            <a:r>
              <a:rPr dirty="0" sz="900">
                <a:latin typeface="Calibri"/>
                <a:cs typeface="Calibri"/>
              </a:rPr>
              <a:t> 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recurring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7571843"/>
            <a:ext cx="4901565" cy="165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4447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2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2021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Measurement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fair</a:t>
            </a:r>
            <a:r>
              <a:rPr dirty="0" sz="900" spc="11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value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11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financial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instruments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team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purposes,</a:t>
            </a:r>
            <a:r>
              <a:rPr dirty="0" sz="900">
                <a:latin typeface="Calibri"/>
                <a:cs typeface="Calibri"/>
              </a:rPr>
              <a:t> including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specialists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complex</a:t>
            </a:r>
            <a:r>
              <a:rPr dirty="0" sz="900">
                <a:latin typeface="Calibri"/>
                <a:cs typeface="Calibri"/>
              </a:rPr>
              <a:t> valuations.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selected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characteristics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maximising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market-based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team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reports</a:t>
            </a:r>
            <a:r>
              <a:rPr dirty="0" sz="900">
                <a:latin typeface="Calibri"/>
                <a:cs typeface="Calibri"/>
              </a:rPr>
              <a:t> directly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chief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(CFO)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committee.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processes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audit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committee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team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every</a:t>
            </a:r>
            <a:r>
              <a:rPr dirty="0" sz="900">
                <a:latin typeface="Calibri"/>
                <a:cs typeface="Calibri"/>
              </a:rPr>
              <a:t> year,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563193"/>
            <a:ext cx="46291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13.76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13.81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13.86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7600773"/>
            <a:ext cx="581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8013472"/>
            <a:ext cx="5880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518011" y="3171609"/>
          <a:ext cx="5003165" cy="4192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2375"/>
                <a:gridCol w="635000"/>
                <a:gridCol w="648970"/>
                <a:gridCol w="671195"/>
                <a:gridCol w="480695"/>
              </a:tblGrid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Listed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securities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XY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Ltd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2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short-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held-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for-trading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1,076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752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Contingent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fair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value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1,076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Listed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securities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XY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Ltd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short-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held-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for-trading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5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2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1,434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fair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value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4265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2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1553947"/>
            <a:ext cx="4943475" cy="2615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5080" indent="-144145">
              <a:lnSpc>
                <a:spcPct val="111100"/>
              </a:lnSpc>
              <a:spcBef>
                <a:spcPts val="100"/>
              </a:spcBef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Foreign</a:t>
            </a:r>
            <a:r>
              <a:rPr dirty="0" sz="900" spc="14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currency</a:t>
            </a:r>
            <a:r>
              <a:rPr dirty="0" sz="900" spc="14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forward</a:t>
            </a:r>
            <a:r>
              <a:rPr dirty="0" sz="900" spc="14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contracts</a:t>
            </a:r>
            <a:r>
              <a:rPr dirty="0" sz="900" spc="14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(Level</a:t>
            </a:r>
            <a:r>
              <a:rPr dirty="0" sz="900" spc="145" b="1">
                <a:latin typeface="Calibri"/>
                <a:cs typeface="Calibri"/>
              </a:rPr>
              <a:t> </a:t>
            </a:r>
            <a:r>
              <a:rPr dirty="0" sz="900" spc="60" b="1">
                <a:latin typeface="Calibri"/>
                <a:cs typeface="Calibri"/>
              </a:rPr>
              <a:t>2)</a:t>
            </a:r>
            <a:r>
              <a:rPr dirty="0" sz="900" spc="13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forward</a:t>
            </a:r>
            <a:r>
              <a:rPr dirty="0" sz="900">
                <a:latin typeface="Calibri"/>
                <a:cs typeface="Calibri"/>
              </a:rPr>
              <a:t> exchange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corresponding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non-observable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contracts.</a:t>
            </a:r>
            <a:endParaRPr sz="900">
              <a:latin typeface="Calibri"/>
              <a:cs typeface="Calibri"/>
            </a:endParaRPr>
          </a:p>
          <a:p>
            <a:pPr marL="156210" marR="22860" indent="-144145">
              <a:lnSpc>
                <a:spcPct val="111100"/>
              </a:lnSpc>
              <a:buFont typeface="Calibri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Contingent</a:t>
            </a:r>
            <a:r>
              <a:rPr dirty="0" sz="900" spc="11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consideration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(Level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 spc="60" b="1">
                <a:latin typeface="Calibri"/>
                <a:cs typeface="Calibri"/>
              </a:rPr>
              <a:t>3)</a:t>
            </a:r>
            <a:r>
              <a:rPr dirty="0" sz="900" spc="12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acquisition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5.1)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620</a:t>
            </a:r>
            <a:r>
              <a:rPr dirty="0" sz="900">
                <a:latin typeface="Calibri"/>
                <a:cs typeface="Calibri"/>
              </a:rPr>
              <a:t> fair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probability-weighting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adjusting</a:t>
            </a:r>
            <a:endParaRPr sz="900">
              <a:latin typeface="Calibri"/>
              <a:cs typeface="Calibri"/>
            </a:endParaRPr>
          </a:p>
          <a:p>
            <a:pPr marL="156210" marR="7048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4.4%.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probability-weighted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655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50%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>
                <a:latin typeface="Calibri"/>
                <a:cs typeface="Calibri"/>
              </a:rPr>
              <a:t> will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achieved.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4.4%,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incremental</a:t>
            </a:r>
            <a:r>
              <a:rPr dirty="0" sz="900">
                <a:latin typeface="Calibri"/>
                <a:cs typeface="Calibri"/>
              </a:rPr>
              <a:t> borrowing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unsecured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Group’s</a:t>
            </a:r>
            <a:r>
              <a:rPr dirty="0" sz="900">
                <a:latin typeface="Calibri"/>
                <a:cs typeface="Calibri"/>
              </a:rPr>
              <a:t> credit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dealt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rate.</a:t>
            </a:r>
            <a:endParaRPr sz="900">
              <a:latin typeface="Calibri"/>
              <a:cs typeface="Calibri"/>
            </a:endParaRPr>
          </a:p>
          <a:p>
            <a:pPr marL="156210" marR="104775" indent="-144145">
              <a:lnSpc>
                <a:spcPct val="111100"/>
              </a:lnSpc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Investment</a:t>
            </a:r>
            <a:r>
              <a:rPr dirty="0" sz="900" spc="5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in</a:t>
            </a:r>
            <a:r>
              <a:rPr dirty="0" sz="900" spc="5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XY</a:t>
            </a:r>
            <a:r>
              <a:rPr dirty="0" sz="900" spc="5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Ltd</a:t>
            </a:r>
            <a:r>
              <a:rPr dirty="0" sz="900" spc="5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(Level</a:t>
            </a:r>
            <a:r>
              <a:rPr dirty="0" sz="900" spc="60" b="1">
                <a:latin typeface="Calibri"/>
                <a:cs typeface="Calibri"/>
              </a:rPr>
              <a:t> 3)</a:t>
            </a:r>
            <a:r>
              <a:rPr dirty="0" sz="900" spc="5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investee’s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historical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rate.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4252114"/>
            <a:ext cx="464248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inputs: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6308599"/>
            <a:ext cx="4846320" cy="895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interrelationships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(management’s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probability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achieved)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inputs.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Level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3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fair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value</a:t>
            </a:r>
            <a:r>
              <a:rPr dirty="0" sz="900" spc="6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measurements</a:t>
            </a:r>
            <a:endParaRPr sz="900">
              <a:latin typeface="Calibri"/>
              <a:cs typeface="Calibri"/>
            </a:endParaRPr>
          </a:p>
          <a:p>
            <a:pPr marL="12700" marR="27559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reconciliation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2191843"/>
            <a:ext cx="5880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13.93(h)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100</a:t>
            </a:r>
            <a:r>
              <a:rPr dirty="0" sz="6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518005" y="4696206"/>
            <a:ext cx="4932045" cy="276860"/>
            <a:chOff x="1518005" y="4696206"/>
            <a:chExt cx="4932045" cy="276860"/>
          </a:xfrm>
        </p:grpSpPr>
        <p:sp>
          <p:nvSpPr>
            <p:cNvPr id="12" name="object 12" descr=""/>
            <p:cNvSpPr/>
            <p:nvPr/>
          </p:nvSpPr>
          <p:spPr>
            <a:xfrm>
              <a:off x="1518005" y="4696206"/>
              <a:ext cx="4932045" cy="270510"/>
            </a:xfrm>
            <a:custGeom>
              <a:avLst/>
              <a:gdLst/>
              <a:ahLst/>
              <a:cxnLst/>
              <a:rect l="l" t="t" r="r" b="b"/>
              <a:pathLst>
                <a:path w="4932045" h="270510">
                  <a:moveTo>
                    <a:pt x="1034999" y="0"/>
                  </a:moveTo>
                  <a:lnTo>
                    <a:pt x="0" y="0"/>
                  </a:lnTo>
                  <a:lnTo>
                    <a:pt x="0" y="270002"/>
                  </a:lnTo>
                  <a:lnTo>
                    <a:pt x="1034999" y="270002"/>
                  </a:lnTo>
                  <a:lnTo>
                    <a:pt x="1034999" y="0"/>
                  </a:lnTo>
                  <a:close/>
                </a:path>
                <a:path w="4932045" h="270510">
                  <a:moveTo>
                    <a:pt x="4932007" y="0"/>
                  </a:moveTo>
                  <a:lnTo>
                    <a:pt x="2826016" y="0"/>
                  </a:lnTo>
                  <a:lnTo>
                    <a:pt x="2070011" y="0"/>
                  </a:lnTo>
                  <a:lnTo>
                    <a:pt x="1035011" y="0"/>
                  </a:lnTo>
                  <a:lnTo>
                    <a:pt x="1035011" y="270002"/>
                  </a:lnTo>
                  <a:lnTo>
                    <a:pt x="2070011" y="270002"/>
                  </a:lnTo>
                  <a:lnTo>
                    <a:pt x="2826004" y="270002"/>
                  </a:lnTo>
                  <a:lnTo>
                    <a:pt x="4932007" y="270002"/>
                  </a:lnTo>
                  <a:lnTo>
                    <a:pt x="4932007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18005" y="4959858"/>
              <a:ext cx="4932045" cy="12700"/>
            </a:xfrm>
            <a:custGeom>
              <a:avLst/>
              <a:gdLst/>
              <a:ahLst/>
              <a:cxnLst/>
              <a:rect l="l" t="t" r="r" b="b"/>
              <a:pathLst>
                <a:path w="4932045" h="12700">
                  <a:moveTo>
                    <a:pt x="4932007" y="0"/>
                  </a:moveTo>
                  <a:lnTo>
                    <a:pt x="2826004" y="0"/>
                  </a:lnTo>
                  <a:lnTo>
                    <a:pt x="2069998" y="0"/>
                  </a:lnTo>
                  <a:lnTo>
                    <a:pt x="1034999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034999" y="12700"/>
                  </a:lnTo>
                  <a:lnTo>
                    <a:pt x="2069998" y="12700"/>
                  </a:lnTo>
                  <a:lnTo>
                    <a:pt x="2826004" y="12700"/>
                  </a:lnTo>
                  <a:lnTo>
                    <a:pt x="4932007" y="12700"/>
                  </a:lnTo>
                  <a:lnTo>
                    <a:pt x="4932007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1518011" y="5240964"/>
            <a:ext cx="4932045" cy="3175"/>
            <a:chOff x="1518011" y="5240964"/>
            <a:chExt cx="4932045" cy="3175"/>
          </a:xfrm>
        </p:grpSpPr>
        <p:sp>
          <p:nvSpPr>
            <p:cNvPr id="15" name="object 15" descr=""/>
            <p:cNvSpPr/>
            <p:nvPr/>
          </p:nvSpPr>
          <p:spPr>
            <a:xfrm>
              <a:off x="1518011" y="5242552"/>
              <a:ext cx="1035050" cy="0"/>
            </a:xfrm>
            <a:custGeom>
              <a:avLst/>
              <a:gdLst/>
              <a:ahLst/>
              <a:cxnLst/>
              <a:rect l="l" t="t" r="r" b="b"/>
              <a:pathLst>
                <a:path w="1035050" h="0">
                  <a:moveTo>
                    <a:pt x="0" y="0"/>
                  </a:moveTo>
                  <a:lnTo>
                    <a:pt x="103499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553011" y="5242552"/>
              <a:ext cx="1035050" cy="0"/>
            </a:xfrm>
            <a:custGeom>
              <a:avLst/>
              <a:gdLst/>
              <a:ahLst/>
              <a:cxnLst/>
              <a:rect l="l" t="t" r="r" b="b"/>
              <a:pathLst>
                <a:path w="1035050" h="0">
                  <a:moveTo>
                    <a:pt x="0" y="0"/>
                  </a:moveTo>
                  <a:lnTo>
                    <a:pt x="103499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588011" y="5242552"/>
              <a:ext cx="756285" cy="0"/>
            </a:xfrm>
            <a:custGeom>
              <a:avLst/>
              <a:gdLst/>
              <a:ahLst/>
              <a:cxnLst/>
              <a:rect l="l" t="t" r="r" b="b"/>
              <a:pathLst>
                <a:path w="756285" h="0">
                  <a:moveTo>
                    <a:pt x="0" y="0"/>
                  </a:moveTo>
                  <a:lnTo>
                    <a:pt x="75600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344012" y="5242552"/>
              <a:ext cx="2106295" cy="0"/>
            </a:xfrm>
            <a:custGeom>
              <a:avLst/>
              <a:gdLst/>
              <a:ahLst/>
              <a:cxnLst/>
              <a:rect l="l" t="t" r="r" b="b"/>
              <a:pathLst>
                <a:path w="2106295" h="0">
                  <a:moveTo>
                    <a:pt x="0" y="0"/>
                  </a:moveTo>
                  <a:lnTo>
                    <a:pt x="210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" name="object 19" descr=""/>
          <p:cNvGrpSpPr/>
          <p:nvPr/>
        </p:nvGrpSpPr>
        <p:grpSpPr>
          <a:xfrm>
            <a:off x="1518011" y="5672965"/>
            <a:ext cx="2826385" cy="3175"/>
            <a:chOff x="1518011" y="5672965"/>
            <a:chExt cx="2826385" cy="3175"/>
          </a:xfrm>
        </p:grpSpPr>
        <p:sp>
          <p:nvSpPr>
            <p:cNvPr id="20" name="object 20" descr=""/>
            <p:cNvSpPr/>
            <p:nvPr/>
          </p:nvSpPr>
          <p:spPr>
            <a:xfrm>
              <a:off x="1518011" y="5674553"/>
              <a:ext cx="1035050" cy="0"/>
            </a:xfrm>
            <a:custGeom>
              <a:avLst/>
              <a:gdLst/>
              <a:ahLst/>
              <a:cxnLst/>
              <a:rect l="l" t="t" r="r" b="b"/>
              <a:pathLst>
                <a:path w="1035050" h="0">
                  <a:moveTo>
                    <a:pt x="0" y="0"/>
                  </a:moveTo>
                  <a:lnTo>
                    <a:pt x="103499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553011" y="5674553"/>
              <a:ext cx="1035050" cy="0"/>
            </a:xfrm>
            <a:custGeom>
              <a:avLst/>
              <a:gdLst/>
              <a:ahLst/>
              <a:cxnLst/>
              <a:rect l="l" t="t" r="r" b="b"/>
              <a:pathLst>
                <a:path w="1035050" h="0">
                  <a:moveTo>
                    <a:pt x="0" y="0"/>
                  </a:moveTo>
                  <a:lnTo>
                    <a:pt x="103499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588011" y="5674553"/>
              <a:ext cx="756285" cy="0"/>
            </a:xfrm>
            <a:custGeom>
              <a:avLst/>
              <a:gdLst/>
              <a:ahLst/>
              <a:cxnLst/>
              <a:rect l="l" t="t" r="r" b="b"/>
              <a:pathLst>
                <a:path w="756285" h="0">
                  <a:moveTo>
                    <a:pt x="0" y="0"/>
                  </a:moveTo>
                  <a:lnTo>
                    <a:pt x="75600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3" name="object 23" descr=""/>
          <p:cNvGrpSpPr/>
          <p:nvPr/>
        </p:nvGrpSpPr>
        <p:grpSpPr>
          <a:xfrm>
            <a:off x="1518011" y="6104964"/>
            <a:ext cx="4932045" cy="3175"/>
            <a:chOff x="1518011" y="6104964"/>
            <a:chExt cx="4932045" cy="3175"/>
          </a:xfrm>
        </p:grpSpPr>
        <p:sp>
          <p:nvSpPr>
            <p:cNvPr id="24" name="object 24" descr=""/>
            <p:cNvSpPr/>
            <p:nvPr/>
          </p:nvSpPr>
          <p:spPr>
            <a:xfrm>
              <a:off x="1518011" y="6106552"/>
              <a:ext cx="1035050" cy="0"/>
            </a:xfrm>
            <a:custGeom>
              <a:avLst/>
              <a:gdLst/>
              <a:ahLst/>
              <a:cxnLst/>
              <a:rect l="l" t="t" r="r" b="b"/>
              <a:pathLst>
                <a:path w="1035050" h="0">
                  <a:moveTo>
                    <a:pt x="0" y="0"/>
                  </a:moveTo>
                  <a:lnTo>
                    <a:pt x="103499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553011" y="6106552"/>
              <a:ext cx="1035050" cy="0"/>
            </a:xfrm>
            <a:custGeom>
              <a:avLst/>
              <a:gdLst/>
              <a:ahLst/>
              <a:cxnLst/>
              <a:rect l="l" t="t" r="r" b="b"/>
              <a:pathLst>
                <a:path w="1035050" h="0">
                  <a:moveTo>
                    <a:pt x="0" y="0"/>
                  </a:moveTo>
                  <a:lnTo>
                    <a:pt x="103499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3588011" y="6106552"/>
              <a:ext cx="756285" cy="0"/>
            </a:xfrm>
            <a:custGeom>
              <a:avLst/>
              <a:gdLst/>
              <a:ahLst/>
              <a:cxnLst/>
              <a:rect l="l" t="t" r="r" b="b"/>
              <a:pathLst>
                <a:path w="756285" h="0">
                  <a:moveTo>
                    <a:pt x="0" y="0"/>
                  </a:moveTo>
                  <a:lnTo>
                    <a:pt x="75600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344012" y="6106552"/>
              <a:ext cx="2106295" cy="0"/>
            </a:xfrm>
            <a:custGeom>
              <a:avLst/>
              <a:gdLst/>
              <a:ahLst/>
              <a:cxnLst/>
              <a:rect l="l" t="t" r="r" b="b"/>
              <a:pathLst>
                <a:path w="2106295" h="0">
                  <a:moveTo>
                    <a:pt x="0" y="0"/>
                  </a:moveTo>
                  <a:lnTo>
                    <a:pt x="210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572300" y="4694103"/>
            <a:ext cx="600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13.93(h)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535976" y="4694103"/>
            <a:ext cx="569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Description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635592" y="4694103"/>
            <a:ext cx="170370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R="5080" indent="403860">
              <a:lnSpc>
                <a:spcPts val="900"/>
              </a:lnSpc>
              <a:spcBef>
                <a:spcPts val="180"/>
              </a:spcBef>
              <a:tabLst>
                <a:tab pos="1152525" algn="l"/>
                <a:tab pos="1259840" algn="l"/>
              </a:tabLst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Significant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Estimate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unobservable</a:t>
            </a:r>
            <a:r>
              <a:rPr dirty="0" sz="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input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the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input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149075" y="4694103"/>
            <a:ext cx="129476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223520" marR="5080" indent="-224154">
              <a:lnSpc>
                <a:spcPts val="900"/>
              </a:lnSpc>
              <a:spcBef>
                <a:spcPts val="18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Sensitivity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fair</a:t>
            </a:r>
            <a:r>
              <a:rPr dirty="0" sz="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value measurement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 to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input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23276" y="4974214"/>
            <a:ext cx="62547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spc="-10">
                <a:latin typeface="Calibri"/>
                <a:cs typeface="Calibri"/>
              </a:rPr>
              <a:t>Contingent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consideration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910116" y="4974214"/>
            <a:ext cx="6731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53975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Probability</a:t>
            </a:r>
            <a:r>
              <a:rPr dirty="0" sz="800" spc="22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of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meeting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target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106964" y="5031414"/>
            <a:ext cx="231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45">
                <a:latin typeface="Calibri"/>
                <a:cs typeface="Calibri"/>
              </a:rPr>
              <a:t>50%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452404" y="4974315"/>
            <a:ext cx="199263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85420" marR="5080" indent="-17272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An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60%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(decrease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40%)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would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(decrease)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fair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value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 spc="65">
                <a:latin typeface="Calibri"/>
                <a:cs typeface="Calibri"/>
              </a:rPr>
              <a:t>by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 spc="75">
                <a:latin typeface="Calibri"/>
                <a:cs typeface="Calibri"/>
              </a:rPr>
              <a:t>CU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125.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523377" y="5325343"/>
            <a:ext cx="6007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Investment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in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XY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Ltd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797035" y="5382544"/>
            <a:ext cx="7848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Earnings</a:t>
            </a:r>
            <a:r>
              <a:rPr dirty="0" sz="800" spc="26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multiple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164774" y="5382544"/>
            <a:ext cx="173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60">
                <a:latin typeface="Calibri"/>
                <a:cs typeface="Calibri"/>
              </a:rPr>
              <a:t>5%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576864" y="5255646"/>
            <a:ext cx="1868170" cy="833119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r" marL="12700" marR="5080" indent="296545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An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growth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factor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35">
                <a:latin typeface="Calibri"/>
                <a:cs typeface="Calibri"/>
              </a:rPr>
              <a:t>by </a:t>
            </a:r>
            <a:r>
              <a:rPr dirty="0" sz="800" spc="-10">
                <a:latin typeface="Calibri"/>
                <a:cs typeface="Calibri"/>
              </a:rPr>
              <a:t>100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basis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points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85">
                <a:latin typeface="Calibri"/>
                <a:cs typeface="Calibri"/>
              </a:rPr>
              <a:t>a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lower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discount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rate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100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basis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points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would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fair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value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65">
                <a:latin typeface="Calibri"/>
                <a:cs typeface="Calibri"/>
              </a:rPr>
              <a:t>by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75">
                <a:latin typeface="Calibri"/>
                <a:cs typeface="Calibri"/>
              </a:rPr>
              <a:t>CU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65.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Lowering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growth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factor</a:t>
            </a:r>
            <a:r>
              <a:rPr dirty="0" sz="800" spc="65">
                <a:latin typeface="Calibri"/>
                <a:cs typeface="Calibri"/>
              </a:rPr>
              <a:t> by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100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basis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points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increasing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discount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factor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65">
                <a:latin typeface="Calibri"/>
                <a:cs typeface="Calibri"/>
              </a:rPr>
              <a:t>by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100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basis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point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would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decrease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fair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value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65">
                <a:latin typeface="Calibri"/>
                <a:cs typeface="Calibri"/>
              </a:rPr>
              <a:t>by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75">
                <a:latin typeface="Calibri"/>
                <a:cs typeface="Calibri"/>
              </a:rPr>
              <a:t>CU </a:t>
            </a:r>
            <a:r>
              <a:rPr dirty="0" sz="800" spc="-25">
                <a:latin typeface="Calibri"/>
                <a:cs typeface="Calibri"/>
              </a:rPr>
              <a:t>85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523479" y="5757347"/>
            <a:ext cx="6007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Investment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in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XY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Ltd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2977578" y="5757347"/>
            <a:ext cx="60579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-635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Risk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adjusted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discount</a:t>
            </a:r>
            <a:r>
              <a:rPr dirty="0" sz="800" spc="16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rate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4132872" y="5814547"/>
            <a:ext cx="2051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15%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43" name="object 43" descr=""/>
          <p:cNvGraphicFramePr>
            <a:graphicFrameLocks noGrp="1"/>
          </p:cNvGraphicFramePr>
          <p:nvPr/>
        </p:nvGraphicFramePr>
        <p:xfrm>
          <a:off x="552895" y="7316699"/>
          <a:ext cx="5964555" cy="2212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4187825"/>
                <a:gridCol w="735964"/>
              </a:tblGrid>
              <a:tr h="27622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444875" marR="67310" indent="12128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Contingent consideration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Investment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22275">
                        <a:lnSpc>
                          <a:spcPts val="930"/>
                        </a:lnSpc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XY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Ltd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87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4061460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406146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recognised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4061460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87350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Acquired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(600)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93319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recognised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(20)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853815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(620)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752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unrealised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Level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406082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932554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(20)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406082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761865" cy="895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2768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instruments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measured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at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amortised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cost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for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which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fair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value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is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disclosed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15.2.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35.2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Fair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value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measurement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non-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hierarchy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fair</a:t>
            </a:r>
            <a:r>
              <a:rPr dirty="0" sz="900">
                <a:latin typeface="Calibri"/>
                <a:cs typeface="Calibri"/>
              </a:rPr>
              <a:t> 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recurring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5497983"/>
            <a:ext cx="4889500" cy="3092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appraisals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 </a:t>
            </a:r>
            <a:r>
              <a:rPr dirty="0" sz="900">
                <a:latin typeface="Calibri"/>
                <a:cs typeface="Calibri"/>
              </a:rPr>
              <a:t>independent,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professionally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qualified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valuers.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developed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processes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changes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board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audit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committee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Land</a:t>
            </a:r>
            <a:r>
              <a:rPr dirty="0" sz="900" spc="8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owned</a:t>
            </a:r>
            <a:r>
              <a:rPr dirty="0" sz="900" spc="8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</a:t>
            </a:r>
            <a:r>
              <a:rPr dirty="0" sz="900" spc="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Euroland</a:t>
            </a:r>
            <a:r>
              <a:rPr dirty="0" sz="900" spc="8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(Level</a:t>
            </a:r>
            <a:r>
              <a:rPr dirty="0" sz="900" spc="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9FC63B"/>
                </a:solidFill>
                <a:latin typeface="Calibri"/>
                <a:cs typeface="Calibri"/>
              </a:rPr>
              <a:t>3)</a:t>
            </a:r>
            <a:endParaRPr sz="900">
              <a:latin typeface="Calibri"/>
              <a:cs typeface="Calibri"/>
            </a:endParaRPr>
          </a:p>
          <a:p>
            <a:pPr marL="12700" marR="7239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appraisal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approach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recent</a:t>
            </a:r>
            <a:r>
              <a:rPr dirty="0" sz="900">
                <a:latin typeface="Calibri"/>
                <a:cs typeface="Calibri"/>
              </a:rPr>
              <a:t> market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land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question,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size,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location,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encumbrances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negative</a:t>
            </a:r>
            <a:r>
              <a:rPr dirty="0" sz="900">
                <a:latin typeface="Calibri"/>
                <a:cs typeface="Calibri"/>
              </a:rPr>
              <a:t> adjustment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7.5%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23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November</a:t>
            </a:r>
            <a:r>
              <a:rPr dirty="0" sz="900">
                <a:latin typeface="Calibri"/>
                <a:cs typeface="Calibri"/>
              </a:rPr>
              <a:t> 2021.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November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2018.</a:t>
            </a:r>
            <a:endParaRPr sz="900">
              <a:latin typeface="Calibri"/>
              <a:cs typeface="Calibri"/>
            </a:endParaRPr>
          </a:p>
          <a:p>
            <a:pPr marL="12700" marR="1752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question.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characteristics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observable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starting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valuation.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overall</a:t>
            </a:r>
            <a:r>
              <a:rPr dirty="0" sz="900">
                <a:latin typeface="Calibri"/>
                <a:cs typeface="Calibri"/>
              </a:rPr>
              <a:t> valuation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assumptions.</a:t>
            </a:r>
            <a:endParaRPr sz="900">
              <a:latin typeface="Calibri"/>
              <a:cs typeface="Calibri"/>
            </a:endParaRPr>
          </a:p>
          <a:p>
            <a:pPr marL="12700" marR="819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730,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2021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5.1),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immaterial.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5526863"/>
            <a:ext cx="58801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40.75(e)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16.77(b)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6395543"/>
            <a:ext cx="58801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13.93(g)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16.77(a)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7266764"/>
            <a:ext cx="584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13.93(h)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8136764"/>
            <a:ext cx="588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48002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101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2498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518011" y="2391321"/>
          <a:ext cx="4999355" cy="2898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0870"/>
                <a:gridCol w="885190"/>
                <a:gridCol w="790575"/>
                <a:gridCol w="824864"/>
                <a:gridCol w="539750"/>
              </a:tblGrid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Property,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plant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equipment: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land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owned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Euroland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29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29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628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Goodtech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Investment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property: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office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building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Euroland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Goodtech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office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building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US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8,035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8,035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Property,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plant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equipment: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land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owned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Euroland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29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29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628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Goodtech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Investment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property: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office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building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Euroland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4,366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4,366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office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building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US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7,911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7,911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00295" cy="25717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Office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buildings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Euroland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US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(Level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9FC63B"/>
                </a:solidFill>
                <a:latin typeface="Calibri"/>
                <a:cs typeface="Calibri"/>
              </a:rPr>
              <a:t>3)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approach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capitalises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stream,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derived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yields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implied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differs</a:t>
            </a:r>
            <a:r>
              <a:rPr dirty="0" sz="900">
                <a:latin typeface="Calibri"/>
                <a:cs typeface="Calibri"/>
              </a:rPr>
              <a:t> materially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value.</a:t>
            </a:r>
            <a:endParaRPr sz="900">
              <a:latin typeface="Calibri"/>
              <a:cs typeface="Calibri"/>
            </a:endParaRPr>
          </a:p>
          <a:p>
            <a:pPr marL="12700" marR="1987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stream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occupancy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</a:t>
            </a:r>
            <a:r>
              <a:rPr dirty="0" sz="900" spc="60">
                <a:latin typeface="Calibri"/>
                <a:cs typeface="Calibri"/>
              </a:rPr>
              <a:t> vacancy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in-place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over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December.</a:t>
            </a:r>
            <a:endParaRPr sz="900">
              <a:latin typeface="Calibri"/>
              <a:cs typeface="Calibri"/>
            </a:endParaRPr>
          </a:p>
          <a:p>
            <a:pPr marL="12700" marR="1270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value,</a:t>
            </a:r>
            <a:r>
              <a:rPr dirty="0" sz="900">
                <a:latin typeface="Calibri"/>
                <a:cs typeface="Calibri"/>
              </a:rPr>
              <a:t> assumptions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vacancy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if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vacancy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(market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yields)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decline.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reasonably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greatest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vacancy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interrelationship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were: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4927741"/>
            <a:ext cx="4912360" cy="895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75,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Goodtech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5.1)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determined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immaterial.</a:t>
            </a:r>
            <a:endParaRPr sz="900">
              <a:latin typeface="Calibri"/>
              <a:cs typeface="Calibri"/>
            </a:endParaRPr>
          </a:p>
          <a:p>
            <a:pPr marL="12700" marR="3873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reconciliation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564463"/>
            <a:ext cx="588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891664"/>
            <a:ext cx="584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13.93(h)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956684"/>
            <a:ext cx="588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102</a:t>
            </a:r>
            <a:r>
              <a:rPr dirty="0" sz="6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518011" y="4069803"/>
          <a:ext cx="5008245" cy="654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6655"/>
                <a:gridCol w="1829435"/>
                <a:gridCol w="65532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Euroland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Rental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value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108/sqm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65/sqm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5">
                          <a:latin typeface="Calibri"/>
                          <a:cs typeface="Calibri"/>
                        </a:rPr>
                        <a:t>Vacancy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levels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0">
                          <a:latin typeface="Calibri"/>
                          <a:cs typeface="Calibri"/>
                        </a:rPr>
                        <a:t>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Discount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rate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(market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yield)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4.4%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2" name="object 12" descr=""/>
          <p:cNvGrpSpPr/>
          <p:nvPr/>
        </p:nvGrpSpPr>
        <p:grpSpPr>
          <a:xfrm>
            <a:off x="1518011" y="7983905"/>
            <a:ext cx="4923155" cy="330835"/>
            <a:chOff x="1518011" y="7983905"/>
            <a:chExt cx="4923155" cy="330835"/>
          </a:xfrm>
        </p:grpSpPr>
        <p:sp>
          <p:nvSpPr>
            <p:cNvPr id="13" name="object 13" descr=""/>
            <p:cNvSpPr/>
            <p:nvPr/>
          </p:nvSpPr>
          <p:spPr>
            <a:xfrm>
              <a:off x="1518018" y="7983905"/>
              <a:ext cx="4923155" cy="324485"/>
            </a:xfrm>
            <a:custGeom>
              <a:avLst/>
              <a:gdLst/>
              <a:ahLst/>
              <a:cxnLst/>
              <a:rect l="l" t="t" r="r" b="b"/>
              <a:pathLst>
                <a:path w="4923155" h="324484">
                  <a:moveTo>
                    <a:pt x="3313785" y="0"/>
                  </a:moveTo>
                  <a:lnTo>
                    <a:pt x="2509202" y="0"/>
                  </a:lnTo>
                  <a:lnTo>
                    <a:pt x="0" y="0"/>
                  </a:lnTo>
                  <a:lnTo>
                    <a:pt x="0" y="324002"/>
                  </a:lnTo>
                  <a:lnTo>
                    <a:pt x="2509189" y="324002"/>
                  </a:lnTo>
                  <a:lnTo>
                    <a:pt x="3313785" y="324002"/>
                  </a:lnTo>
                  <a:lnTo>
                    <a:pt x="3313785" y="0"/>
                  </a:lnTo>
                  <a:close/>
                </a:path>
                <a:path w="4923155" h="324484">
                  <a:moveTo>
                    <a:pt x="4923002" y="457"/>
                  </a:moveTo>
                  <a:lnTo>
                    <a:pt x="3313798" y="457"/>
                  </a:lnTo>
                  <a:lnTo>
                    <a:pt x="3313798" y="161747"/>
                  </a:lnTo>
                  <a:lnTo>
                    <a:pt x="3313798" y="324307"/>
                  </a:lnTo>
                  <a:lnTo>
                    <a:pt x="4118394" y="324307"/>
                  </a:lnTo>
                  <a:lnTo>
                    <a:pt x="4118394" y="324002"/>
                  </a:lnTo>
                  <a:lnTo>
                    <a:pt x="4922990" y="324002"/>
                  </a:lnTo>
                  <a:lnTo>
                    <a:pt x="4922990" y="162001"/>
                  </a:lnTo>
                  <a:lnTo>
                    <a:pt x="4118394" y="162001"/>
                  </a:lnTo>
                  <a:lnTo>
                    <a:pt x="4118394" y="161747"/>
                  </a:lnTo>
                  <a:lnTo>
                    <a:pt x="4923002" y="161747"/>
                  </a:lnTo>
                  <a:lnTo>
                    <a:pt x="4923002" y="457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18005" y="8301557"/>
              <a:ext cx="4923155" cy="12700"/>
            </a:xfrm>
            <a:custGeom>
              <a:avLst/>
              <a:gdLst/>
              <a:ahLst/>
              <a:cxnLst/>
              <a:rect l="l" t="t" r="r" b="b"/>
              <a:pathLst>
                <a:path w="4923155" h="12700">
                  <a:moveTo>
                    <a:pt x="4118394" y="0"/>
                  </a:moveTo>
                  <a:lnTo>
                    <a:pt x="3313798" y="0"/>
                  </a:lnTo>
                  <a:lnTo>
                    <a:pt x="2509202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2509202" y="12700"/>
                  </a:lnTo>
                  <a:lnTo>
                    <a:pt x="3313798" y="12700"/>
                  </a:lnTo>
                  <a:lnTo>
                    <a:pt x="4118394" y="12700"/>
                  </a:lnTo>
                  <a:lnTo>
                    <a:pt x="4118394" y="0"/>
                  </a:lnTo>
                  <a:close/>
                </a:path>
                <a:path w="4923155" h="12700">
                  <a:moveTo>
                    <a:pt x="4923002" y="0"/>
                  </a:moveTo>
                  <a:lnTo>
                    <a:pt x="4118406" y="0"/>
                  </a:lnTo>
                  <a:lnTo>
                    <a:pt x="4118406" y="12700"/>
                  </a:lnTo>
                  <a:lnTo>
                    <a:pt x="4923002" y="12700"/>
                  </a:lnTo>
                  <a:lnTo>
                    <a:pt x="4923002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518011" y="8798665"/>
            <a:ext cx="4923155" cy="3175"/>
            <a:chOff x="1518011" y="8798665"/>
            <a:chExt cx="4923155" cy="3175"/>
          </a:xfrm>
        </p:grpSpPr>
        <p:sp>
          <p:nvSpPr>
            <p:cNvPr id="16" name="object 16" descr=""/>
            <p:cNvSpPr/>
            <p:nvPr/>
          </p:nvSpPr>
          <p:spPr>
            <a:xfrm>
              <a:off x="1518011" y="8800252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027211" y="88002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31811" y="88002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636412" y="88002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518011" y="8474665"/>
            <a:ext cx="4923155" cy="3175"/>
            <a:chOff x="1518011" y="8474665"/>
            <a:chExt cx="4923155" cy="3175"/>
          </a:xfrm>
        </p:grpSpPr>
        <p:sp>
          <p:nvSpPr>
            <p:cNvPr id="21" name="object 21" descr=""/>
            <p:cNvSpPr/>
            <p:nvPr/>
          </p:nvSpPr>
          <p:spPr>
            <a:xfrm>
              <a:off x="1518011" y="8476253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027211" y="847625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831811" y="847625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636412" y="847625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/>
          <p:nvPr/>
        </p:nvSpPr>
        <p:spPr>
          <a:xfrm>
            <a:off x="4350010" y="7941772"/>
            <a:ext cx="475615" cy="34988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216535">
              <a:lnSpc>
                <a:spcPct val="100000"/>
              </a:lnSpc>
              <a:spcBef>
                <a:spcPts val="415"/>
              </a:spcBef>
            </a:pPr>
            <a:r>
              <a:rPr dirty="0" sz="800" spc="-55" b="1">
                <a:solidFill>
                  <a:srgbClr val="FFFFFF"/>
                </a:solidFill>
                <a:latin typeface="Arial"/>
                <a:cs typeface="Arial"/>
              </a:rPr>
              <a:t>PP&amp;E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Land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held</a:t>
            </a:r>
            <a:endParaRPr sz="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187092" y="7941772"/>
            <a:ext cx="1247775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 indent="181610">
              <a:lnSpc>
                <a:spcPct val="132800"/>
              </a:lnSpc>
              <a:spcBef>
                <a:spcPts val="100"/>
              </a:spcBef>
              <a:tabLst>
                <a:tab pos="1108075" algn="l"/>
              </a:tabLst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Investment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properties Euroland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85" b="1">
                <a:solidFill>
                  <a:srgbClr val="FFFFFF"/>
                </a:solidFill>
                <a:latin typeface="Arial"/>
                <a:cs typeface="Arial"/>
              </a:rPr>
              <a:t>US</a:t>
            </a:r>
            <a:endParaRPr sz="800">
              <a:latin typeface="Arial"/>
              <a:cs typeface="Arial"/>
            </a:endParaRPr>
          </a:p>
          <a:p>
            <a:pPr marL="194945">
              <a:lnSpc>
                <a:spcPct val="100000"/>
              </a:lnSpc>
              <a:spcBef>
                <a:spcPts val="420"/>
              </a:spcBef>
              <a:tabLst>
                <a:tab pos="1010919" algn="l"/>
              </a:tabLst>
            </a:pPr>
            <a:r>
              <a:rPr dirty="0" sz="800" spc="-10">
                <a:latin typeface="Calibri"/>
                <a:cs typeface="Calibri"/>
              </a:rPr>
              <a:t>4,293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7,809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72115" y="8278983"/>
            <a:ext cx="671195" cy="349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8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13.93(e)(i)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523193" y="8319013"/>
            <a:ext cx="1201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Balance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at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593850" y="8319013"/>
            <a:ext cx="2317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Calibri"/>
                <a:cs typeface="Calibri"/>
              </a:rPr>
              <a:t>7,697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523091" y="8440933"/>
            <a:ext cx="2021839" cy="34988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00" b="1">
                <a:latin typeface="Arial"/>
                <a:cs typeface="Arial"/>
              </a:rPr>
              <a:t>Gains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recognised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profit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loss: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fair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value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investment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property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749806" y="8642914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506421" y="8642914"/>
            <a:ext cx="121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73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266897" y="8642914"/>
            <a:ext cx="1676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102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572014" y="8804864"/>
            <a:ext cx="6940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13.93(e)(ii)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522990" y="8804864"/>
            <a:ext cx="2426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Gains</a:t>
            </a:r>
            <a:r>
              <a:rPr dirty="0" sz="800" spc="-10" b="1">
                <a:latin typeface="Arial"/>
                <a:cs typeface="Arial"/>
              </a:rPr>
              <a:t> recognised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other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comprehensive</a:t>
            </a:r>
            <a:r>
              <a:rPr dirty="0" sz="800" spc="-10" b="1">
                <a:latin typeface="Arial"/>
                <a:cs typeface="Arial"/>
              </a:rPr>
              <a:t> income: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597971" y="9239915"/>
            <a:ext cx="495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operations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71912" y="9614819"/>
            <a:ext cx="561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522888" y="9672020"/>
            <a:ext cx="1016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gains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on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Level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39" name="object 39" descr=""/>
          <p:cNvGraphicFramePr>
            <a:graphicFrameLocks noGrp="1"/>
          </p:cNvGraphicFramePr>
          <p:nvPr/>
        </p:nvGraphicFramePr>
        <p:xfrm>
          <a:off x="1518011" y="8981953"/>
          <a:ext cx="4999355" cy="84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630"/>
                <a:gridCol w="1316990"/>
                <a:gridCol w="833120"/>
                <a:gridCol w="525145"/>
              </a:tblGrid>
              <a:tr h="132080">
                <a:tc gridSpan="2">
                  <a:txBody>
                    <a:bodyPr/>
                    <a:lstStyle/>
                    <a:p>
                      <a:pPr marL="17145">
                        <a:lnSpc>
                          <a:spcPts val="940"/>
                        </a:lnSpc>
                        <a:tabLst>
                          <a:tab pos="324421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revaluation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land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84505">
                        <a:lnSpc>
                          <a:spcPts val="940"/>
                        </a:lnSpc>
                        <a:tabLst>
                          <a:tab pos="1289050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9400">
                <a:tc gridSpan="2"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4421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translating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956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06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06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70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7,697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01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4,366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7,911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4421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unrealised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1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0" name="object 40" descr=""/>
          <p:cNvGraphicFramePr>
            <a:graphicFrameLocks noGrp="1"/>
          </p:cNvGraphicFramePr>
          <p:nvPr/>
        </p:nvGraphicFramePr>
        <p:xfrm>
          <a:off x="540162" y="5936399"/>
          <a:ext cx="5977255" cy="1624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7900"/>
                <a:gridCol w="2653029"/>
                <a:gridCol w="829310"/>
                <a:gridCol w="881380"/>
                <a:gridCol w="559435"/>
              </a:tblGrid>
              <a:tr h="1581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marL="304863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850640" algn="l"/>
                        </a:tabLst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PP&amp;E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Investment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properties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Land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held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Euroland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4,366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7,911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Gains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recognised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loss: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increase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7907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5654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Gains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recognised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income: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revaluation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797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55904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translating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590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13.93(e)(iii)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Acquired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90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7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8,709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7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4,627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8,035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41" name="object 41" descr=""/>
          <p:cNvGrpSpPr/>
          <p:nvPr/>
        </p:nvGrpSpPr>
        <p:grpSpPr>
          <a:xfrm>
            <a:off x="1518011" y="7831165"/>
            <a:ext cx="4923155" cy="3175"/>
            <a:chOff x="1518011" y="7831165"/>
            <a:chExt cx="4923155" cy="3175"/>
          </a:xfrm>
        </p:grpSpPr>
        <p:sp>
          <p:nvSpPr>
            <p:cNvPr id="42" name="object 42" descr=""/>
            <p:cNvSpPr/>
            <p:nvPr/>
          </p:nvSpPr>
          <p:spPr>
            <a:xfrm>
              <a:off x="1518011" y="7832752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4027211" y="78327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831811" y="78327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5636412" y="78327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 descr=""/>
          <p:cNvSpPr txBox="1"/>
          <p:nvPr/>
        </p:nvSpPr>
        <p:spPr>
          <a:xfrm>
            <a:off x="571811" y="7621168"/>
            <a:ext cx="561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522787" y="7564069"/>
            <a:ext cx="230187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Total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amount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included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profit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or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for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unrealised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gains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on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Level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4749501" y="7621270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5461006" y="7621270"/>
            <a:ext cx="168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186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6269844" y="7621270"/>
            <a:ext cx="164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Calibri"/>
                <a:cs typeface="Calibri"/>
              </a:rPr>
              <a:t>124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8002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103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350497" y="10125011"/>
            <a:ext cx="1642745" cy="19050"/>
          </a:xfrm>
          <a:custGeom>
            <a:avLst/>
            <a:gdLst/>
            <a:ahLst/>
            <a:cxnLst/>
            <a:rect l="l" t="t" r="r" b="b"/>
            <a:pathLst>
              <a:path w="1642745" h="19050">
                <a:moveTo>
                  <a:pt x="1642503" y="0"/>
                </a:moveTo>
                <a:lnTo>
                  <a:pt x="0" y="0"/>
                </a:lnTo>
                <a:lnTo>
                  <a:pt x="0" y="19050"/>
                </a:lnTo>
                <a:lnTo>
                  <a:pt x="1642503" y="19050"/>
                </a:lnTo>
                <a:lnTo>
                  <a:pt x="1642503" y="0"/>
                </a:lnTo>
                <a:close/>
              </a:path>
            </a:pathLst>
          </a:custGeom>
          <a:solidFill>
            <a:srgbClr val="5121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6991" y="810005"/>
            <a:ext cx="6426200" cy="19050"/>
          </a:xfrm>
          <a:custGeom>
            <a:avLst/>
            <a:gdLst/>
            <a:ahLst/>
            <a:cxnLst/>
            <a:rect l="l" t="t" r="r" b="b"/>
            <a:pathLst>
              <a:path w="6426200" h="19050">
                <a:moveTo>
                  <a:pt x="6425997" y="0"/>
                </a:moveTo>
                <a:lnTo>
                  <a:pt x="0" y="0"/>
                </a:lnTo>
                <a:lnTo>
                  <a:pt x="0" y="19050"/>
                </a:lnTo>
                <a:lnTo>
                  <a:pt x="6425997" y="19050"/>
                </a:lnTo>
                <a:lnTo>
                  <a:pt x="6425997" y="0"/>
                </a:lnTo>
                <a:close/>
              </a:path>
            </a:pathLst>
          </a:custGeom>
          <a:solidFill>
            <a:srgbClr val="5121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05300" y="1384441"/>
            <a:ext cx="37966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36.</a:t>
            </a:r>
            <a:r>
              <a:rPr dirty="0" sz="1350" spc="10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Capital</a:t>
            </a:r>
            <a:r>
              <a:rPr dirty="0" sz="1350" spc="10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management</a:t>
            </a:r>
            <a:r>
              <a:rPr dirty="0" sz="1350" spc="10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policies</a:t>
            </a:r>
            <a:r>
              <a:rPr dirty="0" sz="1350" spc="10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10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procedures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1716392"/>
            <a:ext cx="4927600" cy="12242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5430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global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objectives.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capital-</a:t>
            </a:r>
            <a:r>
              <a:rPr dirty="0" sz="900" spc="-20">
                <a:latin typeface="Calibri"/>
                <a:cs typeface="Calibri"/>
              </a:rPr>
              <a:t>to-</a:t>
            </a:r>
            <a:r>
              <a:rPr dirty="0" sz="900">
                <a:latin typeface="Calibri"/>
                <a:cs typeface="Calibri"/>
              </a:rPr>
              <a:t>financing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ratios</a:t>
            </a:r>
            <a:r>
              <a:rPr dirty="0" sz="900">
                <a:latin typeface="Calibri"/>
                <a:cs typeface="Calibri"/>
              </a:rPr>
              <a:t> previously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covenants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renegotiated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lenders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Any</a:t>
            </a:r>
            <a:r>
              <a:rPr dirty="0" sz="900">
                <a:latin typeface="Calibri"/>
                <a:cs typeface="Calibri"/>
              </a:rPr>
              <a:t> significant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here,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return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original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objectives</a:t>
            </a:r>
            <a:r>
              <a:rPr dirty="0" sz="900" spc="55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happen.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247" y="3040391"/>
            <a:ext cx="4912360" cy="338899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are: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15113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adequate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return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way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reflects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services.</a:t>
            </a:r>
            <a:endParaRPr sz="900">
              <a:latin typeface="Calibri"/>
              <a:cs typeface="Calibri"/>
            </a:endParaRPr>
          </a:p>
          <a:p>
            <a:pPr marL="12700" marR="2108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plus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subordinated</a:t>
            </a:r>
            <a:r>
              <a:rPr dirty="0" sz="900">
                <a:latin typeface="Calibri"/>
                <a:cs typeface="Calibri"/>
              </a:rPr>
              <a:t> loan,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position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5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goal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capital-</a:t>
            </a:r>
            <a:r>
              <a:rPr dirty="0" sz="900" spc="-10">
                <a:latin typeface="Calibri"/>
                <a:cs typeface="Calibri"/>
              </a:rPr>
              <a:t>to-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1:6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1:4.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covenants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subordinated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main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2017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15.5).</a:t>
            </a:r>
            <a:endParaRPr sz="900">
              <a:latin typeface="Calibri"/>
              <a:cs typeface="Calibri"/>
            </a:endParaRPr>
          </a:p>
          <a:p>
            <a:pPr marL="12700" marR="8318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efficient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overall</a:t>
            </a:r>
            <a:r>
              <a:rPr dirty="0" sz="900">
                <a:latin typeface="Calibri"/>
                <a:cs typeface="Calibri"/>
              </a:rPr>
              <a:t> financing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structure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avoiding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excessive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leverage.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subordination</a:t>
            </a:r>
            <a:r>
              <a:rPr dirty="0" sz="900">
                <a:latin typeface="Calibri"/>
                <a:cs typeface="Calibri"/>
              </a:rPr>
              <a:t> levels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manages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structure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makes</a:t>
            </a:r>
            <a:r>
              <a:rPr dirty="0" sz="900">
                <a:latin typeface="Calibri"/>
                <a:cs typeface="Calibri"/>
              </a:rPr>
              <a:t> adjustments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light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characteristics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underlying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structure,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amount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return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sell</a:t>
            </a:r>
            <a:r>
              <a:rPr dirty="0" sz="900">
                <a:latin typeface="Calibri"/>
                <a:cs typeface="Calibri"/>
              </a:rPr>
              <a:t> assets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debt.</a:t>
            </a:r>
            <a:endParaRPr sz="900">
              <a:latin typeface="Calibri"/>
              <a:cs typeface="Calibri"/>
            </a:endParaRPr>
          </a:p>
          <a:p>
            <a:pPr marL="12700" marR="46164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summarised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05247" y="8862604"/>
            <a:ext cx="476567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honoured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covenant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ratios,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since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subordinated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2017.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ratio-reduction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financing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5.1).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3085924"/>
            <a:ext cx="381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1.134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3821203"/>
            <a:ext cx="603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1.135(a)(i)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4387622"/>
            <a:ext cx="6254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1.135(a)(ii)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300" y="4952722"/>
            <a:ext cx="648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1.135(a)(iii)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300" y="8891042"/>
            <a:ext cx="512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1.135(d)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53250" y="6542100"/>
          <a:ext cx="5973445" cy="2111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797810"/>
                <a:gridCol w="1652270"/>
                <a:gridCol w="481329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1.135(b)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87,140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52,746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Subordinated</a:t>
                      </a:r>
                      <a:r>
                        <a:rPr dirty="0" sz="8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loan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(467)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(34,729)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(11,197)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Capital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56,944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46,709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87,140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52,746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25,815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24,644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Leasing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33,716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35,509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Overall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financing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146,671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112,899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Capital-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to-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overall</a:t>
                      </a:r>
                      <a:r>
                        <a:rPr dirty="0" sz="800" spc="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financing</a:t>
                      </a:r>
                      <a:r>
                        <a:rPr dirty="0" sz="800" spc="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ratio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0.39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104</a:t>
            </a:r>
            <a:r>
              <a:rPr dirty="0" sz="6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05300" y="1384441"/>
            <a:ext cx="25895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0" b="1">
                <a:solidFill>
                  <a:srgbClr val="512178"/>
                </a:solidFill>
                <a:latin typeface="Calibri"/>
                <a:cs typeface="Calibri"/>
              </a:rPr>
              <a:t>37.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Events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after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reporting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30" b="1">
                <a:solidFill>
                  <a:srgbClr val="512178"/>
                </a:solidFill>
                <a:latin typeface="Calibri"/>
                <a:cs typeface="Calibri"/>
              </a:rPr>
              <a:t>date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1716443"/>
            <a:ext cx="4927600" cy="333057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202565">
              <a:lnSpc>
                <a:spcPct val="111100"/>
              </a:lnSpc>
              <a:spcBef>
                <a:spcPts val="660"/>
              </a:spcBef>
            </a:pP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consequences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determinations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carefully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conditions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entities</a:t>
            </a:r>
            <a:r>
              <a:rPr dirty="0" sz="900">
                <a:latin typeface="Calibri"/>
                <a:cs typeface="Calibri"/>
              </a:rPr>
              <a:t> differently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clear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endParaRPr sz="900">
              <a:latin typeface="Calibri"/>
              <a:cs typeface="Calibri"/>
            </a:endParaRPr>
          </a:p>
          <a:p>
            <a:pPr marL="120650" marR="1187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governance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entity.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potentially</a:t>
            </a:r>
            <a:r>
              <a:rPr dirty="0" sz="900">
                <a:latin typeface="Calibri"/>
                <a:cs typeface="Calibri"/>
              </a:rPr>
              <a:t> became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apparent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period-end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accuracy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estimates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available: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Restrictions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domestic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international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travel</a:t>
            </a:r>
            <a:endParaRPr sz="900">
              <a:latin typeface="Calibri"/>
              <a:cs typeface="Calibri"/>
            </a:endParaRPr>
          </a:p>
          <a:p>
            <a:pPr marL="264795" marR="12890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consequences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distancing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capacity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restrictions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events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hospitality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locations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14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Forecasts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achieved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conditions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Cessation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non-essential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Interruptions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entering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administration,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support.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</a:t>
            </a:r>
            <a:r>
              <a:rPr dirty="0" sz="900" b="1">
                <a:latin typeface="Calibri"/>
                <a:cs typeface="Calibri"/>
                <a:hlinkClick r:id="rId2"/>
              </a:rPr>
              <a:t>Events</a:t>
            </a:r>
            <a:r>
              <a:rPr dirty="0" sz="900" spc="7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after</a:t>
            </a:r>
            <a:r>
              <a:rPr dirty="0" sz="900" spc="7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the</a:t>
            </a:r>
            <a:r>
              <a:rPr dirty="0" sz="900" spc="7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reporting</a:t>
            </a:r>
            <a:r>
              <a:rPr dirty="0" sz="900" spc="70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period</a:t>
            </a:r>
            <a:r>
              <a:rPr dirty="0" sz="900" spc="-10">
                <a:latin typeface="Calibri"/>
                <a:cs typeface="Calibri"/>
              </a:rPr>
              <a:t>’.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247" y="5164029"/>
            <a:ext cx="491998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non-adjusting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occurred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date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authorisation.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18005" y="5605145"/>
            <a:ext cx="4927600" cy="64833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23177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3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10.3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10.8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events,</a:t>
            </a:r>
            <a:r>
              <a:rPr dirty="0" sz="900">
                <a:latin typeface="Calibri"/>
                <a:cs typeface="Calibri"/>
              </a:rPr>
              <a:t> occurring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occurring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date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reflected.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05300" y="6653251"/>
            <a:ext cx="31083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38.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Authorisation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statements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18005" y="6989940"/>
            <a:ext cx="4927600" cy="93662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4605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your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delayed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deadlines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10">
                <a:latin typeface="Calibri"/>
                <a:cs typeface="Calibri"/>
              </a:rPr>
              <a:t>19,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authorisation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delayed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helpful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caused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delay.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05247" y="8044078"/>
            <a:ext cx="434340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(including</a:t>
            </a:r>
            <a:r>
              <a:rPr dirty="0" sz="900">
                <a:latin typeface="Calibri"/>
                <a:cs typeface="Calibri"/>
              </a:rPr>
              <a:t> comparatives)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board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2022.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05247" y="8456815"/>
            <a:ext cx="896619" cy="3302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55" b="1">
                <a:solidFill>
                  <a:srgbClr val="9FC63B"/>
                </a:solidFill>
                <a:latin typeface="Arial"/>
                <a:cs typeface="Arial"/>
              </a:rPr>
              <a:t>C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Executive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(Board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member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35">
                <a:solidFill>
                  <a:srgbClr val="9FC63B"/>
                </a:solidFill>
                <a:latin typeface="Calibri"/>
                <a:cs typeface="Calibri"/>
              </a:rPr>
              <a:t>1)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876847" y="8456815"/>
            <a:ext cx="920115" cy="3302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55" b="1">
                <a:solidFill>
                  <a:srgbClr val="9FC63B"/>
                </a:solidFill>
                <a:latin typeface="Arial"/>
                <a:cs typeface="Arial"/>
              </a:rPr>
              <a:t>C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Finance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(Board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member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35">
                <a:solidFill>
                  <a:srgbClr val="9FC63B"/>
                </a:solidFill>
                <a:latin typeface="Calibri"/>
                <a:cs typeface="Calibri"/>
              </a:rPr>
              <a:t>2)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18005" y="8925001"/>
            <a:ext cx="4927600" cy="46799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3017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10.18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emphasises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know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4300" y="5192853"/>
            <a:ext cx="38100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10.8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10.21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4300" y="8071892"/>
            <a:ext cx="3733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10.17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79997" y="179984"/>
            <a:ext cx="7200265" cy="10332085"/>
          </a:xfrm>
          <a:custGeom>
            <a:avLst/>
            <a:gdLst/>
            <a:ahLst/>
            <a:cxnLst/>
            <a:rect l="l" t="t" r="r" b="b"/>
            <a:pathLst>
              <a:path w="7200265" h="10332085">
                <a:moveTo>
                  <a:pt x="7199998" y="0"/>
                </a:moveTo>
                <a:lnTo>
                  <a:pt x="0" y="0"/>
                </a:lnTo>
                <a:lnTo>
                  <a:pt x="0" y="10332008"/>
                </a:lnTo>
                <a:lnTo>
                  <a:pt x="7199998" y="10332008"/>
                </a:lnTo>
                <a:lnTo>
                  <a:pt x="7199998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2132431" y="5136274"/>
            <a:ext cx="5247640" cy="5375910"/>
            <a:chOff x="2132431" y="5136274"/>
            <a:chExt cx="5247640" cy="5375910"/>
          </a:xfrm>
        </p:grpSpPr>
        <p:sp>
          <p:nvSpPr>
            <p:cNvPr id="4" name="object 4" descr=""/>
            <p:cNvSpPr/>
            <p:nvPr/>
          </p:nvSpPr>
          <p:spPr>
            <a:xfrm>
              <a:off x="2132418" y="5136286"/>
              <a:ext cx="5247640" cy="5375910"/>
            </a:xfrm>
            <a:custGeom>
              <a:avLst/>
              <a:gdLst/>
              <a:ahLst/>
              <a:cxnLst/>
              <a:rect l="l" t="t" r="r" b="b"/>
              <a:pathLst>
                <a:path w="5247640" h="5375909">
                  <a:moveTo>
                    <a:pt x="5247576" y="33274"/>
                  </a:moveTo>
                  <a:lnTo>
                    <a:pt x="5200713" y="25781"/>
                  </a:lnTo>
                  <a:lnTo>
                    <a:pt x="5151463" y="18973"/>
                  </a:lnTo>
                  <a:lnTo>
                    <a:pt x="5101958" y="13195"/>
                  </a:lnTo>
                  <a:lnTo>
                    <a:pt x="5052238" y="8458"/>
                  </a:lnTo>
                  <a:lnTo>
                    <a:pt x="5002288" y="4762"/>
                  </a:lnTo>
                  <a:lnTo>
                    <a:pt x="4952149" y="2120"/>
                  </a:lnTo>
                  <a:lnTo>
                    <a:pt x="4901781" y="520"/>
                  </a:lnTo>
                  <a:lnTo>
                    <a:pt x="4851374" y="0"/>
                  </a:lnTo>
                  <a:lnTo>
                    <a:pt x="4800816" y="520"/>
                  </a:lnTo>
                  <a:lnTo>
                    <a:pt x="4750498" y="2120"/>
                  </a:lnTo>
                  <a:lnTo>
                    <a:pt x="4700359" y="4762"/>
                  </a:lnTo>
                  <a:lnTo>
                    <a:pt x="4650435" y="8458"/>
                  </a:lnTo>
                  <a:lnTo>
                    <a:pt x="4600714" y="13195"/>
                  </a:lnTo>
                  <a:lnTo>
                    <a:pt x="4551235" y="18973"/>
                  </a:lnTo>
                  <a:lnTo>
                    <a:pt x="4501985" y="25781"/>
                  </a:lnTo>
                  <a:lnTo>
                    <a:pt x="4453013" y="33616"/>
                  </a:lnTo>
                  <a:lnTo>
                    <a:pt x="4404284" y="42481"/>
                  </a:lnTo>
                  <a:lnTo>
                    <a:pt x="4355820" y="52349"/>
                  </a:lnTo>
                  <a:lnTo>
                    <a:pt x="4307662" y="63246"/>
                  </a:lnTo>
                  <a:lnTo>
                    <a:pt x="4259808" y="75133"/>
                  </a:lnTo>
                  <a:lnTo>
                    <a:pt x="4212272" y="88036"/>
                  </a:lnTo>
                  <a:lnTo>
                    <a:pt x="4165066" y="101930"/>
                  </a:lnTo>
                  <a:lnTo>
                    <a:pt x="4118191" y="116814"/>
                  </a:lnTo>
                  <a:lnTo>
                    <a:pt x="4071683" y="132676"/>
                  </a:lnTo>
                  <a:lnTo>
                    <a:pt x="4025544" y="149529"/>
                  </a:lnTo>
                  <a:lnTo>
                    <a:pt x="3979773" y="167347"/>
                  </a:lnTo>
                  <a:lnTo>
                    <a:pt x="3934409" y="186143"/>
                  </a:lnTo>
                  <a:lnTo>
                    <a:pt x="3889451" y="205892"/>
                  </a:lnTo>
                  <a:lnTo>
                    <a:pt x="3844912" y="226606"/>
                  </a:lnTo>
                  <a:lnTo>
                    <a:pt x="3800792" y="248285"/>
                  </a:lnTo>
                  <a:lnTo>
                    <a:pt x="3757130" y="270891"/>
                  </a:lnTo>
                  <a:lnTo>
                    <a:pt x="3713924" y="294449"/>
                  </a:lnTo>
                  <a:lnTo>
                    <a:pt x="3671189" y="318947"/>
                  </a:lnTo>
                  <a:lnTo>
                    <a:pt x="3628948" y="344385"/>
                  </a:lnTo>
                  <a:lnTo>
                    <a:pt x="3587191" y="370738"/>
                  </a:lnTo>
                  <a:lnTo>
                    <a:pt x="3545941" y="398018"/>
                  </a:lnTo>
                  <a:lnTo>
                    <a:pt x="3505225" y="426212"/>
                  </a:lnTo>
                  <a:lnTo>
                    <a:pt x="3465030" y="455307"/>
                  </a:lnTo>
                  <a:lnTo>
                    <a:pt x="3425393" y="485317"/>
                  </a:lnTo>
                  <a:lnTo>
                    <a:pt x="3386315" y="516229"/>
                  </a:lnTo>
                  <a:lnTo>
                    <a:pt x="3347809" y="548043"/>
                  </a:lnTo>
                  <a:lnTo>
                    <a:pt x="3309886" y="580732"/>
                  </a:lnTo>
                  <a:lnTo>
                    <a:pt x="3272561" y="614311"/>
                  </a:lnTo>
                  <a:lnTo>
                    <a:pt x="3235858" y="648766"/>
                  </a:lnTo>
                  <a:lnTo>
                    <a:pt x="3199777" y="684098"/>
                  </a:lnTo>
                  <a:lnTo>
                    <a:pt x="1024648" y="2859265"/>
                  </a:lnTo>
                  <a:lnTo>
                    <a:pt x="1000848" y="2819285"/>
                  </a:lnTo>
                  <a:lnTo>
                    <a:pt x="975690" y="2775051"/>
                  </a:lnTo>
                  <a:lnTo>
                    <a:pt x="951471" y="2730373"/>
                  </a:lnTo>
                  <a:lnTo>
                    <a:pt x="928192" y="2685250"/>
                  </a:lnTo>
                  <a:lnTo>
                    <a:pt x="905891" y="2639707"/>
                  </a:lnTo>
                  <a:lnTo>
                    <a:pt x="884580" y="2593746"/>
                  </a:lnTo>
                  <a:lnTo>
                    <a:pt x="864298" y="2547391"/>
                  </a:lnTo>
                  <a:lnTo>
                    <a:pt x="845058" y="2500655"/>
                  </a:lnTo>
                  <a:lnTo>
                    <a:pt x="826897" y="2453551"/>
                  </a:lnTo>
                  <a:lnTo>
                    <a:pt x="809815" y="2406078"/>
                  </a:lnTo>
                  <a:lnTo>
                    <a:pt x="793864" y="2358263"/>
                  </a:lnTo>
                  <a:lnTo>
                    <a:pt x="779043" y="2310130"/>
                  </a:lnTo>
                  <a:lnTo>
                    <a:pt x="765390" y="2261666"/>
                  </a:lnTo>
                  <a:lnTo>
                    <a:pt x="752919" y="2212898"/>
                  </a:lnTo>
                  <a:lnTo>
                    <a:pt x="741667" y="2163851"/>
                  </a:lnTo>
                  <a:lnTo>
                    <a:pt x="731647" y="2114524"/>
                  </a:lnTo>
                  <a:lnTo>
                    <a:pt x="722884" y="2064931"/>
                  </a:lnTo>
                  <a:lnTo>
                    <a:pt x="715416" y="2015083"/>
                  </a:lnTo>
                  <a:lnTo>
                    <a:pt x="709244" y="1964994"/>
                  </a:lnTo>
                  <a:lnTo>
                    <a:pt x="704392" y="1914702"/>
                  </a:lnTo>
                  <a:lnTo>
                    <a:pt x="700913" y="1864182"/>
                  </a:lnTo>
                  <a:lnTo>
                    <a:pt x="698804" y="1813471"/>
                  </a:lnTo>
                  <a:lnTo>
                    <a:pt x="698093" y="1762582"/>
                  </a:lnTo>
                  <a:lnTo>
                    <a:pt x="697814" y="1717243"/>
                  </a:lnTo>
                  <a:lnTo>
                    <a:pt x="698715" y="1671624"/>
                  </a:lnTo>
                  <a:lnTo>
                    <a:pt x="700786" y="1625777"/>
                  </a:lnTo>
                  <a:lnTo>
                    <a:pt x="704024" y="1579753"/>
                  </a:lnTo>
                  <a:lnTo>
                    <a:pt x="708418" y="1533601"/>
                  </a:lnTo>
                  <a:lnTo>
                    <a:pt x="713968" y="1487335"/>
                  </a:lnTo>
                  <a:lnTo>
                    <a:pt x="720661" y="1441030"/>
                  </a:lnTo>
                  <a:lnTo>
                    <a:pt x="728497" y="1394726"/>
                  </a:lnTo>
                  <a:lnTo>
                    <a:pt x="737450" y="1348447"/>
                  </a:lnTo>
                  <a:lnTo>
                    <a:pt x="747534" y="1302258"/>
                  </a:lnTo>
                  <a:lnTo>
                    <a:pt x="758723" y="1256195"/>
                  </a:lnTo>
                  <a:lnTo>
                    <a:pt x="771029" y="1210297"/>
                  </a:lnTo>
                  <a:lnTo>
                    <a:pt x="784440" y="1164615"/>
                  </a:lnTo>
                  <a:lnTo>
                    <a:pt x="798931" y="1119200"/>
                  </a:lnTo>
                  <a:lnTo>
                    <a:pt x="814514" y="1074077"/>
                  </a:lnTo>
                  <a:lnTo>
                    <a:pt x="831227" y="1029157"/>
                  </a:lnTo>
                  <a:lnTo>
                    <a:pt x="848893" y="984923"/>
                  </a:lnTo>
                  <a:lnTo>
                    <a:pt x="867689" y="940968"/>
                  </a:lnTo>
                  <a:lnTo>
                    <a:pt x="887539" y="897496"/>
                  </a:lnTo>
                  <a:lnTo>
                    <a:pt x="908431" y="854544"/>
                  </a:lnTo>
                  <a:lnTo>
                    <a:pt x="930376" y="812165"/>
                  </a:lnTo>
                  <a:lnTo>
                    <a:pt x="953338" y="770382"/>
                  </a:lnTo>
                  <a:lnTo>
                    <a:pt x="977341" y="729272"/>
                  </a:lnTo>
                  <a:lnTo>
                    <a:pt x="1002360" y="688848"/>
                  </a:lnTo>
                  <a:lnTo>
                    <a:pt x="1028382" y="649173"/>
                  </a:lnTo>
                  <a:lnTo>
                    <a:pt x="1055420" y="610273"/>
                  </a:lnTo>
                  <a:lnTo>
                    <a:pt x="1083449" y="572211"/>
                  </a:lnTo>
                  <a:lnTo>
                    <a:pt x="1112469" y="535025"/>
                  </a:lnTo>
                  <a:lnTo>
                    <a:pt x="1142466" y="498754"/>
                  </a:lnTo>
                  <a:lnTo>
                    <a:pt x="1173441" y="463448"/>
                  </a:lnTo>
                  <a:lnTo>
                    <a:pt x="1205395" y="429145"/>
                  </a:lnTo>
                  <a:lnTo>
                    <a:pt x="1238300" y="395897"/>
                  </a:lnTo>
                  <a:lnTo>
                    <a:pt x="1272159" y="363740"/>
                  </a:lnTo>
                  <a:lnTo>
                    <a:pt x="1306957" y="332727"/>
                  </a:lnTo>
                  <a:lnTo>
                    <a:pt x="1342694" y="302895"/>
                  </a:lnTo>
                  <a:lnTo>
                    <a:pt x="1379372" y="274281"/>
                  </a:lnTo>
                  <a:lnTo>
                    <a:pt x="1416964" y="246951"/>
                  </a:lnTo>
                  <a:lnTo>
                    <a:pt x="1455483" y="220929"/>
                  </a:lnTo>
                  <a:lnTo>
                    <a:pt x="1494904" y="196265"/>
                  </a:lnTo>
                  <a:lnTo>
                    <a:pt x="1535214" y="172999"/>
                  </a:lnTo>
                  <a:lnTo>
                    <a:pt x="1576438" y="151180"/>
                  </a:lnTo>
                  <a:lnTo>
                    <a:pt x="1618538" y="130860"/>
                  </a:lnTo>
                  <a:lnTo>
                    <a:pt x="1661515" y="112064"/>
                  </a:lnTo>
                  <a:lnTo>
                    <a:pt x="1705368" y="94856"/>
                  </a:lnTo>
                  <a:lnTo>
                    <a:pt x="1750098" y="79260"/>
                  </a:lnTo>
                  <a:lnTo>
                    <a:pt x="1795665" y="65341"/>
                  </a:lnTo>
                  <a:lnTo>
                    <a:pt x="1842096" y="53124"/>
                  </a:lnTo>
                  <a:lnTo>
                    <a:pt x="1889366" y="42672"/>
                  </a:lnTo>
                  <a:lnTo>
                    <a:pt x="1842096" y="52311"/>
                  </a:lnTo>
                  <a:lnTo>
                    <a:pt x="1795005" y="62928"/>
                  </a:lnTo>
                  <a:lnTo>
                    <a:pt x="1748091" y="74523"/>
                  </a:lnTo>
                  <a:lnTo>
                    <a:pt x="1701380" y="87096"/>
                  </a:lnTo>
                  <a:lnTo>
                    <a:pt x="1654898" y="100660"/>
                  </a:lnTo>
                  <a:lnTo>
                    <a:pt x="1608645" y="115189"/>
                  </a:lnTo>
                  <a:lnTo>
                    <a:pt x="1562646" y="130708"/>
                  </a:lnTo>
                  <a:lnTo>
                    <a:pt x="1516913" y="147205"/>
                  </a:lnTo>
                  <a:lnTo>
                    <a:pt x="1471460" y="164680"/>
                  </a:lnTo>
                  <a:lnTo>
                    <a:pt x="1426324" y="183146"/>
                  </a:lnTo>
                  <a:lnTo>
                    <a:pt x="1381493" y="202577"/>
                  </a:lnTo>
                  <a:lnTo>
                    <a:pt x="1337005" y="222999"/>
                  </a:lnTo>
                  <a:lnTo>
                    <a:pt x="1292872" y="244398"/>
                  </a:lnTo>
                  <a:lnTo>
                    <a:pt x="1249095" y="266776"/>
                  </a:lnTo>
                  <a:lnTo>
                    <a:pt x="1205712" y="290131"/>
                  </a:lnTo>
                  <a:lnTo>
                    <a:pt x="1162723" y="314477"/>
                  </a:lnTo>
                  <a:lnTo>
                    <a:pt x="1120152" y="339788"/>
                  </a:lnTo>
                  <a:lnTo>
                    <a:pt x="1078014" y="366090"/>
                  </a:lnTo>
                  <a:lnTo>
                    <a:pt x="1036332" y="393369"/>
                  </a:lnTo>
                  <a:lnTo>
                    <a:pt x="995108" y="421627"/>
                  </a:lnTo>
                  <a:lnTo>
                    <a:pt x="954379" y="450862"/>
                  </a:lnTo>
                  <a:lnTo>
                    <a:pt x="914133" y="481088"/>
                  </a:lnTo>
                  <a:lnTo>
                    <a:pt x="874420" y="512279"/>
                  </a:lnTo>
                  <a:lnTo>
                    <a:pt x="835228" y="544461"/>
                  </a:lnTo>
                  <a:lnTo>
                    <a:pt x="796582" y="577621"/>
                  </a:lnTo>
                  <a:lnTo>
                    <a:pt x="758507" y="611759"/>
                  </a:lnTo>
                  <a:lnTo>
                    <a:pt x="721017" y="646887"/>
                  </a:lnTo>
                  <a:lnTo>
                    <a:pt x="684123" y="682980"/>
                  </a:lnTo>
                  <a:lnTo>
                    <a:pt x="648792" y="719061"/>
                  </a:lnTo>
                  <a:lnTo>
                    <a:pt x="614324" y="755777"/>
                  </a:lnTo>
                  <a:lnTo>
                    <a:pt x="580745" y="793102"/>
                  </a:lnTo>
                  <a:lnTo>
                    <a:pt x="548055" y="831024"/>
                  </a:lnTo>
                  <a:lnTo>
                    <a:pt x="516242" y="869530"/>
                  </a:lnTo>
                  <a:lnTo>
                    <a:pt x="485330" y="908608"/>
                  </a:lnTo>
                  <a:lnTo>
                    <a:pt x="455320" y="948245"/>
                  </a:lnTo>
                  <a:lnTo>
                    <a:pt x="426212" y="988441"/>
                  </a:lnTo>
                  <a:lnTo>
                    <a:pt x="397929" y="1029296"/>
                  </a:lnTo>
                  <a:lnTo>
                    <a:pt x="370738" y="1070406"/>
                  </a:lnTo>
                  <a:lnTo>
                    <a:pt x="344385" y="1112164"/>
                  </a:lnTo>
                  <a:lnTo>
                    <a:pt x="318960" y="1154404"/>
                  </a:lnTo>
                  <a:lnTo>
                    <a:pt x="294462" y="1197140"/>
                  </a:lnTo>
                  <a:lnTo>
                    <a:pt x="270903" y="1240345"/>
                  </a:lnTo>
                  <a:lnTo>
                    <a:pt x="248285" y="1284008"/>
                  </a:lnTo>
                  <a:lnTo>
                    <a:pt x="226618" y="1328127"/>
                  </a:lnTo>
                  <a:lnTo>
                    <a:pt x="205905" y="1372666"/>
                  </a:lnTo>
                  <a:lnTo>
                    <a:pt x="186143" y="1417624"/>
                  </a:lnTo>
                  <a:lnTo>
                    <a:pt x="167360" y="1462989"/>
                  </a:lnTo>
                  <a:lnTo>
                    <a:pt x="149529" y="1508747"/>
                  </a:lnTo>
                  <a:lnTo>
                    <a:pt x="132689" y="1554899"/>
                  </a:lnTo>
                  <a:lnTo>
                    <a:pt x="116814" y="1601406"/>
                  </a:lnTo>
                  <a:lnTo>
                    <a:pt x="101930" y="1648269"/>
                  </a:lnTo>
                  <a:lnTo>
                    <a:pt x="88036" y="1695488"/>
                  </a:lnTo>
                  <a:lnTo>
                    <a:pt x="75145" y="1743024"/>
                  </a:lnTo>
                  <a:lnTo>
                    <a:pt x="63246" y="1790877"/>
                  </a:lnTo>
                  <a:lnTo>
                    <a:pt x="52362" y="1839048"/>
                  </a:lnTo>
                  <a:lnTo>
                    <a:pt x="42481" y="1887499"/>
                  </a:lnTo>
                  <a:lnTo>
                    <a:pt x="33629" y="1936229"/>
                  </a:lnTo>
                  <a:lnTo>
                    <a:pt x="25793" y="1985225"/>
                  </a:lnTo>
                  <a:lnTo>
                    <a:pt x="18973" y="2034476"/>
                  </a:lnTo>
                  <a:lnTo>
                    <a:pt x="13208" y="2083968"/>
                  </a:lnTo>
                  <a:lnTo>
                    <a:pt x="8458" y="2133689"/>
                  </a:lnTo>
                  <a:lnTo>
                    <a:pt x="4775" y="2183625"/>
                  </a:lnTo>
                  <a:lnTo>
                    <a:pt x="2120" y="2233765"/>
                  </a:lnTo>
                  <a:lnTo>
                    <a:pt x="533" y="2284082"/>
                  </a:lnTo>
                  <a:lnTo>
                    <a:pt x="12" y="2333866"/>
                  </a:lnTo>
                  <a:lnTo>
                    <a:pt x="12" y="2335339"/>
                  </a:lnTo>
                  <a:lnTo>
                    <a:pt x="533" y="2385110"/>
                  </a:lnTo>
                  <a:lnTo>
                    <a:pt x="2120" y="2435441"/>
                  </a:lnTo>
                  <a:lnTo>
                    <a:pt x="4762" y="2485567"/>
                  </a:lnTo>
                  <a:lnTo>
                    <a:pt x="8458" y="2535504"/>
                  </a:lnTo>
                  <a:lnTo>
                    <a:pt x="13195" y="2585224"/>
                  </a:lnTo>
                  <a:lnTo>
                    <a:pt x="18973" y="2634704"/>
                  </a:lnTo>
                  <a:lnTo>
                    <a:pt x="25781" y="2683954"/>
                  </a:lnTo>
                  <a:lnTo>
                    <a:pt x="33629" y="2732951"/>
                  </a:lnTo>
                  <a:lnTo>
                    <a:pt x="42481" y="2781681"/>
                  </a:lnTo>
                  <a:lnTo>
                    <a:pt x="52362" y="2830144"/>
                  </a:lnTo>
                  <a:lnTo>
                    <a:pt x="63246" y="2878302"/>
                  </a:lnTo>
                  <a:lnTo>
                    <a:pt x="75145" y="2926156"/>
                  </a:lnTo>
                  <a:lnTo>
                    <a:pt x="88036" y="2973692"/>
                  </a:lnTo>
                  <a:lnTo>
                    <a:pt x="101930" y="3020898"/>
                  </a:lnTo>
                  <a:lnTo>
                    <a:pt x="116814" y="3067774"/>
                  </a:lnTo>
                  <a:lnTo>
                    <a:pt x="132689" y="3114281"/>
                  </a:lnTo>
                  <a:lnTo>
                    <a:pt x="149529" y="3160420"/>
                  </a:lnTo>
                  <a:lnTo>
                    <a:pt x="167360" y="3206191"/>
                  </a:lnTo>
                  <a:lnTo>
                    <a:pt x="186156" y="3251555"/>
                  </a:lnTo>
                  <a:lnTo>
                    <a:pt x="205905" y="3296513"/>
                  </a:lnTo>
                  <a:lnTo>
                    <a:pt x="226618" y="3341052"/>
                  </a:lnTo>
                  <a:lnTo>
                    <a:pt x="248285" y="3385172"/>
                  </a:lnTo>
                  <a:lnTo>
                    <a:pt x="270903" y="3428835"/>
                  </a:lnTo>
                  <a:lnTo>
                    <a:pt x="294462" y="3472040"/>
                  </a:lnTo>
                  <a:lnTo>
                    <a:pt x="318960" y="3514775"/>
                  </a:lnTo>
                  <a:lnTo>
                    <a:pt x="344385" y="3557016"/>
                  </a:lnTo>
                  <a:lnTo>
                    <a:pt x="367080" y="3592982"/>
                  </a:lnTo>
                  <a:lnTo>
                    <a:pt x="344385" y="3628948"/>
                  </a:lnTo>
                  <a:lnTo>
                    <a:pt x="318960" y="3671201"/>
                  </a:lnTo>
                  <a:lnTo>
                    <a:pt x="294462" y="3713924"/>
                  </a:lnTo>
                  <a:lnTo>
                    <a:pt x="270891" y="3757130"/>
                  </a:lnTo>
                  <a:lnTo>
                    <a:pt x="248285" y="3800792"/>
                  </a:lnTo>
                  <a:lnTo>
                    <a:pt x="226606" y="3844899"/>
                  </a:lnTo>
                  <a:lnTo>
                    <a:pt x="205892" y="3889451"/>
                  </a:lnTo>
                  <a:lnTo>
                    <a:pt x="186143" y="3934409"/>
                  </a:lnTo>
                  <a:lnTo>
                    <a:pt x="167347" y="3979773"/>
                  </a:lnTo>
                  <a:lnTo>
                    <a:pt x="149529" y="4025531"/>
                  </a:lnTo>
                  <a:lnTo>
                    <a:pt x="132676" y="4071670"/>
                  </a:lnTo>
                  <a:lnTo>
                    <a:pt x="116801" y="4118191"/>
                  </a:lnTo>
                  <a:lnTo>
                    <a:pt x="101930" y="4165054"/>
                  </a:lnTo>
                  <a:lnTo>
                    <a:pt x="88036" y="4212260"/>
                  </a:lnTo>
                  <a:lnTo>
                    <a:pt x="75133" y="4259808"/>
                  </a:lnTo>
                  <a:lnTo>
                    <a:pt x="63246" y="4307662"/>
                  </a:lnTo>
                  <a:lnTo>
                    <a:pt x="52349" y="4355820"/>
                  </a:lnTo>
                  <a:lnTo>
                    <a:pt x="42481" y="4404271"/>
                  </a:lnTo>
                  <a:lnTo>
                    <a:pt x="33616" y="4453001"/>
                  </a:lnTo>
                  <a:lnTo>
                    <a:pt x="25781" y="4502010"/>
                  </a:lnTo>
                  <a:lnTo>
                    <a:pt x="18973" y="4551261"/>
                  </a:lnTo>
                  <a:lnTo>
                    <a:pt x="13195" y="4600753"/>
                  </a:lnTo>
                  <a:lnTo>
                    <a:pt x="8458" y="4650473"/>
                  </a:lnTo>
                  <a:lnTo>
                    <a:pt x="4762" y="4700397"/>
                  </a:lnTo>
                  <a:lnTo>
                    <a:pt x="2120" y="4750536"/>
                  </a:lnTo>
                  <a:lnTo>
                    <a:pt x="520" y="4801336"/>
                  </a:lnTo>
                  <a:lnTo>
                    <a:pt x="0" y="4850168"/>
                  </a:lnTo>
                  <a:lnTo>
                    <a:pt x="0" y="4852505"/>
                  </a:lnTo>
                  <a:lnTo>
                    <a:pt x="584" y="4904194"/>
                  </a:lnTo>
                  <a:lnTo>
                    <a:pt x="2324" y="4956822"/>
                  </a:lnTo>
                  <a:lnTo>
                    <a:pt x="5232" y="5009235"/>
                  </a:lnTo>
                  <a:lnTo>
                    <a:pt x="9283" y="5061432"/>
                  </a:lnTo>
                  <a:lnTo>
                    <a:pt x="14490" y="5113401"/>
                  </a:lnTo>
                  <a:lnTo>
                    <a:pt x="20815" y="5165102"/>
                  </a:lnTo>
                  <a:lnTo>
                    <a:pt x="28270" y="5216550"/>
                  </a:lnTo>
                  <a:lnTo>
                    <a:pt x="36855" y="5267706"/>
                  </a:lnTo>
                  <a:lnTo>
                    <a:pt x="46545" y="5318569"/>
                  </a:lnTo>
                  <a:lnTo>
                    <a:pt x="57010" y="5365839"/>
                  </a:lnTo>
                  <a:lnTo>
                    <a:pt x="59613" y="5375732"/>
                  </a:lnTo>
                  <a:lnTo>
                    <a:pt x="1061389" y="5375732"/>
                  </a:lnTo>
                  <a:lnTo>
                    <a:pt x="1044740" y="5333403"/>
                  </a:lnTo>
                  <a:lnTo>
                    <a:pt x="1028534" y="5287454"/>
                  </a:lnTo>
                  <a:lnTo>
                    <a:pt x="1013980" y="5240896"/>
                  </a:lnTo>
                  <a:lnTo>
                    <a:pt x="1001077" y="5193792"/>
                  </a:lnTo>
                  <a:lnTo>
                    <a:pt x="989850" y="5146154"/>
                  </a:lnTo>
                  <a:lnTo>
                    <a:pt x="980300" y="5098034"/>
                  </a:lnTo>
                  <a:lnTo>
                    <a:pt x="972464" y="5049469"/>
                  </a:lnTo>
                  <a:lnTo>
                    <a:pt x="966343" y="5000472"/>
                  </a:lnTo>
                  <a:lnTo>
                    <a:pt x="961948" y="4951107"/>
                  </a:lnTo>
                  <a:lnTo>
                    <a:pt x="959294" y="4901387"/>
                  </a:lnTo>
                  <a:lnTo>
                    <a:pt x="958430" y="4852505"/>
                  </a:lnTo>
                  <a:lnTo>
                    <a:pt x="958430" y="4850168"/>
                  </a:lnTo>
                  <a:lnTo>
                    <a:pt x="959294" y="4801336"/>
                  </a:lnTo>
                  <a:lnTo>
                    <a:pt x="961948" y="4751629"/>
                  </a:lnTo>
                  <a:lnTo>
                    <a:pt x="966330" y="4702251"/>
                  </a:lnTo>
                  <a:lnTo>
                    <a:pt x="972464" y="4653267"/>
                  </a:lnTo>
                  <a:lnTo>
                    <a:pt x="980300" y="4604690"/>
                  </a:lnTo>
                  <a:lnTo>
                    <a:pt x="989838" y="4556569"/>
                  </a:lnTo>
                  <a:lnTo>
                    <a:pt x="1001064" y="4508932"/>
                  </a:lnTo>
                  <a:lnTo>
                    <a:pt x="1013968" y="4461827"/>
                  </a:lnTo>
                  <a:lnTo>
                    <a:pt x="1028522" y="4415282"/>
                  </a:lnTo>
                  <a:lnTo>
                    <a:pt x="1044727" y="4369320"/>
                  </a:lnTo>
                  <a:lnTo>
                    <a:pt x="1051077" y="4353179"/>
                  </a:lnTo>
                  <a:lnTo>
                    <a:pt x="2073656" y="5375719"/>
                  </a:lnTo>
                  <a:lnTo>
                    <a:pt x="3429050" y="5375719"/>
                  </a:lnTo>
                  <a:lnTo>
                    <a:pt x="1646301" y="3592982"/>
                  </a:lnTo>
                  <a:lnTo>
                    <a:pt x="3877487" y="1361795"/>
                  </a:lnTo>
                  <a:lnTo>
                    <a:pt x="3914089" y="1326540"/>
                  </a:lnTo>
                  <a:lnTo>
                    <a:pt x="3951782" y="1292821"/>
                  </a:lnTo>
                  <a:lnTo>
                    <a:pt x="3990517" y="1260652"/>
                  </a:lnTo>
                  <a:lnTo>
                    <a:pt x="4030218" y="1230007"/>
                  </a:lnTo>
                  <a:lnTo>
                    <a:pt x="4070845" y="1200873"/>
                  </a:lnTo>
                  <a:lnTo>
                    <a:pt x="4111536" y="1169898"/>
                  </a:lnTo>
                  <a:lnTo>
                    <a:pt x="4152773" y="1139685"/>
                  </a:lnTo>
                  <a:lnTo>
                    <a:pt x="4194543" y="1110246"/>
                  </a:lnTo>
                  <a:lnTo>
                    <a:pt x="4236834" y="1081620"/>
                  </a:lnTo>
                  <a:lnTo>
                    <a:pt x="4279633" y="1053833"/>
                  </a:lnTo>
                  <a:lnTo>
                    <a:pt x="4322915" y="1026896"/>
                  </a:lnTo>
                  <a:lnTo>
                    <a:pt x="4366679" y="1000836"/>
                  </a:lnTo>
                  <a:lnTo>
                    <a:pt x="4410913" y="975677"/>
                  </a:lnTo>
                  <a:lnTo>
                    <a:pt x="4455592" y="951458"/>
                  </a:lnTo>
                  <a:lnTo>
                    <a:pt x="4500715" y="928179"/>
                  </a:lnTo>
                  <a:lnTo>
                    <a:pt x="4546257" y="905878"/>
                  </a:lnTo>
                  <a:lnTo>
                    <a:pt x="4592218" y="884567"/>
                  </a:lnTo>
                  <a:lnTo>
                    <a:pt x="4638573" y="864285"/>
                  </a:lnTo>
                  <a:lnTo>
                    <a:pt x="4685309" y="845045"/>
                  </a:lnTo>
                  <a:lnTo>
                    <a:pt x="4732413" y="826884"/>
                  </a:lnTo>
                  <a:lnTo>
                    <a:pt x="4779886" y="809802"/>
                  </a:lnTo>
                  <a:lnTo>
                    <a:pt x="4827689" y="793851"/>
                  </a:lnTo>
                  <a:lnTo>
                    <a:pt x="4875835" y="779030"/>
                  </a:lnTo>
                  <a:lnTo>
                    <a:pt x="4924298" y="765378"/>
                  </a:lnTo>
                  <a:lnTo>
                    <a:pt x="4973053" y="752919"/>
                  </a:lnTo>
                  <a:lnTo>
                    <a:pt x="5022100" y="741654"/>
                  </a:lnTo>
                  <a:lnTo>
                    <a:pt x="5071440" y="731647"/>
                  </a:lnTo>
                  <a:lnTo>
                    <a:pt x="5121033" y="722884"/>
                  </a:lnTo>
                  <a:lnTo>
                    <a:pt x="5170868" y="715403"/>
                  </a:lnTo>
                  <a:lnTo>
                    <a:pt x="5220944" y="709231"/>
                  </a:lnTo>
                  <a:lnTo>
                    <a:pt x="5247576" y="706666"/>
                  </a:lnTo>
                  <a:lnTo>
                    <a:pt x="5247576" y="33274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0195" y="6865950"/>
              <a:ext cx="326847" cy="112961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2431" y="5178958"/>
              <a:ext cx="3429025" cy="5333047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99512" y="8729256"/>
              <a:ext cx="315632" cy="39203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16529" y="9122473"/>
              <a:ext cx="367144" cy="36714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83661" y="6186995"/>
              <a:ext cx="2542857" cy="254226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78964" y="10454856"/>
              <a:ext cx="148348" cy="57150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2830233" y="5136311"/>
              <a:ext cx="4549775" cy="3308985"/>
            </a:xfrm>
            <a:custGeom>
              <a:avLst/>
              <a:gdLst/>
              <a:ahLst/>
              <a:cxnLst/>
              <a:rect l="l" t="t" r="r" b="b"/>
              <a:pathLst>
                <a:path w="4549775" h="3308984">
                  <a:moveTo>
                    <a:pt x="1360589" y="3308451"/>
                  </a:moveTo>
                  <a:lnTo>
                    <a:pt x="1355839" y="3303600"/>
                  </a:lnTo>
                  <a:lnTo>
                    <a:pt x="1341869" y="3288817"/>
                  </a:lnTo>
                  <a:lnTo>
                    <a:pt x="1349781" y="3297313"/>
                  </a:lnTo>
                  <a:lnTo>
                    <a:pt x="1355661" y="3303460"/>
                  </a:lnTo>
                  <a:lnTo>
                    <a:pt x="1360589" y="3308451"/>
                  </a:lnTo>
                  <a:close/>
                </a:path>
                <a:path w="4549775" h="3308984">
                  <a:moveTo>
                    <a:pt x="2896070" y="366560"/>
                  </a:moveTo>
                  <a:lnTo>
                    <a:pt x="2853131" y="339763"/>
                  </a:lnTo>
                  <a:lnTo>
                    <a:pt x="2809760" y="313982"/>
                  </a:lnTo>
                  <a:lnTo>
                    <a:pt x="2765945" y="289217"/>
                  </a:lnTo>
                  <a:lnTo>
                    <a:pt x="2721724" y="265468"/>
                  </a:lnTo>
                  <a:lnTo>
                    <a:pt x="2677096" y="242735"/>
                  </a:lnTo>
                  <a:lnTo>
                    <a:pt x="2632087" y="221018"/>
                  </a:lnTo>
                  <a:lnTo>
                    <a:pt x="2586723" y="200329"/>
                  </a:lnTo>
                  <a:lnTo>
                    <a:pt x="2541016" y="180644"/>
                  </a:lnTo>
                  <a:lnTo>
                    <a:pt x="2494978" y="161975"/>
                  </a:lnTo>
                  <a:lnTo>
                    <a:pt x="2448623" y="144335"/>
                  </a:lnTo>
                  <a:lnTo>
                    <a:pt x="2401989" y="127711"/>
                  </a:lnTo>
                  <a:lnTo>
                    <a:pt x="2355062" y="112090"/>
                  </a:lnTo>
                  <a:lnTo>
                    <a:pt x="2307894" y="97497"/>
                  </a:lnTo>
                  <a:lnTo>
                    <a:pt x="2260473" y="83921"/>
                  </a:lnTo>
                  <a:lnTo>
                    <a:pt x="2212835" y="71361"/>
                  </a:lnTo>
                  <a:lnTo>
                    <a:pt x="2164981" y="59817"/>
                  </a:lnTo>
                  <a:lnTo>
                    <a:pt x="2116950" y="49288"/>
                  </a:lnTo>
                  <a:lnTo>
                    <a:pt x="2068741" y="39789"/>
                  </a:lnTo>
                  <a:lnTo>
                    <a:pt x="2020379" y="31292"/>
                  </a:lnTo>
                  <a:lnTo>
                    <a:pt x="1971878" y="23825"/>
                  </a:lnTo>
                  <a:lnTo>
                    <a:pt x="1923262" y="17360"/>
                  </a:lnTo>
                  <a:lnTo>
                    <a:pt x="1874545" y="11925"/>
                  </a:lnTo>
                  <a:lnTo>
                    <a:pt x="1825739" y="7505"/>
                  </a:lnTo>
                  <a:lnTo>
                    <a:pt x="1776869" y="4102"/>
                  </a:lnTo>
                  <a:lnTo>
                    <a:pt x="1727949" y="1714"/>
                  </a:lnTo>
                  <a:lnTo>
                    <a:pt x="1679003" y="342"/>
                  </a:lnTo>
                  <a:lnTo>
                    <a:pt x="1630032" y="0"/>
                  </a:lnTo>
                  <a:lnTo>
                    <a:pt x="1581073" y="660"/>
                  </a:lnTo>
                  <a:lnTo>
                    <a:pt x="1532128" y="2349"/>
                  </a:lnTo>
                  <a:lnTo>
                    <a:pt x="1483220" y="5054"/>
                  </a:lnTo>
                  <a:lnTo>
                    <a:pt x="1434376" y="8775"/>
                  </a:lnTo>
                  <a:lnTo>
                    <a:pt x="1385595" y="13512"/>
                  </a:lnTo>
                  <a:lnTo>
                    <a:pt x="1336903" y="19265"/>
                  </a:lnTo>
                  <a:lnTo>
                    <a:pt x="1288326" y="26047"/>
                  </a:lnTo>
                  <a:lnTo>
                    <a:pt x="1239862" y="33832"/>
                  </a:lnTo>
                  <a:lnTo>
                    <a:pt x="1191552" y="42646"/>
                  </a:lnTo>
                  <a:lnTo>
                    <a:pt x="1144282" y="53111"/>
                  </a:lnTo>
                  <a:lnTo>
                    <a:pt x="1097851" y="65316"/>
                  </a:lnTo>
                  <a:lnTo>
                    <a:pt x="1052271" y="79235"/>
                  </a:lnTo>
                  <a:lnTo>
                    <a:pt x="1007554" y="94830"/>
                  </a:lnTo>
                  <a:lnTo>
                    <a:pt x="963701" y="112039"/>
                  </a:lnTo>
                  <a:lnTo>
                    <a:pt x="920724" y="130835"/>
                  </a:lnTo>
                  <a:lnTo>
                    <a:pt x="878611" y="151155"/>
                  </a:lnTo>
                  <a:lnTo>
                    <a:pt x="837399" y="172974"/>
                  </a:lnTo>
                  <a:lnTo>
                    <a:pt x="797077" y="196240"/>
                  </a:lnTo>
                  <a:lnTo>
                    <a:pt x="757656" y="220903"/>
                  </a:lnTo>
                  <a:lnTo>
                    <a:pt x="719150" y="246926"/>
                  </a:lnTo>
                  <a:lnTo>
                    <a:pt x="681558" y="274256"/>
                  </a:lnTo>
                  <a:lnTo>
                    <a:pt x="644880" y="302869"/>
                  </a:lnTo>
                  <a:lnTo>
                    <a:pt x="609142" y="332701"/>
                  </a:lnTo>
                  <a:lnTo>
                    <a:pt x="574332" y="363715"/>
                  </a:lnTo>
                  <a:lnTo>
                    <a:pt x="540486" y="395871"/>
                  </a:lnTo>
                  <a:lnTo>
                    <a:pt x="507580" y="429120"/>
                  </a:lnTo>
                  <a:lnTo>
                    <a:pt x="475627" y="463423"/>
                  </a:lnTo>
                  <a:lnTo>
                    <a:pt x="444652" y="498729"/>
                  </a:lnTo>
                  <a:lnTo>
                    <a:pt x="414655" y="535000"/>
                  </a:lnTo>
                  <a:lnTo>
                    <a:pt x="385635" y="572185"/>
                  </a:lnTo>
                  <a:lnTo>
                    <a:pt x="357606" y="610247"/>
                  </a:lnTo>
                  <a:lnTo>
                    <a:pt x="330568" y="649147"/>
                  </a:lnTo>
                  <a:lnTo>
                    <a:pt x="304546" y="688822"/>
                  </a:lnTo>
                  <a:lnTo>
                    <a:pt x="279527" y="729246"/>
                  </a:lnTo>
                  <a:lnTo>
                    <a:pt x="255536" y="770356"/>
                  </a:lnTo>
                  <a:lnTo>
                    <a:pt x="232562" y="812126"/>
                  </a:lnTo>
                  <a:lnTo>
                    <a:pt x="210629" y="854519"/>
                  </a:lnTo>
                  <a:lnTo>
                    <a:pt x="189725" y="897470"/>
                  </a:lnTo>
                  <a:lnTo>
                    <a:pt x="169875" y="940943"/>
                  </a:lnTo>
                  <a:lnTo>
                    <a:pt x="151091" y="984885"/>
                  </a:lnTo>
                  <a:lnTo>
                    <a:pt x="133362" y="1029271"/>
                  </a:lnTo>
                  <a:lnTo>
                    <a:pt x="116700" y="1074051"/>
                  </a:lnTo>
                  <a:lnTo>
                    <a:pt x="101117" y="1119162"/>
                  </a:lnTo>
                  <a:lnTo>
                    <a:pt x="86626" y="1164590"/>
                  </a:lnTo>
                  <a:lnTo>
                    <a:pt x="73228" y="1210271"/>
                  </a:lnTo>
                  <a:lnTo>
                    <a:pt x="60921" y="1256169"/>
                  </a:lnTo>
                  <a:lnTo>
                    <a:pt x="49720" y="1302232"/>
                  </a:lnTo>
                  <a:lnTo>
                    <a:pt x="39649" y="1348422"/>
                  </a:lnTo>
                  <a:lnTo>
                    <a:pt x="30683" y="1394701"/>
                  </a:lnTo>
                  <a:lnTo>
                    <a:pt x="22860" y="1441005"/>
                  </a:lnTo>
                  <a:lnTo>
                    <a:pt x="16167" y="1487309"/>
                  </a:lnTo>
                  <a:lnTo>
                    <a:pt x="10617" y="1533575"/>
                  </a:lnTo>
                  <a:lnTo>
                    <a:pt x="6210" y="1579727"/>
                  </a:lnTo>
                  <a:lnTo>
                    <a:pt x="2971" y="1625752"/>
                  </a:lnTo>
                  <a:lnTo>
                    <a:pt x="901" y="1671599"/>
                  </a:lnTo>
                  <a:lnTo>
                    <a:pt x="0" y="1717217"/>
                  </a:lnTo>
                  <a:lnTo>
                    <a:pt x="431" y="1783562"/>
                  </a:lnTo>
                  <a:lnTo>
                    <a:pt x="1524" y="1825485"/>
                  </a:lnTo>
                  <a:lnTo>
                    <a:pt x="3987" y="1873123"/>
                  </a:lnTo>
                  <a:lnTo>
                    <a:pt x="7035" y="1916099"/>
                  </a:lnTo>
                  <a:lnTo>
                    <a:pt x="11277" y="1960803"/>
                  </a:lnTo>
                  <a:lnTo>
                    <a:pt x="16294" y="2002485"/>
                  </a:lnTo>
                  <a:lnTo>
                    <a:pt x="22047" y="2044598"/>
                  </a:lnTo>
                  <a:lnTo>
                    <a:pt x="28384" y="2083777"/>
                  </a:lnTo>
                  <a:lnTo>
                    <a:pt x="36957" y="2129840"/>
                  </a:lnTo>
                  <a:lnTo>
                    <a:pt x="49885" y="2189467"/>
                  </a:lnTo>
                  <a:lnTo>
                    <a:pt x="65138" y="2250846"/>
                  </a:lnTo>
                  <a:lnTo>
                    <a:pt x="79070" y="2301443"/>
                  </a:lnTo>
                  <a:lnTo>
                    <a:pt x="95707" y="2355608"/>
                  </a:lnTo>
                  <a:lnTo>
                    <a:pt x="109702" y="2397925"/>
                  </a:lnTo>
                  <a:lnTo>
                    <a:pt x="124574" y="2439949"/>
                  </a:lnTo>
                  <a:lnTo>
                    <a:pt x="140296" y="2481707"/>
                  </a:lnTo>
                  <a:lnTo>
                    <a:pt x="163639" y="2539682"/>
                  </a:lnTo>
                  <a:lnTo>
                    <a:pt x="181508" y="2580944"/>
                  </a:lnTo>
                  <a:lnTo>
                    <a:pt x="201269" y="2624290"/>
                  </a:lnTo>
                  <a:lnTo>
                    <a:pt x="221983" y="2667571"/>
                  </a:lnTo>
                  <a:lnTo>
                    <a:pt x="246634" y="2716238"/>
                  </a:lnTo>
                  <a:lnTo>
                    <a:pt x="272389" y="2764332"/>
                  </a:lnTo>
                  <a:lnTo>
                    <a:pt x="299199" y="2811919"/>
                  </a:lnTo>
                  <a:lnTo>
                    <a:pt x="327075" y="2858960"/>
                  </a:lnTo>
                  <a:lnTo>
                    <a:pt x="354317" y="2902966"/>
                  </a:lnTo>
                  <a:lnTo>
                    <a:pt x="382397" y="2946450"/>
                  </a:lnTo>
                  <a:lnTo>
                    <a:pt x="411327" y="2989440"/>
                  </a:lnTo>
                  <a:lnTo>
                    <a:pt x="441083" y="3031883"/>
                  </a:lnTo>
                  <a:lnTo>
                    <a:pt x="471678" y="3073781"/>
                  </a:lnTo>
                  <a:lnTo>
                    <a:pt x="503085" y="3115094"/>
                  </a:lnTo>
                  <a:lnTo>
                    <a:pt x="535749" y="3160357"/>
                  </a:lnTo>
                  <a:lnTo>
                    <a:pt x="570357" y="3204426"/>
                  </a:lnTo>
                  <a:lnTo>
                    <a:pt x="606882" y="3247250"/>
                  </a:lnTo>
                  <a:lnTo>
                    <a:pt x="645274" y="3288817"/>
                  </a:lnTo>
                  <a:lnTo>
                    <a:pt x="630593" y="3272447"/>
                  </a:lnTo>
                  <a:lnTo>
                    <a:pt x="612317" y="3251098"/>
                  </a:lnTo>
                  <a:lnTo>
                    <a:pt x="566623" y="3193364"/>
                  </a:lnTo>
                  <a:lnTo>
                    <a:pt x="540016" y="3156966"/>
                  </a:lnTo>
                  <a:lnTo>
                    <a:pt x="511454" y="3115538"/>
                  </a:lnTo>
                  <a:lnTo>
                    <a:pt x="481330" y="3069082"/>
                  </a:lnTo>
                  <a:lnTo>
                    <a:pt x="450062" y="3017570"/>
                  </a:lnTo>
                  <a:lnTo>
                    <a:pt x="418045" y="2960992"/>
                  </a:lnTo>
                  <a:lnTo>
                    <a:pt x="385699" y="2899359"/>
                  </a:lnTo>
                  <a:lnTo>
                    <a:pt x="353428" y="2832633"/>
                  </a:lnTo>
                  <a:lnTo>
                    <a:pt x="336042" y="2785275"/>
                  </a:lnTo>
                  <a:lnTo>
                    <a:pt x="320408" y="2737281"/>
                  </a:lnTo>
                  <a:lnTo>
                    <a:pt x="306552" y="2688666"/>
                  </a:lnTo>
                  <a:lnTo>
                    <a:pt x="294474" y="2639479"/>
                  </a:lnTo>
                  <a:lnTo>
                    <a:pt x="284200" y="2589771"/>
                  </a:lnTo>
                  <a:lnTo>
                    <a:pt x="275742" y="2539555"/>
                  </a:lnTo>
                  <a:lnTo>
                    <a:pt x="269138" y="2488895"/>
                  </a:lnTo>
                  <a:lnTo>
                    <a:pt x="264401" y="2437815"/>
                  </a:lnTo>
                  <a:lnTo>
                    <a:pt x="261543" y="2386355"/>
                  </a:lnTo>
                  <a:lnTo>
                    <a:pt x="260591" y="2334552"/>
                  </a:lnTo>
                  <a:lnTo>
                    <a:pt x="261467" y="2284526"/>
                  </a:lnTo>
                  <a:lnTo>
                    <a:pt x="264121" y="2234819"/>
                  </a:lnTo>
                  <a:lnTo>
                    <a:pt x="268516" y="2185454"/>
                  </a:lnTo>
                  <a:lnTo>
                    <a:pt x="274637" y="2136457"/>
                  </a:lnTo>
                  <a:lnTo>
                    <a:pt x="282473" y="2087892"/>
                  </a:lnTo>
                  <a:lnTo>
                    <a:pt x="292023" y="2039772"/>
                  </a:lnTo>
                  <a:lnTo>
                    <a:pt x="303250" y="1992134"/>
                  </a:lnTo>
                  <a:lnTo>
                    <a:pt x="316153" y="1945030"/>
                  </a:lnTo>
                  <a:lnTo>
                    <a:pt x="330708" y="1898484"/>
                  </a:lnTo>
                  <a:lnTo>
                    <a:pt x="346913" y="1852523"/>
                  </a:lnTo>
                  <a:lnTo>
                    <a:pt x="364744" y="1807210"/>
                  </a:lnTo>
                  <a:lnTo>
                    <a:pt x="384187" y="1762556"/>
                  </a:lnTo>
                  <a:lnTo>
                    <a:pt x="405218" y="1718602"/>
                  </a:lnTo>
                  <a:lnTo>
                    <a:pt x="427837" y="1675396"/>
                  </a:lnTo>
                  <a:lnTo>
                    <a:pt x="452031" y="1632966"/>
                  </a:lnTo>
                  <a:lnTo>
                    <a:pt x="477774" y="1591348"/>
                  </a:lnTo>
                  <a:lnTo>
                    <a:pt x="505053" y="1550568"/>
                  </a:lnTo>
                  <a:lnTo>
                    <a:pt x="533857" y="1510677"/>
                  </a:lnTo>
                  <a:lnTo>
                    <a:pt x="564172" y="1471714"/>
                  </a:lnTo>
                  <a:lnTo>
                    <a:pt x="595972" y="1433703"/>
                  </a:lnTo>
                  <a:lnTo>
                    <a:pt x="629259" y="1396669"/>
                  </a:lnTo>
                  <a:lnTo>
                    <a:pt x="664006" y="1360678"/>
                  </a:lnTo>
                  <a:lnTo>
                    <a:pt x="700595" y="1325384"/>
                  </a:lnTo>
                  <a:lnTo>
                    <a:pt x="738174" y="1291717"/>
                  </a:lnTo>
                  <a:lnTo>
                    <a:pt x="776668" y="1259662"/>
                  </a:lnTo>
                  <a:lnTo>
                    <a:pt x="816038" y="1229233"/>
                  </a:lnTo>
                  <a:lnTo>
                    <a:pt x="856234" y="1200416"/>
                  </a:lnTo>
                  <a:lnTo>
                    <a:pt x="897229" y="1173226"/>
                  </a:lnTo>
                  <a:lnTo>
                    <a:pt x="938961" y="1147648"/>
                  </a:lnTo>
                  <a:lnTo>
                    <a:pt x="981379" y="1123696"/>
                  </a:lnTo>
                  <a:lnTo>
                    <a:pt x="1024458" y="1101356"/>
                  </a:lnTo>
                  <a:lnTo>
                    <a:pt x="1068146" y="1080643"/>
                  </a:lnTo>
                  <a:lnTo>
                    <a:pt x="1112393" y="1061542"/>
                  </a:lnTo>
                  <a:lnTo>
                    <a:pt x="1157147" y="1044054"/>
                  </a:lnTo>
                  <a:lnTo>
                    <a:pt x="1202372" y="1028192"/>
                  </a:lnTo>
                  <a:lnTo>
                    <a:pt x="1248016" y="1013955"/>
                  </a:lnTo>
                  <a:lnTo>
                    <a:pt x="1294041" y="1001331"/>
                  </a:lnTo>
                  <a:lnTo>
                    <a:pt x="1340408" y="990320"/>
                  </a:lnTo>
                  <a:lnTo>
                    <a:pt x="1387055" y="980935"/>
                  </a:lnTo>
                  <a:lnTo>
                    <a:pt x="1433944" y="973162"/>
                  </a:lnTo>
                  <a:lnTo>
                    <a:pt x="1481023" y="967016"/>
                  </a:lnTo>
                  <a:lnTo>
                    <a:pt x="1528254" y="962482"/>
                  </a:lnTo>
                  <a:lnTo>
                    <a:pt x="1575600" y="959561"/>
                  </a:lnTo>
                  <a:lnTo>
                    <a:pt x="1622996" y="958265"/>
                  </a:lnTo>
                  <a:lnTo>
                    <a:pt x="1670418" y="958583"/>
                  </a:lnTo>
                  <a:lnTo>
                    <a:pt x="1717802" y="960513"/>
                  </a:lnTo>
                  <a:lnTo>
                    <a:pt x="1765109" y="964069"/>
                  </a:lnTo>
                  <a:lnTo>
                    <a:pt x="1812290" y="969238"/>
                  </a:lnTo>
                  <a:lnTo>
                    <a:pt x="1859305" y="976020"/>
                  </a:lnTo>
                  <a:lnTo>
                    <a:pt x="1906117" y="984427"/>
                  </a:lnTo>
                  <a:lnTo>
                    <a:pt x="1952663" y="994448"/>
                  </a:lnTo>
                  <a:lnTo>
                    <a:pt x="1998903" y="1006081"/>
                  </a:lnTo>
                  <a:lnTo>
                    <a:pt x="2044801" y="1019327"/>
                  </a:lnTo>
                  <a:lnTo>
                    <a:pt x="2090293" y="1034199"/>
                  </a:lnTo>
                  <a:lnTo>
                    <a:pt x="2135365" y="1050683"/>
                  </a:lnTo>
                  <a:lnTo>
                    <a:pt x="2501963" y="684072"/>
                  </a:lnTo>
                  <a:lnTo>
                    <a:pt x="2538628" y="648195"/>
                  </a:lnTo>
                  <a:lnTo>
                    <a:pt x="2575941" y="613219"/>
                  </a:lnTo>
                  <a:lnTo>
                    <a:pt x="2613888" y="579145"/>
                  </a:lnTo>
                  <a:lnTo>
                    <a:pt x="2652445" y="545998"/>
                  </a:lnTo>
                  <a:lnTo>
                    <a:pt x="2691625" y="513765"/>
                  </a:lnTo>
                  <a:lnTo>
                    <a:pt x="2731376" y="482460"/>
                  </a:lnTo>
                  <a:lnTo>
                    <a:pt x="2771724" y="452081"/>
                  </a:lnTo>
                  <a:lnTo>
                    <a:pt x="2812618" y="422630"/>
                  </a:lnTo>
                  <a:lnTo>
                    <a:pt x="2854071" y="394131"/>
                  </a:lnTo>
                  <a:lnTo>
                    <a:pt x="2896070" y="366560"/>
                  </a:lnTo>
                  <a:close/>
                </a:path>
                <a:path w="4549775" h="3308984">
                  <a:moveTo>
                    <a:pt x="4549762" y="1943277"/>
                  </a:moveTo>
                  <a:lnTo>
                    <a:pt x="3630511" y="1024039"/>
                  </a:lnTo>
                  <a:lnTo>
                    <a:pt x="3586289" y="1051382"/>
                  </a:lnTo>
                  <a:lnTo>
                    <a:pt x="3542563" y="1079601"/>
                  </a:lnTo>
                  <a:lnTo>
                    <a:pt x="3499345" y="1108659"/>
                  </a:lnTo>
                  <a:lnTo>
                    <a:pt x="3456660" y="1138555"/>
                  </a:lnTo>
                  <a:lnTo>
                    <a:pt x="3414547" y="1169289"/>
                  </a:lnTo>
                  <a:lnTo>
                    <a:pt x="3373018" y="1200861"/>
                  </a:lnTo>
                  <a:lnTo>
                    <a:pt x="3332403" y="1229982"/>
                  </a:lnTo>
                  <a:lnTo>
                    <a:pt x="3292703" y="1260627"/>
                  </a:lnTo>
                  <a:lnTo>
                    <a:pt x="3253968" y="1292796"/>
                  </a:lnTo>
                  <a:lnTo>
                    <a:pt x="3216275" y="1326515"/>
                  </a:lnTo>
                  <a:lnTo>
                    <a:pt x="3179661" y="1361782"/>
                  </a:lnTo>
                  <a:lnTo>
                    <a:pt x="2896273" y="1645183"/>
                  </a:lnTo>
                  <a:lnTo>
                    <a:pt x="4549762" y="3281210"/>
                  </a:lnTo>
                  <a:lnTo>
                    <a:pt x="4549762" y="1943277"/>
                  </a:lnTo>
                  <a:close/>
                </a:path>
              </a:pathLst>
            </a:custGeom>
            <a:solidFill>
              <a:srgbClr val="DFDAD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89147" y="8439632"/>
              <a:ext cx="5080" cy="5130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35807" y="8254975"/>
              <a:ext cx="153327" cy="184645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187560" y="7977302"/>
              <a:ext cx="233184" cy="383286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830525" y="6902107"/>
              <a:ext cx="501269" cy="1347304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30575" y="6912254"/>
              <a:ext cx="14414" cy="218439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39617" y="7835468"/>
              <a:ext cx="44043" cy="133477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830194" y="5147589"/>
              <a:ext cx="4549800" cy="3276600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203264" y="6186779"/>
              <a:ext cx="283933" cy="150393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178969" y="9028954"/>
              <a:ext cx="5201038" cy="1483051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203266" y="5842774"/>
              <a:ext cx="1176741" cy="494385"/>
            </a:xfrm>
            <a:prstGeom prst="rect">
              <a:avLst/>
            </a:prstGeom>
          </p:spPr>
        </p:pic>
      </p:grp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554300" y="957423"/>
            <a:ext cx="5936615" cy="1590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4160"/>
              </a:lnSpc>
              <a:spcBef>
                <a:spcPts val="100"/>
              </a:spcBef>
            </a:pPr>
            <a:r>
              <a:rPr dirty="0" spc="-35"/>
              <a:t>Appendices</a:t>
            </a:r>
            <a:r>
              <a:rPr dirty="0" spc="-155"/>
              <a:t> </a:t>
            </a:r>
            <a:r>
              <a:rPr dirty="0"/>
              <a:t>to</a:t>
            </a:r>
            <a:r>
              <a:rPr dirty="0" spc="-150"/>
              <a:t> </a:t>
            </a:r>
            <a:r>
              <a:rPr dirty="0" spc="-25"/>
              <a:t>the</a:t>
            </a:r>
          </a:p>
          <a:p>
            <a:pPr marL="12700" marR="5080">
              <a:lnSpc>
                <a:spcPts val="4000"/>
              </a:lnSpc>
              <a:spcBef>
                <a:spcPts val="240"/>
              </a:spcBef>
            </a:pPr>
            <a:r>
              <a:rPr dirty="0" spc="-200"/>
              <a:t>IFRS</a:t>
            </a:r>
            <a:r>
              <a:rPr dirty="0" spc="-155"/>
              <a:t> </a:t>
            </a:r>
            <a:r>
              <a:rPr dirty="0" spc="-75"/>
              <a:t>Example</a:t>
            </a:r>
            <a:r>
              <a:rPr dirty="0" spc="-155"/>
              <a:t> </a:t>
            </a:r>
            <a:r>
              <a:rPr dirty="0" spc="-10"/>
              <a:t>Consolidated </a:t>
            </a:r>
            <a:r>
              <a:rPr dirty="0"/>
              <a:t>Financial</a:t>
            </a:r>
            <a:r>
              <a:rPr dirty="0" spc="-210"/>
              <a:t> </a:t>
            </a:r>
            <a:r>
              <a:rPr dirty="0" spc="-10"/>
              <a:t>Statements</a:t>
            </a:r>
          </a:p>
        </p:txBody>
      </p:sp>
      <p:sp>
        <p:nvSpPr>
          <p:cNvPr id="23" name="object 23" descr=""/>
          <p:cNvSpPr txBox="1"/>
          <p:nvPr/>
        </p:nvSpPr>
        <p:spPr>
          <a:xfrm>
            <a:off x="554300" y="3143153"/>
            <a:ext cx="2994660" cy="55372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300"/>
              </a:spcBef>
            </a:pPr>
            <a:r>
              <a:rPr dirty="0" sz="1800">
                <a:latin typeface="Calibri"/>
                <a:cs typeface="Calibri"/>
              </a:rPr>
              <a:t>Illustrative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65">
                <a:latin typeface="Calibri"/>
                <a:cs typeface="Calibri"/>
              </a:rPr>
              <a:t>Corporation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70">
                <a:latin typeface="Calibri"/>
                <a:cs typeface="Calibri"/>
              </a:rPr>
              <a:t>Group </a:t>
            </a:r>
            <a:r>
              <a:rPr dirty="0" sz="1800" spc="-145">
                <a:latin typeface="Calibri"/>
                <a:cs typeface="Calibri"/>
              </a:rPr>
              <a:t>31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50">
                <a:latin typeface="Calibri"/>
                <a:cs typeface="Calibri"/>
              </a:rPr>
              <a:t>December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2021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63294">
              <a:lnSpc>
                <a:spcPct val="100000"/>
              </a:lnSpc>
              <a:spcBef>
                <a:spcPts val="100"/>
              </a:spcBef>
            </a:pPr>
            <a:r>
              <a:rPr dirty="0" spc="-65"/>
              <a:t>Appendix</a:t>
            </a:r>
            <a:r>
              <a:rPr dirty="0" spc="-125"/>
              <a:t> </a:t>
            </a:r>
            <a:r>
              <a:rPr dirty="0" spc="-50"/>
              <a:t>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157441"/>
            <a:ext cx="4947285" cy="456819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886460">
              <a:lnSpc>
                <a:spcPts val="1500"/>
              </a:lnSpc>
              <a:spcBef>
                <a:spcPts val="250"/>
              </a:spcBef>
            </a:pPr>
            <a:r>
              <a:rPr dirty="0" sz="1350" spc="65" b="1">
                <a:solidFill>
                  <a:srgbClr val="512178"/>
                </a:solidFill>
                <a:latin typeface="Calibri"/>
                <a:cs typeface="Calibri"/>
              </a:rPr>
              <a:t>Organising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statement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profit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or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loss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105" b="1">
                <a:solidFill>
                  <a:srgbClr val="512178"/>
                </a:solidFill>
                <a:latin typeface="Calibri"/>
                <a:cs typeface="Calibri"/>
              </a:rPr>
              <a:t>by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function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expenses</a:t>
            </a:r>
            <a:endParaRPr sz="1350">
              <a:latin typeface="Calibri"/>
              <a:cs typeface="Calibri"/>
            </a:endParaRPr>
          </a:p>
          <a:p>
            <a:pPr marL="12700" marR="7620">
              <a:lnSpc>
                <a:spcPct val="111100"/>
              </a:lnSpc>
              <a:spcBef>
                <a:spcPts val="630"/>
              </a:spcBef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1.99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classification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based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(NOE)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function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(FOE)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entity.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reliable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relevant.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NOE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body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FOE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format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appendix.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body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Statements).</a:t>
            </a:r>
            <a:endParaRPr sz="900">
              <a:latin typeface="Calibri"/>
              <a:cs typeface="Calibri"/>
            </a:endParaRPr>
          </a:p>
          <a:p>
            <a:pPr marL="12700" marR="400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B),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FOE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format</a:t>
            </a:r>
            <a:r>
              <a:rPr dirty="0" sz="900">
                <a:latin typeface="Calibri"/>
                <a:cs typeface="Calibri"/>
              </a:rPr>
              <a:t> included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replace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NOE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B.</a:t>
            </a:r>
            <a:endParaRPr sz="900">
              <a:latin typeface="Calibri"/>
              <a:cs typeface="Calibri"/>
            </a:endParaRPr>
          </a:p>
          <a:p>
            <a:pPr marL="12700" marR="6407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5">
                <a:latin typeface="Calibri"/>
                <a:cs typeface="Calibri"/>
              </a:rPr>
              <a:t>FOE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NOE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presentation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Presenting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5">
                <a:latin typeface="Calibri"/>
                <a:cs typeface="Calibri"/>
              </a:rPr>
              <a:t>FOE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considerations:</a:t>
            </a:r>
            <a:endParaRPr sz="900">
              <a:latin typeface="Calibri"/>
              <a:cs typeface="Calibri"/>
            </a:endParaRPr>
          </a:p>
          <a:p>
            <a:pPr marL="156210" marR="27940" indent="-144145">
              <a:lnSpc>
                <a:spcPct val="111100"/>
              </a:lnSpc>
              <a:spcBef>
                <a:spcPts val="14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</a:t>
            </a:r>
            <a:r>
              <a:rPr dirty="0" sz="900">
                <a:latin typeface="Calibri"/>
                <a:cs typeface="Calibri"/>
              </a:rPr>
              <a:t> expenses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depreciation,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56210" marR="29146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certain</a:t>
            </a:r>
            <a:r>
              <a:rPr dirty="0" sz="900">
                <a:latin typeface="Calibri"/>
                <a:cs typeface="Calibri"/>
              </a:rPr>
              <a:t> transactions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9,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22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FOE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algn="just" marL="12700" marR="2552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operation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20),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better</a:t>
            </a:r>
            <a:r>
              <a:rPr dirty="0" sz="900">
                <a:latin typeface="Calibri"/>
                <a:cs typeface="Calibri"/>
              </a:rPr>
              <a:t> understanding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operations.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3666394"/>
            <a:ext cx="347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1.99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5924453"/>
            <a:ext cx="383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1.104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5429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106</a:t>
            </a:r>
            <a:r>
              <a:rPr dirty="0" sz="6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8002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107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50913" y="1430956"/>
          <a:ext cx="5966460" cy="5942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7105"/>
                <a:gridCol w="3037840"/>
                <a:gridCol w="462914"/>
                <a:gridCol w="817880"/>
                <a:gridCol w="603885"/>
              </a:tblGrid>
              <a:tr h="272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590"/>
                        </a:lnSpc>
                      </a:pPr>
                      <a:r>
                        <a:rPr dirty="0" sz="1350" spc="6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Consolidated</a:t>
                      </a:r>
                      <a:r>
                        <a:rPr dirty="0" sz="1350" spc="85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5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1350" spc="9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5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350" spc="85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5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1350" spc="9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5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1350" spc="9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50" spc="-20" b="1">
                          <a:solidFill>
                            <a:srgbClr val="512178"/>
                          </a:solidFill>
                          <a:latin typeface="Calibri"/>
                          <a:cs typeface="Calibri"/>
                        </a:rPr>
                        <a:t>loss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1.51(c)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Revenue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8,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205,793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191,228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(110,526)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(103,918)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95,267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87,310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Distribution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(12,014)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(11,537)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Administrative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(46,670)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(46,147)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Research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(1,690)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(12,270)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(11,131)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23,232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18,309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(3,869)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(3,993)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items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before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21,661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16,524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(6,794)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(4,888)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continuing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operations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11,636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1.82(ea)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1.81A(a)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to: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8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Non-controlling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00660">
                        <a:lnSpc>
                          <a:spcPct val="100000"/>
                        </a:lnSpc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270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1.81B(a)(ii)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Owners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14,737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solidFill>
                      <a:srgbClr val="51217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33.67A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Basic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(loss)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8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Earnings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7462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200660">
                        <a:lnSpc>
                          <a:spcPct val="100000"/>
                        </a:lnSpc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2700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33.68A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(0.00)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33.67A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Diluted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(loss)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Earnings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33.68A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(0.00)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4311" y="957103"/>
            <a:ext cx="5257165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 </a:t>
            </a:r>
            <a:r>
              <a:rPr dirty="0" spc="-10"/>
              <a:t>statement </a:t>
            </a:r>
            <a:r>
              <a:rPr dirty="0"/>
              <a:t>of</a:t>
            </a:r>
            <a:r>
              <a:rPr dirty="0" spc="25"/>
              <a:t> </a:t>
            </a:r>
            <a:r>
              <a:rPr dirty="0"/>
              <a:t>financial</a:t>
            </a:r>
            <a:r>
              <a:rPr dirty="0" spc="30"/>
              <a:t> </a:t>
            </a:r>
            <a:r>
              <a:rPr dirty="0" spc="-10"/>
              <a:t>position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4311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 spc="100">
                <a:latin typeface="Calibri"/>
                <a:cs typeface="Calibri"/>
              </a:rPr>
              <a:t>as</a:t>
            </a:r>
            <a:r>
              <a:rPr dirty="0" sz="1350" spc="90">
                <a:latin typeface="Calibri"/>
                <a:cs typeface="Calibri"/>
              </a:rPr>
              <a:t> </a:t>
            </a:r>
            <a:r>
              <a:rPr dirty="0" sz="1350" spc="60">
                <a:latin typeface="Calibri"/>
                <a:cs typeface="Calibri"/>
              </a:rPr>
              <a:t>at</a:t>
            </a:r>
            <a:r>
              <a:rPr dirty="0" sz="1350" spc="90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9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90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553250" y="2879102"/>
          <a:ext cx="4326255" cy="6535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475"/>
                <a:gridCol w="2147570"/>
                <a:gridCol w="405764"/>
                <a:gridCol w="585469"/>
                <a:gridCol w="483870"/>
              </a:tblGrid>
              <a:tr h="276225">
                <a:tc>
                  <a:txBody>
                    <a:bodyPr/>
                    <a:lstStyle/>
                    <a:p>
                      <a:pPr marL="31750" marR="6032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1.51(c)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1.51(d-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287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800" spc="-1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owners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parent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1.54(r)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capital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13,770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1.78(e)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premium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19,645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1.78(e)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components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2,265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(392)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1.54(r)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Retained</a:t>
                      </a:r>
                      <a:r>
                        <a:rPr dirty="0" sz="8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earnings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49,076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37,041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owners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parent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84,756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51,699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1.54(q)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Non-controlling</a:t>
                      </a:r>
                      <a:r>
                        <a:rPr dirty="0" sz="8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592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85,469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52,291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1.60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22.3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10,386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13,642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1.54(m)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15.5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21,070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21,265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16.47(b)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31,194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33,003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 marR="180340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1.54(o)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048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048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048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65,173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67,910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93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1.60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 marR="120014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5.38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1.54(p)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7780" marR="74422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classified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held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sale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048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048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1.54(l)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1,215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22.3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1,467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1,496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1.54(m)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15.5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16.47(b)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1.54(k)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8,497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6,550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1.54(n)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4,174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1.54(m)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Derivative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15.4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25,348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22,190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90,521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90,100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175,990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142,391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6" name="object 6" descr=""/>
          <p:cNvGrpSpPr/>
          <p:nvPr/>
        </p:nvGrpSpPr>
        <p:grpSpPr>
          <a:xfrm>
            <a:off x="1178999" y="6770278"/>
            <a:ext cx="3624579" cy="3175"/>
            <a:chOff x="1178999" y="6770278"/>
            <a:chExt cx="3624579" cy="3175"/>
          </a:xfrm>
        </p:grpSpPr>
        <p:sp>
          <p:nvSpPr>
            <p:cNvPr id="7" name="object 7" descr=""/>
            <p:cNvSpPr/>
            <p:nvPr/>
          </p:nvSpPr>
          <p:spPr>
            <a:xfrm>
              <a:off x="1178999" y="6771866"/>
              <a:ext cx="1553845" cy="0"/>
            </a:xfrm>
            <a:custGeom>
              <a:avLst/>
              <a:gdLst/>
              <a:ahLst/>
              <a:cxnLst/>
              <a:rect l="l" t="t" r="r" b="b"/>
              <a:pathLst>
                <a:path w="1553845" h="0">
                  <a:moveTo>
                    <a:pt x="0" y="0"/>
                  </a:moveTo>
                  <a:lnTo>
                    <a:pt x="155375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732759" y="6771866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074760" y="6771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650759" y="6771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226759" y="67718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624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3566895" y="10289454"/>
            <a:ext cx="343916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50" b="1">
                <a:solidFill>
                  <a:srgbClr val="512178"/>
                </a:solidFill>
                <a:latin typeface="Calibri"/>
                <a:cs typeface="Calibri"/>
              </a:rPr>
              <a:t>9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63294">
              <a:lnSpc>
                <a:spcPct val="100000"/>
              </a:lnSpc>
              <a:spcBef>
                <a:spcPts val="100"/>
              </a:spcBef>
            </a:pPr>
            <a:r>
              <a:rPr dirty="0" spc="-65"/>
              <a:t>Appendix</a:t>
            </a:r>
            <a:r>
              <a:rPr dirty="0" spc="-125"/>
              <a:t> </a:t>
            </a:r>
            <a:r>
              <a:rPr dirty="0" spc="-390"/>
              <a:t>B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157441"/>
            <a:ext cx="4951095" cy="239776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1044575">
              <a:lnSpc>
                <a:spcPts val="1500"/>
              </a:lnSpc>
              <a:spcBef>
                <a:spcPts val="25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Statement</a:t>
            </a:r>
            <a:r>
              <a:rPr dirty="0" sz="1350" spc="2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2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comprehensive</a:t>
            </a:r>
            <a:r>
              <a:rPr dirty="0" sz="1350" spc="2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income</a:t>
            </a:r>
            <a:r>
              <a:rPr dirty="0" sz="1350" spc="2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presented</a:t>
            </a:r>
            <a:r>
              <a:rPr dirty="0" sz="1350" spc="2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</a:t>
            </a:r>
            <a:r>
              <a:rPr dirty="0" sz="1350" spc="2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95" b="1">
                <a:solidFill>
                  <a:srgbClr val="512178"/>
                </a:solidFill>
                <a:latin typeface="Calibri"/>
                <a:cs typeface="Calibri"/>
              </a:rPr>
              <a:t>a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single</a:t>
            </a:r>
            <a:r>
              <a:rPr dirty="0" sz="1350" spc="25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statement</a:t>
            </a:r>
            <a:endParaRPr sz="1350">
              <a:latin typeface="Calibri"/>
              <a:cs typeface="Calibri"/>
            </a:endParaRPr>
          </a:p>
          <a:p>
            <a:pPr marL="12700" marR="217170">
              <a:lnSpc>
                <a:spcPct val="111100"/>
              </a:lnSpc>
              <a:spcBef>
                <a:spcPts val="63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body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comprehensive</a:t>
            </a:r>
            <a:r>
              <a:rPr dirty="0" sz="900">
                <a:latin typeface="Calibri"/>
                <a:cs typeface="Calibri"/>
              </a:rPr>
              <a:t> income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loss).</a:t>
            </a:r>
            <a:endParaRPr sz="900">
              <a:latin typeface="Calibri"/>
              <a:cs typeface="Calibri"/>
            </a:endParaRPr>
          </a:p>
          <a:p>
            <a:pPr marL="12700" marR="20193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(using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NOE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format).</a:t>
            </a:r>
            <a:endParaRPr sz="900">
              <a:latin typeface="Calibri"/>
              <a:cs typeface="Calibri"/>
            </a:endParaRPr>
          </a:p>
          <a:p>
            <a:pPr marL="12700" marR="3536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unchanged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consolidated</a:t>
            </a:r>
            <a:r>
              <a:rPr dirty="0" sz="900">
                <a:latin typeface="Calibri"/>
                <a:cs typeface="Calibri"/>
              </a:rPr>
              <a:t> statement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tailored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example,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tailoring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line</a:t>
            </a:r>
            <a:r>
              <a:rPr dirty="0" sz="900">
                <a:latin typeface="Calibri"/>
                <a:cs typeface="Calibri"/>
              </a:rPr>
              <a:t> item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4.10).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term</a:t>
            </a:r>
            <a:r>
              <a:rPr dirty="0" sz="900">
                <a:latin typeface="Calibri"/>
                <a:cs typeface="Calibri"/>
              </a:rPr>
              <a:t> profit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55429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108</a:t>
            </a:r>
            <a:r>
              <a:rPr dirty="0" sz="6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51624" y="6180302"/>
          <a:ext cx="5965825" cy="3350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6469"/>
                <a:gridCol w="2630170"/>
                <a:gridCol w="871219"/>
                <a:gridCol w="821689"/>
                <a:gridCol w="601345"/>
              </a:tblGrid>
              <a:tr h="16827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1.51(c)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Revenue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8,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205,793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191,228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5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 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(7,923)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(6,815)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materials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(42,535)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(39,420)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(113,809)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(109,515)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marL="17145" marR="595630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Depreciation,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amortisation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(10,093)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(8,881)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34.2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(212)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(228)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(8,598)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(8,943)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23,232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18,309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(3,869)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(3,993)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items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before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21,661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16,524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(6,794)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(4,888)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continuing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operations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11,636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1.82(ea)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1.81A(a)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523311" y="5890740"/>
            <a:ext cx="3836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Consolidated</a:t>
            </a:r>
            <a:r>
              <a:rPr dirty="0" sz="1350" spc="1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statement</a:t>
            </a:r>
            <a:r>
              <a:rPr dirty="0" sz="1350" spc="1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1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comprehensive</a:t>
            </a:r>
            <a:r>
              <a:rPr dirty="0" sz="1350" spc="1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income</a:t>
            </a:r>
            <a:endParaRPr sz="13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8002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109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518011" y="1703705"/>
          <a:ext cx="4999355" cy="2163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0380"/>
                <a:gridCol w="510540"/>
                <a:gridCol w="811529"/>
                <a:gridCol w="56007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Items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will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not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reclassified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subsequently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loss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Revaluation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Remeasurement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3,830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relating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items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reclassified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352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(1,240)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Items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will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reclassified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subsequently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loss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flow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hedging: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gains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(losses)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23520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43204">
                        <a:lnSpc>
                          <a:spcPct val="100000"/>
                        </a:lnSpc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35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(640)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translating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(664)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552154" y="3870053"/>
          <a:ext cx="5965190" cy="425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835"/>
                <a:gridCol w="2774315"/>
                <a:gridCol w="784225"/>
                <a:gridCol w="777875"/>
                <a:gridCol w="586104"/>
              </a:tblGrid>
              <a:tr h="429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1.82A(b)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1.92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marL="17145" marR="483870">
                        <a:lnSpc>
                          <a:spcPts val="900"/>
                        </a:lnSpc>
                        <a:spcBef>
                          <a:spcPts val="1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Share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equity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accounted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investments: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99745">
                        <a:lnSpc>
                          <a:spcPct val="100000"/>
                        </a:lnSpc>
                        <a:spcBef>
                          <a:spcPts val="545"/>
                        </a:spcBef>
                        <a:tabLst>
                          <a:tab pos="127317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21780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>
                  <a:txBody>
                    <a:bodyPr/>
                    <a:lstStyle/>
                    <a:p>
                      <a:pPr marL="31750">
                        <a:lnSpc>
                          <a:spcPts val="81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906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1.91(b)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49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relating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items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reclassified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1775">
                        <a:lnSpc>
                          <a:spcPts val="49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0">
                        <a:lnSpc>
                          <a:spcPts val="490"/>
                        </a:lnSpc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ts val="49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1.81A(b)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year,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(2,897)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1.81A(c)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income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17,515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8,414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to: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Non-controlling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1.81B(a)(ii)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Owners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14,737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to: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1.81B(b)(i)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Non-controlling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1.81B(b)(ii)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Owners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9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17,394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9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17,515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8,414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11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33.67A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Basic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(loss)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311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Earnings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1.19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33.68A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84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33.67A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Diluted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(loss)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Earnings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1.19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33.68A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84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1523311" y="1414141"/>
            <a:ext cx="3836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Consolidated</a:t>
            </a:r>
            <a:r>
              <a:rPr dirty="0" sz="1350" spc="1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statement</a:t>
            </a:r>
            <a:r>
              <a:rPr dirty="0" sz="1350" spc="1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1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comprehensive</a:t>
            </a:r>
            <a:r>
              <a:rPr dirty="0" sz="1350" spc="1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income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1813" y="1997157"/>
            <a:ext cx="746760" cy="1861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129539">
              <a:lnSpc>
                <a:spcPct val="132000"/>
              </a:lnSpc>
              <a:spcBef>
                <a:spcPts val="10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1.82A(a)(i)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16.77(f)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19.120(c)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1.91(b)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1.82A(a)(ii)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7.24C(b)(i)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7.24C(b)(iv)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21.52(b)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5299" y="957423"/>
            <a:ext cx="25361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5"/>
              <a:t>Appendix</a:t>
            </a:r>
            <a:r>
              <a:rPr dirty="0" spc="-125"/>
              <a:t> </a:t>
            </a:r>
            <a:r>
              <a:rPr dirty="0" spc="180"/>
              <a:t>C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554299" y="10289454"/>
            <a:ext cx="35255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110</a:t>
            </a:r>
            <a:r>
              <a:rPr dirty="0" sz="6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7004" y="2553296"/>
            <a:ext cx="5883275" cy="504190"/>
          </a:xfrm>
          <a:custGeom>
            <a:avLst/>
            <a:gdLst/>
            <a:ahLst/>
            <a:cxnLst/>
            <a:rect l="l" t="t" r="r" b="b"/>
            <a:pathLst>
              <a:path w="5883275" h="504189">
                <a:moveTo>
                  <a:pt x="4550994" y="0"/>
                </a:moveTo>
                <a:lnTo>
                  <a:pt x="3615004" y="0"/>
                </a:lnTo>
                <a:lnTo>
                  <a:pt x="951014" y="0"/>
                </a:lnTo>
                <a:lnTo>
                  <a:pt x="0" y="0"/>
                </a:lnTo>
                <a:lnTo>
                  <a:pt x="0" y="504012"/>
                </a:lnTo>
                <a:lnTo>
                  <a:pt x="951001" y="504012"/>
                </a:lnTo>
                <a:lnTo>
                  <a:pt x="3615004" y="504012"/>
                </a:lnTo>
                <a:lnTo>
                  <a:pt x="4550994" y="504012"/>
                </a:lnTo>
                <a:lnTo>
                  <a:pt x="4550994" y="0"/>
                </a:lnTo>
                <a:close/>
              </a:path>
              <a:path w="5883275" h="504189">
                <a:moveTo>
                  <a:pt x="5883008" y="0"/>
                </a:moveTo>
                <a:lnTo>
                  <a:pt x="5199011" y="0"/>
                </a:lnTo>
                <a:lnTo>
                  <a:pt x="4551007" y="0"/>
                </a:lnTo>
                <a:lnTo>
                  <a:pt x="4551007" y="504012"/>
                </a:lnTo>
                <a:lnTo>
                  <a:pt x="5199011" y="504012"/>
                </a:lnTo>
                <a:lnTo>
                  <a:pt x="5883008" y="504012"/>
                </a:lnTo>
                <a:lnTo>
                  <a:pt x="5883008" y="0"/>
                </a:lnTo>
                <a:close/>
              </a:path>
            </a:pathLst>
          </a:custGeom>
          <a:solidFill>
            <a:srgbClr val="51217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566999" y="3324128"/>
            <a:ext cx="5883275" cy="3175"/>
            <a:chOff x="566999" y="3324128"/>
            <a:chExt cx="5883275" cy="3175"/>
          </a:xfrm>
        </p:grpSpPr>
        <p:sp>
          <p:nvSpPr>
            <p:cNvPr id="7" name="object 7" descr=""/>
            <p:cNvSpPr/>
            <p:nvPr/>
          </p:nvSpPr>
          <p:spPr>
            <a:xfrm>
              <a:off x="566999" y="3325715"/>
              <a:ext cx="951230" cy="0"/>
            </a:xfrm>
            <a:custGeom>
              <a:avLst/>
              <a:gdLst/>
              <a:ahLst/>
              <a:cxnLst/>
              <a:rect l="l" t="t" r="r" b="b"/>
              <a:pathLst>
                <a:path w="951230" h="0">
                  <a:moveTo>
                    <a:pt x="0" y="0"/>
                  </a:moveTo>
                  <a:lnTo>
                    <a:pt x="95101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18011" y="3325715"/>
              <a:ext cx="2664460" cy="0"/>
            </a:xfrm>
            <a:custGeom>
              <a:avLst/>
              <a:gdLst/>
              <a:ahLst/>
              <a:cxnLst/>
              <a:rect l="l" t="t" r="r" b="b"/>
              <a:pathLst>
                <a:path w="2664460" h="0">
                  <a:moveTo>
                    <a:pt x="0" y="0"/>
                  </a:moveTo>
                  <a:lnTo>
                    <a:pt x="2664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182011" y="3325715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118011" y="3325715"/>
              <a:ext cx="648335" cy="0"/>
            </a:xfrm>
            <a:custGeom>
              <a:avLst/>
              <a:gdLst/>
              <a:ahLst/>
              <a:cxnLst/>
              <a:rect l="l" t="t" r="r" b="b"/>
              <a:pathLst>
                <a:path w="648335" h="0">
                  <a:moveTo>
                    <a:pt x="0" y="0"/>
                  </a:moveTo>
                  <a:lnTo>
                    <a:pt x="648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766012" y="332571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566999" y="3486128"/>
            <a:ext cx="5883275" cy="3175"/>
            <a:chOff x="566999" y="3486128"/>
            <a:chExt cx="5883275" cy="3175"/>
          </a:xfrm>
        </p:grpSpPr>
        <p:sp>
          <p:nvSpPr>
            <p:cNvPr id="13" name="object 13" descr=""/>
            <p:cNvSpPr/>
            <p:nvPr/>
          </p:nvSpPr>
          <p:spPr>
            <a:xfrm>
              <a:off x="566999" y="3487716"/>
              <a:ext cx="951230" cy="0"/>
            </a:xfrm>
            <a:custGeom>
              <a:avLst/>
              <a:gdLst/>
              <a:ahLst/>
              <a:cxnLst/>
              <a:rect l="l" t="t" r="r" b="b"/>
              <a:pathLst>
                <a:path w="951230" h="0">
                  <a:moveTo>
                    <a:pt x="0" y="0"/>
                  </a:moveTo>
                  <a:lnTo>
                    <a:pt x="95101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18011" y="3487716"/>
              <a:ext cx="2664460" cy="0"/>
            </a:xfrm>
            <a:custGeom>
              <a:avLst/>
              <a:gdLst/>
              <a:ahLst/>
              <a:cxnLst/>
              <a:rect l="l" t="t" r="r" b="b"/>
              <a:pathLst>
                <a:path w="2664460" h="0">
                  <a:moveTo>
                    <a:pt x="0" y="0"/>
                  </a:moveTo>
                  <a:lnTo>
                    <a:pt x="2664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182011" y="3487716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118011" y="3487716"/>
              <a:ext cx="648335" cy="0"/>
            </a:xfrm>
            <a:custGeom>
              <a:avLst/>
              <a:gdLst/>
              <a:ahLst/>
              <a:cxnLst/>
              <a:rect l="l" t="t" r="r" b="b"/>
              <a:pathLst>
                <a:path w="648335" h="0">
                  <a:moveTo>
                    <a:pt x="0" y="0"/>
                  </a:moveTo>
                  <a:lnTo>
                    <a:pt x="648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766012" y="3487716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566999" y="3648128"/>
            <a:ext cx="5883275" cy="3175"/>
            <a:chOff x="566999" y="3648128"/>
            <a:chExt cx="5883275" cy="3175"/>
          </a:xfrm>
        </p:grpSpPr>
        <p:sp>
          <p:nvSpPr>
            <p:cNvPr id="19" name="object 19" descr=""/>
            <p:cNvSpPr/>
            <p:nvPr/>
          </p:nvSpPr>
          <p:spPr>
            <a:xfrm>
              <a:off x="566999" y="3649715"/>
              <a:ext cx="951230" cy="0"/>
            </a:xfrm>
            <a:custGeom>
              <a:avLst/>
              <a:gdLst/>
              <a:ahLst/>
              <a:cxnLst/>
              <a:rect l="l" t="t" r="r" b="b"/>
              <a:pathLst>
                <a:path w="951230" h="0">
                  <a:moveTo>
                    <a:pt x="0" y="0"/>
                  </a:moveTo>
                  <a:lnTo>
                    <a:pt x="95101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518011" y="3649715"/>
              <a:ext cx="2664460" cy="0"/>
            </a:xfrm>
            <a:custGeom>
              <a:avLst/>
              <a:gdLst/>
              <a:ahLst/>
              <a:cxnLst/>
              <a:rect l="l" t="t" r="r" b="b"/>
              <a:pathLst>
                <a:path w="2664460" h="0">
                  <a:moveTo>
                    <a:pt x="0" y="0"/>
                  </a:moveTo>
                  <a:lnTo>
                    <a:pt x="2664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182011" y="3649715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118011" y="3649715"/>
              <a:ext cx="648335" cy="0"/>
            </a:xfrm>
            <a:custGeom>
              <a:avLst/>
              <a:gdLst/>
              <a:ahLst/>
              <a:cxnLst/>
              <a:rect l="l" t="t" r="r" b="b"/>
              <a:pathLst>
                <a:path w="648335" h="0">
                  <a:moveTo>
                    <a:pt x="0" y="0"/>
                  </a:moveTo>
                  <a:lnTo>
                    <a:pt x="648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766012" y="364971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566999" y="3918127"/>
            <a:ext cx="5883275" cy="3175"/>
            <a:chOff x="566999" y="3918127"/>
            <a:chExt cx="5883275" cy="3175"/>
          </a:xfrm>
        </p:grpSpPr>
        <p:sp>
          <p:nvSpPr>
            <p:cNvPr id="25" name="object 25" descr=""/>
            <p:cNvSpPr/>
            <p:nvPr/>
          </p:nvSpPr>
          <p:spPr>
            <a:xfrm>
              <a:off x="566999" y="3919715"/>
              <a:ext cx="951230" cy="0"/>
            </a:xfrm>
            <a:custGeom>
              <a:avLst/>
              <a:gdLst/>
              <a:ahLst/>
              <a:cxnLst/>
              <a:rect l="l" t="t" r="r" b="b"/>
              <a:pathLst>
                <a:path w="951230" h="0">
                  <a:moveTo>
                    <a:pt x="0" y="0"/>
                  </a:moveTo>
                  <a:lnTo>
                    <a:pt x="95101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518011" y="3919715"/>
              <a:ext cx="2664460" cy="0"/>
            </a:xfrm>
            <a:custGeom>
              <a:avLst/>
              <a:gdLst/>
              <a:ahLst/>
              <a:cxnLst/>
              <a:rect l="l" t="t" r="r" b="b"/>
              <a:pathLst>
                <a:path w="2664460" h="0">
                  <a:moveTo>
                    <a:pt x="0" y="0"/>
                  </a:moveTo>
                  <a:lnTo>
                    <a:pt x="2664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182011" y="3919715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118011" y="3919715"/>
              <a:ext cx="648335" cy="0"/>
            </a:xfrm>
            <a:custGeom>
              <a:avLst/>
              <a:gdLst/>
              <a:ahLst/>
              <a:cxnLst/>
              <a:rect l="l" t="t" r="r" b="b"/>
              <a:pathLst>
                <a:path w="648335" h="0">
                  <a:moveTo>
                    <a:pt x="0" y="0"/>
                  </a:moveTo>
                  <a:lnTo>
                    <a:pt x="648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5766012" y="391971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30" name="object 30" descr=""/>
          <p:cNvGraphicFramePr>
            <a:graphicFrameLocks noGrp="1"/>
          </p:cNvGraphicFramePr>
          <p:nvPr/>
        </p:nvGraphicFramePr>
        <p:xfrm>
          <a:off x="566999" y="4081715"/>
          <a:ext cx="5959475" cy="1673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8530"/>
                <a:gridCol w="2750185"/>
                <a:gridCol w="986154"/>
                <a:gridCol w="514350"/>
                <a:gridCol w="692150"/>
              </a:tblGrid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30">
                          <a:latin typeface="Calibri"/>
                          <a:cs typeface="Calibri"/>
                        </a:rPr>
                        <a:t>9,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39,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7,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4,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Rate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Benchmark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Reform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Phase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7239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COVID-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19-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Related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Rent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Concessions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beyond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30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June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References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Conceptual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Framework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Proceeds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Intended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Use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Onerous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Cost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Fulfilling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145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85">
                          <a:latin typeface="Calibri"/>
                          <a:cs typeface="Calibri"/>
                        </a:rPr>
                        <a:t>1,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9,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5">
                          <a:latin typeface="Calibri"/>
                          <a:cs typeface="Calibri"/>
                        </a:rPr>
                        <a:t>16,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Annual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Improvements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Standards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2018-2020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Cycle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7239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Insurance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latin typeface="Segoe UI Symbol"/>
                          <a:cs typeface="Segoe UI Symbol"/>
                        </a:rPr>
                        <a:t>✓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*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10">
                          <a:latin typeface="Calibri"/>
                          <a:cs typeface="Calibri"/>
                        </a:rPr>
                        <a:t>17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Amendments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10">
                          <a:latin typeface="Calibri"/>
                          <a:cs typeface="Calibri"/>
                        </a:rPr>
                        <a:t>17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Insurance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Classification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current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no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Segoe UI Symbol"/>
                          <a:cs typeface="Segoe UI Symbol"/>
                        </a:rPr>
                        <a:t>✓</a:t>
                      </a:r>
                      <a:endParaRPr sz="800">
                        <a:latin typeface="Segoe UI Symbol"/>
                        <a:cs typeface="Segoe UI Symbol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1" name="object 31" descr=""/>
          <p:cNvGrpSpPr/>
          <p:nvPr/>
        </p:nvGrpSpPr>
        <p:grpSpPr>
          <a:xfrm>
            <a:off x="566999" y="6024128"/>
            <a:ext cx="5883275" cy="3175"/>
            <a:chOff x="566999" y="6024128"/>
            <a:chExt cx="5883275" cy="3175"/>
          </a:xfrm>
        </p:grpSpPr>
        <p:sp>
          <p:nvSpPr>
            <p:cNvPr id="32" name="object 32" descr=""/>
            <p:cNvSpPr/>
            <p:nvPr/>
          </p:nvSpPr>
          <p:spPr>
            <a:xfrm>
              <a:off x="566999" y="6025715"/>
              <a:ext cx="951230" cy="0"/>
            </a:xfrm>
            <a:custGeom>
              <a:avLst/>
              <a:gdLst/>
              <a:ahLst/>
              <a:cxnLst/>
              <a:rect l="l" t="t" r="r" b="b"/>
              <a:pathLst>
                <a:path w="951230" h="0">
                  <a:moveTo>
                    <a:pt x="0" y="0"/>
                  </a:moveTo>
                  <a:lnTo>
                    <a:pt x="95101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18011" y="6025715"/>
              <a:ext cx="2664460" cy="0"/>
            </a:xfrm>
            <a:custGeom>
              <a:avLst/>
              <a:gdLst/>
              <a:ahLst/>
              <a:cxnLst/>
              <a:rect l="l" t="t" r="r" b="b"/>
              <a:pathLst>
                <a:path w="2664460" h="0">
                  <a:moveTo>
                    <a:pt x="0" y="0"/>
                  </a:moveTo>
                  <a:lnTo>
                    <a:pt x="2664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4182011" y="6025715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118011" y="6025715"/>
              <a:ext cx="648335" cy="0"/>
            </a:xfrm>
            <a:custGeom>
              <a:avLst/>
              <a:gdLst/>
              <a:ahLst/>
              <a:cxnLst/>
              <a:rect l="l" t="t" r="r" b="b"/>
              <a:pathLst>
                <a:path w="648335" h="0">
                  <a:moveTo>
                    <a:pt x="0" y="0"/>
                  </a:moveTo>
                  <a:lnTo>
                    <a:pt x="648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5766012" y="602571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 descr=""/>
          <p:cNvSpPr txBox="1"/>
          <p:nvPr/>
        </p:nvSpPr>
        <p:spPr>
          <a:xfrm>
            <a:off x="1523311" y="1959451"/>
            <a:ext cx="2899410" cy="42545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Effective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dates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new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IFRS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Standards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Based</a:t>
            </a:r>
            <a:r>
              <a:rPr dirty="0" sz="900" spc="1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on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IFRS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Standards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issued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at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35" b="1">
                <a:solidFill>
                  <a:srgbClr val="512178"/>
                </a:solidFill>
                <a:latin typeface="Calibri"/>
                <a:cs typeface="Calibri"/>
              </a:rPr>
              <a:t>31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512178"/>
                </a:solidFill>
                <a:latin typeface="Calibri"/>
                <a:cs typeface="Calibri"/>
              </a:rPr>
              <a:t>October</a:t>
            </a:r>
            <a:r>
              <a:rPr dirty="0" sz="900" spc="1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20" b="1">
                <a:solidFill>
                  <a:srgbClr val="512178"/>
                </a:solidFill>
                <a:latin typeface="Calibri"/>
                <a:cs typeface="Calibri"/>
              </a:rPr>
              <a:t>2021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85000" y="2551203"/>
            <a:ext cx="464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Standard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535976" y="2551203"/>
            <a:ext cx="16313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Title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Standard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Interpretation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4225429" y="2551203"/>
            <a:ext cx="2218690" cy="152146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R="5080" indent="290830">
              <a:lnSpc>
                <a:spcPts val="900"/>
              </a:lnSpc>
              <a:spcBef>
                <a:spcPts val="180"/>
              </a:spcBef>
              <a:tabLst>
                <a:tab pos="1322705" algn="l"/>
                <a:tab pos="1955800" algn="l"/>
              </a:tabLst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Effective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800" spc="4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Considered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Early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annual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reporting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for</a:t>
            </a:r>
            <a:r>
              <a:rPr dirty="0" sz="800" spc="3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application? periods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beginning</a:t>
            </a:r>
            <a:r>
              <a:rPr dirty="0" sz="800" spc="3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preparation</a:t>
            </a:r>
            <a:endParaRPr sz="800">
              <a:latin typeface="Arial"/>
              <a:cs typeface="Arial"/>
            </a:endParaRPr>
          </a:p>
          <a:p>
            <a:pPr algn="just" marL="367665">
              <a:lnSpc>
                <a:spcPts val="880"/>
              </a:lnSpc>
              <a:tabLst>
                <a:tab pos="1176020" algn="l"/>
              </a:tabLst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after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of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EFS?</a:t>
            </a:r>
            <a:endParaRPr sz="800">
              <a:latin typeface="Arial"/>
              <a:cs typeface="Arial"/>
            </a:endParaRPr>
          </a:p>
          <a:p>
            <a:pPr marL="196215">
              <a:lnSpc>
                <a:spcPct val="100000"/>
              </a:lnSpc>
              <a:spcBef>
                <a:spcPts val="780"/>
              </a:spcBef>
              <a:tabLst>
                <a:tab pos="1177925" algn="l"/>
                <a:tab pos="1791970" algn="l"/>
              </a:tabLst>
            </a:pP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r>
              <a:rPr dirty="0" sz="800">
                <a:latin typeface="Segoe UI Symbol"/>
                <a:cs typeface="Segoe UI Symbol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endParaRPr sz="800">
              <a:latin typeface="Segoe UI Symbol"/>
              <a:cs typeface="Segoe UI Symbol"/>
            </a:endParaRPr>
          </a:p>
          <a:p>
            <a:pPr marL="196215">
              <a:lnSpc>
                <a:spcPct val="100000"/>
              </a:lnSpc>
              <a:spcBef>
                <a:spcPts val="740"/>
              </a:spcBef>
              <a:tabLst>
                <a:tab pos="1177925" algn="l"/>
                <a:tab pos="1791970" algn="l"/>
              </a:tabLst>
            </a:pP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r>
              <a:rPr dirty="0" sz="800">
                <a:latin typeface="Segoe UI Symbol"/>
                <a:cs typeface="Segoe UI Symbol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endParaRPr sz="800">
              <a:latin typeface="Segoe UI Symbol"/>
              <a:cs typeface="Segoe UI Symbol"/>
            </a:endParaRPr>
          </a:p>
          <a:p>
            <a:pPr marL="196215">
              <a:lnSpc>
                <a:spcPct val="100000"/>
              </a:lnSpc>
              <a:spcBef>
                <a:spcPts val="315"/>
              </a:spcBef>
              <a:tabLst>
                <a:tab pos="1177925" algn="l"/>
                <a:tab pos="1791970" algn="l"/>
              </a:tabLst>
            </a:pP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r>
              <a:rPr dirty="0" sz="800">
                <a:latin typeface="Segoe UI Symbol"/>
                <a:cs typeface="Segoe UI Symbol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endParaRPr sz="800">
              <a:latin typeface="Segoe UI Symbol"/>
              <a:cs typeface="Segoe UI Symbol"/>
            </a:endParaRPr>
          </a:p>
          <a:p>
            <a:pPr marL="196215">
              <a:lnSpc>
                <a:spcPct val="100000"/>
              </a:lnSpc>
              <a:spcBef>
                <a:spcPts val="740"/>
              </a:spcBef>
              <a:tabLst>
                <a:tab pos="1177925" algn="l"/>
                <a:tab pos="1791970" algn="l"/>
              </a:tabLst>
            </a:pP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r>
              <a:rPr dirty="0" sz="800">
                <a:latin typeface="Segoe UI Symbol"/>
                <a:cs typeface="Segoe UI Symbol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endParaRPr sz="800">
              <a:latin typeface="Segoe UI Symbol"/>
              <a:cs typeface="Segoe UI Symbol"/>
            </a:endParaRPr>
          </a:p>
          <a:p>
            <a:pPr algn="just" marL="354330">
              <a:lnSpc>
                <a:spcPct val="100000"/>
              </a:lnSpc>
              <a:spcBef>
                <a:spcPts val="745"/>
              </a:spcBef>
              <a:tabLst>
                <a:tab pos="1177925" algn="l"/>
                <a:tab pos="1791970" algn="l"/>
              </a:tabLst>
            </a:pP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June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r>
              <a:rPr dirty="0" sz="800">
                <a:latin typeface="Segoe UI Symbol"/>
                <a:cs typeface="Segoe UI Symbol"/>
              </a:rPr>
              <a:t>	</a:t>
            </a:r>
            <a:r>
              <a:rPr dirty="0" sz="800" spc="-50">
                <a:latin typeface="Segoe UI Symbol"/>
                <a:cs typeface="Segoe UI Symbol"/>
              </a:rPr>
              <a:t>✓</a:t>
            </a:r>
            <a:endParaRPr sz="800">
              <a:latin typeface="Segoe UI Symbol"/>
              <a:cs typeface="Segoe UI Symbo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572300" y="3114473"/>
            <a:ext cx="342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various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523276" y="3057373"/>
            <a:ext cx="254254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Amendments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114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References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114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Conceptual</a:t>
            </a:r>
            <a:r>
              <a:rPr dirty="0" sz="800" spc="114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Framework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Standards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572300" y="3330576"/>
            <a:ext cx="300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523276" y="3330576"/>
            <a:ext cx="21221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Definition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85">
                <a:latin typeface="Calibri"/>
                <a:cs typeface="Calibri"/>
              </a:rPr>
              <a:t>a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Business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(Amendments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3)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572300" y="3492628"/>
            <a:ext cx="4838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85">
                <a:latin typeface="Calibri"/>
                <a:cs typeface="Calibri"/>
              </a:rPr>
              <a:t>1,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523276" y="3492628"/>
            <a:ext cx="2380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Definition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Material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(Amendments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8)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572300" y="3651530"/>
            <a:ext cx="60452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9,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39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523276" y="3708731"/>
            <a:ext cx="14312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Interest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Rate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Benchmark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Reform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572300" y="3924733"/>
            <a:ext cx="330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1523276" y="3924733"/>
            <a:ext cx="1615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COVID-</a:t>
            </a:r>
            <a:r>
              <a:rPr dirty="0" sz="800" spc="-25">
                <a:latin typeface="Calibri"/>
                <a:cs typeface="Calibri"/>
              </a:rPr>
              <a:t>19-</a:t>
            </a:r>
            <a:r>
              <a:rPr dirty="0" sz="800">
                <a:latin typeface="Calibri"/>
                <a:cs typeface="Calibri"/>
              </a:rPr>
              <a:t>Related</a:t>
            </a:r>
            <a:r>
              <a:rPr dirty="0" sz="800" spc="1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Rent</a:t>
            </a:r>
            <a:r>
              <a:rPr dirty="0" sz="800" spc="16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Concessions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571588" y="5815102"/>
            <a:ext cx="2692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1522564" y="5758003"/>
            <a:ext cx="226758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Deferred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Tax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related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Assets</a:t>
            </a:r>
            <a:r>
              <a:rPr dirty="0" sz="800" spc="50">
                <a:latin typeface="Calibri"/>
                <a:cs typeface="Calibri"/>
              </a:rPr>
              <a:t> and </a:t>
            </a:r>
            <a:r>
              <a:rPr dirty="0" sz="800">
                <a:latin typeface="Calibri"/>
                <a:cs typeface="Calibri"/>
              </a:rPr>
              <a:t>Liabilities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arising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from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85">
                <a:latin typeface="Calibri"/>
                <a:cs typeface="Calibri"/>
              </a:rPr>
              <a:t>a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Single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Transaction’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(Amendments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12)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4411764" y="5815204"/>
            <a:ext cx="700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5372493" y="5815204"/>
            <a:ext cx="137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no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6004547" y="5815712"/>
            <a:ext cx="102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Segoe UI Symbol"/>
                <a:cs typeface="Segoe UI Symbol"/>
              </a:rPr>
              <a:t>✓</a:t>
            </a:r>
            <a:endParaRPr sz="800">
              <a:latin typeface="Segoe UI Symbol"/>
              <a:cs typeface="Segoe UI Symbo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1504581" y="6172633"/>
            <a:ext cx="4648200" cy="41084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dirty="0" sz="800">
                <a:latin typeface="Calibri"/>
                <a:cs typeface="Calibri"/>
              </a:rPr>
              <a:t>Not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necessarily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Standards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listed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above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are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applicable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these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Example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Financial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Statements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but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have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been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considered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preparation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those.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>
                <a:latin typeface="Calibri"/>
                <a:cs typeface="Calibri"/>
              </a:rPr>
              <a:t>*</a:t>
            </a:r>
            <a:r>
              <a:rPr dirty="0" sz="800" spc="355">
                <a:latin typeface="Calibri"/>
                <a:cs typeface="Calibri"/>
              </a:rPr>
              <a:t>  </a:t>
            </a:r>
            <a:r>
              <a:rPr dirty="0" sz="800">
                <a:latin typeface="Calibri"/>
                <a:cs typeface="Calibri"/>
              </a:rPr>
              <a:t>Entities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adopting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17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early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have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apply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9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15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before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or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on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same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date.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60600" y="9345025"/>
            <a:ext cx="3815715" cy="80899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600">
                <a:latin typeface="Calibri"/>
                <a:cs typeface="Calibri"/>
              </a:rPr>
              <a:t>©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Grant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Thornton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International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Ltd.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All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rights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reserved.</a:t>
            </a:r>
            <a:endParaRPr sz="6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‘Grant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Thornton’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refers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brand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under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Grant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Thornton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provide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assurance,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advisory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services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their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clients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and/or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refers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context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requires.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Grant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Thornton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International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Ltd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(GTIL)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worldwide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partnership.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GTIL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15">
                <a:latin typeface="Calibri"/>
                <a:cs typeface="Calibri"/>
              </a:rPr>
              <a:t>a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legal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entity.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Services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delivered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firms.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GTIL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provide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services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clients.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GTIL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agents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obligate,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another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liable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another’s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acts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omissions.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73730" y="9936603"/>
            <a:ext cx="2036445" cy="0"/>
          </a:xfrm>
          <a:custGeom>
            <a:avLst/>
            <a:gdLst/>
            <a:ahLst/>
            <a:cxnLst/>
            <a:rect l="l" t="t" r="r" b="b"/>
            <a:pathLst>
              <a:path w="2036445" h="0">
                <a:moveTo>
                  <a:pt x="0" y="0"/>
                </a:moveTo>
                <a:lnTo>
                  <a:pt x="2036267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561030" y="9999127"/>
            <a:ext cx="11938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rebuchet MS"/>
                <a:cs typeface="Trebuchet MS"/>
              </a:rPr>
              <a:t>grantthornton.global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052327" y="9360184"/>
            <a:ext cx="1565910" cy="198120"/>
          </a:xfrm>
          <a:custGeom>
            <a:avLst/>
            <a:gdLst/>
            <a:ahLst/>
            <a:cxnLst/>
            <a:rect l="l" t="t" r="r" b="b"/>
            <a:pathLst>
              <a:path w="1565910" h="198120">
                <a:moveTo>
                  <a:pt x="1378432" y="63233"/>
                </a:moveTo>
                <a:lnTo>
                  <a:pt x="1330559" y="82513"/>
                </a:lnTo>
                <a:lnTo>
                  <a:pt x="1314444" y="129692"/>
                </a:lnTo>
                <a:lnTo>
                  <a:pt x="1314397" y="131152"/>
                </a:lnTo>
                <a:lnTo>
                  <a:pt x="1318354" y="157527"/>
                </a:lnTo>
                <a:lnTo>
                  <a:pt x="1330191" y="178315"/>
                </a:lnTo>
                <a:lnTo>
                  <a:pt x="1349382" y="191695"/>
                </a:lnTo>
                <a:lnTo>
                  <a:pt x="1375486" y="196430"/>
                </a:lnTo>
                <a:lnTo>
                  <a:pt x="1401964" y="191770"/>
                </a:lnTo>
                <a:lnTo>
                  <a:pt x="1421966" y="178465"/>
                </a:lnTo>
                <a:lnTo>
                  <a:pt x="1422782" y="177114"/>
                </a:lnTo>
                <a:lnTo>
                  <a:pt x="1376667" y="177114"/>
                </a:lnTo>
                <a:lnTo>
                  <a:pt x="1361182" y="174149"/>
                </a:lnTo>
                <a:lnTo>
                  <a:pt x="1349378" y="165257"/>
                </a:lnTo>
                <a:lnTo>
                  <a:pt x="1341855" y="150437"/>
                </a:lnTo>
                <a:lnTo>
                  <a:pt x="1339215" y="129692"/>
                </a:lnTo>
                <a:lnTo>
                  <a:pt x="1341942" y="109601"/>
                </a:lnTo>
                <a:lnTo>
                  <a:pt x="1349633" y="94810"/>
                </a:lnTo>
                <a:lnTo>
                  <a:pt x="1361551" y="85674"/>
                </a:lnTo>
                <a:lnTo>
                  <a:pt x="1376959" y="82550"/>
                </a:lnTo>
                <a:lnTo>
                  <a:pt x="1423927" y="82550"/>
                </a:lnTo>
                <a:lnTo>
                  <a:pt x="1422996" y="80910"/>
                </a:lnTo>
                <a:lnTo>
                  <a:pt x="1403952" y="67776"/>
                </a:lnTo>
                <a:lnTo>
                  <a:pt x="1378432" y="63233"/>
                </a:lnTo>
                <a:close/>
              </a:path>
              <a:path w="1565910" h="198120">
                <a:moveTo>
                  <a:pt x="1423927" y="82550"/>
                </a:moveTo>
                <a:lnTo>
                  <a:pt x="1376959" y="82550"/>
                </a:lnTo>
                <a:lnTo>
                  <a:pt x="1392269" y="85656"/>
                </a:lnTo>
                <a:lnTo>
                  <a:pt x="1403675" y="94883"/>
                </a:lnTo>
                <a:lnTo>
                  <a:pt x="1410797" y="110094"/>
                </a:lnTo>
                <a:lnTo>
                  <a:pt x="1413256" y="131152"/>
                </a:lnTo>
                <a:lnTo>
                  <a:pt x="1410709" y="151300"/>
                </a:lnTo>
                <a:lnTo>
                  <a:pt x="1403415" y="165658"/>
                </a:lnTo>
                <a:lnTo>
                  <a:pt x="1391894" y="174254"/>
                </a:lnTo>
                <a:lnTo>
                  <a:pt x="1376667" y="177114"/>
                </a:lnTo>
                <a:lnTo>
                  <a:pt x="1422782" y="177114"/>
                </a:lnTo>
                <a:lnTo>
                  <a:pt x="1434613" y="157527"/>
                </a:lnTo>
                <a:lnTo>
                  <a:pt x="1438928" y="130568"/>
                </a:lnTo>
                <a:lnTo>
                  <a:pt x="1438983" y="129692"/>
                </a:lnTo>
                <a:lnTo>
                  <a:pt x="1434907" y="101889"/>
                </a:lnTo>
                <a:lnTo>
                  <a:pt x="1423927" y="82550"/>
                </a:lnTo>
                <a:close/>
              </a:path>
              <a:path w="1565910" h="198120">
                <a:moveTo>
                  <a:pt x="954239" y="63233"/>
                </a:moveTo>
                <a:lnTo>
                  <a:pt x="906373" y="82513"/>
                </a:lnTo>
                <a:lnTo>
                  <a:pt x="890264" y="129692"/>
                </a:lnTo>
                <a:lnTo>
                  <a:pt x="890217" y="131152"/>
                </a:lnTo>
                <a:lnTo>
                  <a:pt x="894172" y="157527"/>
                </a:lnTo>
                <a:lnTo>
                  <a:pt x="906008" y="178315"/>
                </a:lnTo>
                <a:lnTo>
                  <a:pt x="925202" y="191695"/>
                </a:lnTo>
                <a:lnTo>
                  <a:pt x="951318" y="196430"/>
                </a:lnTo>
                <a:lnTo>
                  <a:pt x="977798" y="191770"/>
                </a:lnTo>
                <a:lnTo>
                  <a:pt x="997791" y="178465"/>
                </a:lnTo>
                <a:lnTo>
                  <a:pt x="998606" y="177114"/>
                </a:lnTo>
                <a:lnTo>
                  <a:pt x="952474" y="177114"/>
                </a:lnTo>
                <a:lnTo>
                  <a:pt x="936996" y="174149"/>
                </a:lnTo>
                <a:lnTo>
                  <a:pt x="925182" y="165257"/>
                </a:lnTo>
                <a:lnTo>
                  <a:pt x="917645" y="150437"/>
                </a:lnTo>
                <a:lnTo>
                  <a:pt x="914996" y="129692"/>
                </a:lnTo>
                <a:lnTo>
                  <a:pt x="917730" y="109601"/>
                </a:lnTo>
                <a:lnTo>
                  <a:pt x="925434" y="94810"/>
                </a:lnTo>
                <a:lnTo>
                  <a:pt x="937365" y="85674"/>
                </a:lnTo>
                <a:lnTo>
                  <a:pt x="952779" y="82550"/>
                </a:lnTo>
                <a:lnTo>
                  <a:pt x="999735" y="82550"/>
                </a:lnTo>
                <a:lnTo>
                  <a:pt x="998804" y="80910"/>
                </a:lnTo>
                <a:lnTo>
                  <a:pt x="979759" y="67776"/>
                </a:lnTo>
                <a:lnTo>
                  <a:pt x="954239" y="63233"/>
                </a:lnTo>
                <a:close/>
              </a:path>
              <a:path w="1565910" h="198120">
                <a:moveTo>
                  <a:pt x="999735" y="82550"/>
                </a:moveTo>
                <a:lnTo>
                  <a:pt x="952779" y="82550"/>
                </a:lnTo>
                <a:lnTo>
                  <a:pt x="968073" y="85656"/>
                </a:lnTo>
                <a:lnTo>
                  <a:pt x="979481" y="94883"/>
                </a:lnTo>
                <a:lnTo>
                  <a:pt x="986612" y="110094"/>
                </a:lnTo>
                <a:lnTo>
                  <a:pt x="989076" y="131152"/>
                </a:lnTo>
                <a:lnTo>
                  <a:pt x="986527" y="151300"/>
                </a:lnTo>
                <a:lnTo>
                  <a:pt x="979228" y="165658"/>
                </a:lnTo>
                <a:lnTo>
                  <a:pt x="967703" y="174254"/>
                </a:lnTo>
                <a:lnTo>
                  <a:pt x="952474" y="177114"/>
                </a:lnTo>
                <a:lnTo>
                  <a:pt x="998606" y="177114"/>
                </a:lnTo>
                <a:lnTo>
                  <a:pt x="1010426" y="157527"/>
                </a:lnTo>
                <a:lnTo>
                  <a:pt x="1014736" y="130568"/>
                </a:lnTo>
                <a:lnTo>
                  <a:pt x="1014790" y="129692"/>
                </a:lnTo>
                <a:lnTo>
                  <a:pt x="1010714" y="101889"/>
                </a:lnTo>
                <a:lnTo>
                  <a:pt x="999735" y="82550"/>
                </a:lnTo>
                <a:close/>
              </a:path>
              <a:path w="1565910" h="198120">
                <a:moveTo>
                  <a:pt x="95427" y="0"/>
                </a:moveTo>
                <a:lnTo>
                  <a:pt x="55201" y="7455"/>
                </a:lnTo>
                <a:lnTo>
                  <a:pt x="25211" y="28247"/>
                </a:lnTo>
                <a:lnTo>
                  <a:pt x="6472" y="60018"/>
                </a:lnTo>
                <a:lnTo>
                  <a:pt x="0" y="100406"/>
                </a:lnTo>
                <a:lnTo>
                  <a:pt x="5621" y="139801"/>
                </a:lnTo>
                <a:lnTo>
                  <a:pt x="22796" y="170526"/>
                </a:lnTo>
                <a:lnTo>
                  <a:pt x="51992" y="190492"/>
                </a:lnTo>
                <a:lnTo>
                  <a:pt x="93675" y="197612"/>
                </a:lnTo>
                <a:lnTo>
                  <a:pt x="118663" y="194956"/>
                </a:lnTo>
                <a:lnTo>
                  <a:pt x="140112" y="188017"/>
                </a:lnTo>
                <a:lnTo>
                  <a:pt x="157447" y="178334"/>
                </a:lnTo>
                <a:lnTo>
                  <a:pt x="159219" y="176809"/>
                </a:lnTo>
                <a:lnTo>
                  <a:pt x="93383" y="176809"/>
                </a:lnTo>
                <a:lnTo>
                  <a:pt x="65049" y="171756"/>
                </a:lnTo>
                <a:lnTo>
                  <a:pt x="44097" y="157016"/>
                </a:lnTo>
                <a:lnTo>
                  <a:pt x="31103" y="133218"/>
                </a:lnTo>
                <a:lnTo>
                  <a:pt x="26644" y="100990"/>
                </a:lnTo>
                <a:lnTo>
                  <a:pt x="31341" y="66936"/>
                </a:lnTo>
                <a:lnTo>
                  <a:pt x="44681" y="41970"/>
                </a:lnTo>
                <a:lnTo>
                  <a:pt x="65542" y="26609"/>
                </a:lnTo>
                <a:lnTo>
                  <a:pt x="92798" y="21374"/>
                </a:lnTo>
                <a:lnTo>
                  <a:pt x="157801" y="21374"/>
                </a:lnTo>
                <a:lnTo>
                  <a:pt x="153226" y="17407"/>
                </a:lnTo>
                <a:lnTo>
                  <a:pt x="136485" y="8231"/>
                </a:lnTo>
                <a:lnTo>
                  <a:pt x="116998" y="2181"/>
                </a:lnTo>
                <a:lnTo>
                  <a:pt x="95427" y="0"/>
                </a:lnTo>
                <a:close/>
              </a:path>
              <a:path w="1565910" h="198120">
                <a:moveTo>
                  <a:pt x="170091" y="98056"/>
                </a:moveTo>
                <a:lnTo>
                  <a:pt x="100114" y="98056"/>
                </a:lnTo>
                <a:lnTo>
                  <a:pt x="100114" y="117690"/>
                </a:lnTo>
                <a:lnTo>
                  <a:pt x="145199" y="117690"/>
                </a:lnTo>
                <a:lnTo>
                  <a:pt x="145199" y="160134"/>
                </a:lnTo>
                <a:lnTo>
                  <a:pt x="133686" y="167802"/>
                </a:lnTo>
                <a:lnTo>
                  <a:pt x="120496" y="172972"/>
                </a:lnTo>
                <a:lnTo>
                  <a:pt x="106703" y="175891"/>
                </a:lnTo>
                <a:lnTo>
                  <a:pt x="93383" y="176809"/>
                </a:lnTo>
                <a:lnTo>
                  <a:pt x="159219" y="176809"/>
                </a:lnTo>
                <a:lnTo>
                  <a:pt x="170091" y="167449"/>
                </a:lnTo>
                <a:lnTo>
                  <a:pt x="170091" y="98056"/>
                </a:lnTo>
                <a:close/>
              </a:path>
              <a:path w="1565910" h="198120">
                <a:moveTo>
                  <a:pt x="157801" y="21374"/>
                </a:moveTo>
                <a:lnTo>
                  <a:pt x="92798" y="21374"/>
                </a:lnTo>
                <a:lnTo>
                  <a:pt x="109730" y="22953"/>
                </a:lnTo>
                <a:lnTo>
                  <a:pt x="124852" y="27633"/>
                </a:lnTo>
                <a:lnTo>
                  <a:pt x="138656" y="35331"/>
                </a:lnTo>
                <a:lnTo>
                  <a:pt x="151637" y="45961"/>
                </a:lnTo>
                <a:lnTo>
                  <a:pt x="166560" y="28968"/>
                </a:lnTo>
                <a:lnTo>
                  <a:pt x="157801" y="21374"/>
                </a:lnTo>
                <a:close/>
              </a:path>
              <a:path w="1565910" h="198120">
                <a:moveTo>
                  <a:pt x="787984" y="2336"/>
                </a:moveTo>
                <a:lnTo>
                  <a:pt x="764844" y="2336"/>
                </a:lnTo>
                <a:lnTo>
                  <a:pt x="764844" y="193509"/>
                </a:lnTo>
                <a:lnTo>
                  <a:pt x="787984" y="193509"/>
                </a:lnTo>
                <a:lnTo>
                  <a:pt x="787984" y="120332"/>
                </a:lnTo>
                <a:lnTo>
                  <a:pt x="789742" y="105849"/>
                </a:lnTo>
                <a:lnTo>
                  <a:pt x="795258" y="94553"/>
                </a:lnTo>
                <a:lnTo>
                  <a:pt x="804893" y="87212"/>
                </a:lnTo>
                <a:lnTo>
                  <a:pt x="819010" y="84594"/>
                </a:lnTo>
                <a:lnTo>
                  <a:pt x="865135" y="84594"/>
                </a:lnTo>
                <a:lnTo>
                  <a:pt x="864067" y="82550"/>
                </a:lnTo>
                <a:lnTo>
                  <a:pt x="787984" y="82550"/>
                </a:lnTo>
                <a:lnTo>
                  <a:pt x="787984" y="2336"/>
                </a:lnTo>
                <a:close/>
              </a:path>
              <a:path w="1565910" h="198120">
                <a:moveTo>
                  <a:pt x="865135" y="84594"/>
                </a:moveTo>
                <a:lnTo>
                  <a:pt x="819010" y="84594"/>
                </a:lnTo>
                <a:lnTo>
                  <a:pt x="831853" y="86301"/>
                </a:lnTo>
                <a:lnTo>
                  <a:pt x="840149" y="91660"/>
                </a:lnTo>
                <a:lnTo>
                  <a:pt x="844606" y="101027"/>
                </a:lnTo>
                <a:lnTo>
                  <a:pt x="845934" y="114757"/>
                </a:lnTo>
                <a:lnTo>
                  <a:pt x="845934" y="193509"/>
                </a:lnTo>
                <a:lnTo>
                  <a:pt x="869645" y="193509"/>
                </a:lnTo>
                <a:lnTo>
                  <a:pt x="869645" y="108013"/>
                </a:lnTo>
                <a:lnTo>
                  <a:pt x="867288" y="88717"/>
                </a:lnTo>
                <a:lnTo>
                  <a:pt x="865135" y="84594"/>
                </a:lnTo>
                <a:close/>
              </a:path>
              <a:path w="1565910" h="198120">
                <a:moveTo>
                  <a:pt x="829551" y="63525"/>
                </a:moveTo>
                <a:lnTo>
                  <a:pt x="816218" y="64808"/>
                </a:lnTo>
                <a:lnTo>
                  <a:pt x="804810" y="68532"/>
                </a:lnTo>
                <a:lnTo>
                  <a:pt x="795380" y="74508"/>
                </a:lnTo>
                <a:lnTo>
                  <a:pt x="787984" y="82550"/>
                </a:lnTo>
                <a:lnTo>
                  <a:pt x="864067" y="82550"/>
                </a:lnTo>
                <a:lnTo>
                  <a:pt x="860018" y="74796"/>
                </a:lnTo>
                <a:lnTo>
                  <a:pt x="847538" y="66361"/>
                </a:lnTo>
                <a:lnTo>
                  <a:pt x="829551" y="63525"/>
                </a:lnTo>
                <a:close/>
              </a:path>
              <a:path w="1565910" h="198120">
                <a:moveTo>
                  <a:pt x="698080" y="22821"/>
                </a:moveTo>
                <a:lnTo>
                  <a:pt x="672630" y="22821"/>
                </a:lnTo>
                <a:lnTo>
                  <a:pt x="672630" y="193509"/>
                </a:lnTo>
                <a:lnTo>
                  <a:pt x="698080" y="193509"/>
                </a:lnTo>
                <a:lnTo>
                  <a:pt x="698080" y="22821"/>
                </a:lnTo>
                <a:close/>
              </a:path>
              <a:path w="1565910" h="198120">
                <a:moveTo>
                  <a:pt x="752551" y="2336"/>
                </a:moveTo>
                <a:lnTo>
                  <a:pt x="617296" y="2336"/>
                </a:lnTo>
                <a:lnTo>
                  <a:pt x="617296" y="22821"/>
                </a:lnTo>
                <a:lnTo>
                  <a:pt x="752551" y="22821"/>
                </a:lnTo>
                <a:lnTo>
                  <a:pt x="752551" y="2336"/>
                </a:lnTo>
                <a:close/>
              </a:path>
              <a:path w="1565910" h="198120">
                <a:moveTo>
                  <a:pt x="1480883" y="66459"/>
                </a:moveTo>
                <a:lnTo>
                  <a:pt x="1460690" y="66459"/>
                </a:lnTo>
                <a:lnTo>
                  <a:pt x="1460690" y="193509"/>
                </a:lnTo>
                <a:lnTo>
                  <a:pt x="1483804" y="193509"/>
                </a:lnTo>
                <a:lnTo>
                  <a:pt x="1483804" y="120332"/>
                </a:lnTo>
                <a:lnTo>
                  <a:pt x="1485566" y="105849"/>
                </a:lnTo>
                <a:lnTo>
                  <a:pt x="1491089" y="94553"/>
                </a:lnTo>
                <a:lnTo>
                  <a:pt x="1500729" y="87212"/>
                </a:lnTo>
                <a:lnTo>
                  <a:pt x="1514843" y="84594"/>
                </a:lnTo>
                <a:lnTo>
                  <a:pt x="1560973" y="84594"/>
                </a:lnTo>
                <a:lnTo>
                  <a:pt x="1559906" y="82550"/>
                </a:lnTo>
                <a:lnTo>
                  <a:pt x="1483804" y="82550"/>
                </a:lnTo>
                <a:lnTo>
                  <a:pt x="1480883" y="66459"/>
                </a:lnTo>
                <a:close/>
              </a:path>
              <a:path w="1565910" h="198120">
                <a:moveTo>
                  <a:pt x="1560973" y="84594"/>
                </a:moveTo>
                <a:lnTo>
                  <a:pt x="1514843" y="84594"/>
                </a:lnTo>
                <a:lnTo>
                  <a:pt x="1527688" y="86301"/>
                </a:lnTo>
                <a:lnTo>
                  <a:pt x="1535988" y="91660"/>
                </a:lnTo>
                <a:lnTo>
                  <a:pt x="1540450" y="101027"/>
                </a:lnTo>
                <a:lnTo>
                  <a:pt x="1541780" y="114757"/>
                </a:lnTo>
                <a:lnTo>
                  <a:pt x="1541780" y="193509"/>
                </a:lnTo>
                <a:lnTo>
                  <a:pt x="1565478" y="193509"/>
                </a:lnTo>
                <a:lnTo>
                  <a:pt x="1565478" y="108013"/>
                </a:lnTo>
                <a:lnTo>
                  <a:pt x="1563124" y="88717"/>
                </a:lnTo>
                <a:lnTo>
                  <a:pt x="1560973" y="84594"/>
                </a:lnTo>
                <a:close/>
              </a:path>
              <a:path w="1565910" h="198120">
                <a:moveTo>
                  <a:pt x="1525384" y="63525"/>
                </a:moveTo>
                <a:lnTo>
                  <a:pt x="1512054" y="64808"/>
                </a:lnTo>
                <a:lnTo>
                  <a:pt x="1500641" y="68532"/>
                </a:lnTo>
                <a:lnTo>
                  <a:pt x="1491205" y="74508"/>
                </a:lnTo>
                <a:lnTo>
                  <a:pt x="1483804" y="82550"/>
                </a:lnTo>
                <a:lnTo>
                  <a:pt x="1559906" y="82550"/>
                </a:lnTo>
                <a:lnTo>
                  <a:pt x="1555861" y="74796"/>
                </a:lnTo>
                <a:lnTo>
                  <a:pt x="1543382" y="66361"/>
                </a:lnTo>
                <a:lnTo>
                  <a:pt x="1525384" y="63525"/>
                </a:lnTo>
                <a:close/>
              </a:path>
              <a:path w="1565910" h="198120">
                <a:moveTo>
                  <a:pt x="421551" y="66459"/>
                </a:moveTo>
                <a:lnTo>
                  <a:pt x="401358" y="66459"/>
                </a:lnTo>
                <a:lnTo>
                  <a:pt x="401358" y="193509"/>
                </a:lnTo>
                <a:lnTo>
                  <a:pt x="424472" y="193509"/>
                </a:lnTo>
                <a:lnTo>
                  <a:pt x="424472" y="120332"/>
                </a:lnTo>
                <a:lnTo>
                  <a:pt x="426233" y="105849"/>
                </a:lnTo>
                <a:lnTo>
                  <a:pt x="431755" y="94553"/>
                </a:lnTo>
                <a:lnTo>
                  <a:pt x="441392" y="87212"/>
                </a:lnTo>
                <a:lnTo>
                  <a:pt x="455498" y="84594"/>
                </a:lnTo>
                <a:lnTo>
                  <a:pt x="501640" y="84594"/>
                </a:lnTo>
                <a:lnTo>
                  <a:pt x="500573" y="82550"/>
                </a:lnTo>
                <a:lnTo>
                  <a:pt x="424472" y="82550"/>
                </a:lnTo>
                <a:lnTo>
                  <a:pt x="421551" y="66459"/>
                </a:lnTo>
                <a:close/>
              </a:path>
              <a:path w="1565910" h="198120">
                <a:moveTo>
                  <a:pt x="501640" y="84594"/>
                </a:moveTo>
                <a:lnTo>
                  <a:pt x="455498" y="84594"/>
                </a:lnTo>
                <a:lnTo>
                  <a:pt x="468354" y="86301"/>
                </a:lnTo>
                <a:lnTo>
                  <a:pt x="476653" y="91660"/>
                </a:lnTo>
                <a:lnTo>
                  <a:pt x="481108" y="101027"/>
                </a:lnTo>
                <a:lnTo>
                  <a:pt x="482434" y="114757"/>
                </a:lnTo>
                <a:lnTo>
                  <a:pt x="482434" y="193509"/>
                </a:lnTo>
                <a:lnTo>
                  <a:pt x="506145" y="193509"/>
                </a:lnTo>
                <a:lnTo>
                  <a:pt x="506145" y="108013"/>
                </a:lnTo>
                <a:lnTo>
                  <a:pt x="503792" y="88717"/>
                </a:lnTo>
                <a:lnTo>
                  <a:pt x="501640" y="84594"/>
                </a:lnTo>
                <a:close/>
              </a:path>
              <a:path w="1565910" h="198120">
                <a:moveTo>
                  <a:pt x="466039" y="63525"/>
                </a:moveTo>
                <a:lnTo>
                  <a:pt x="452718" y="64808"/>
                </a:lnTo>
                <a:lnTo>
                  <a:pt x="441312" y="68532"/>
                </a:lnTo>
                <a:lnTo>
                  <a:pt x="431877" y="74508"/>
                </a:lnTo>
                <a:lnTo>
                  <a:pt x="424472" y="82550"/>
                </a:lnTo>
                <a:lnTo>
                  <a:pt x="500573" y="82550"/>
                </a:lnTo>
                <a:lnTo>
                  <a:pt x="496527" y="74796"/>
                </a:lnTo>
                <a:lnTo>
                  <a:pt x="484044" y="66361"/>
                </a:lnTo>
                <a:lnTo>
                  <a:pt x="466039" y="63525"/>
                </a:lnTo>
                <a:close/>
              </a:path>
              <a:path w="1565910" h="198120">
                <a:moveTo>
                  <a:pt x="1137805" y="66459"/>
                </a:moveTo>
                <a:lnTo>
                  <a:pt x="1117600" y="66459"/>
                </a:lnTo>
                <a:lnTo>
                  <a:pt x="1117600" y="193509"/>
                </a:lnTo>
                <a:lnTo>
                  <a:pt x="1140726" y="193509"/>
                </a:lnTo>
                <a:lnTo>
                  <a:pt x="1140726" y="120332"/>
                </a:lnTo>
                <a:lnTo>
                  <a:pt x="1142486" y="105849"/>
                </a:lnTo>
                <a:lnTo>
                  <a:pt x="1148005" y="94553"/>
                </a:lnTo>
                <a:lnTo>
                  <a:pt x="1157641" y="87212"/>
                </a:lnTo>
                <a:lnTo>
                  <a:pt x="1171752" y="84594"/>
                </a:lnTo>
                <a:lnTo>
                  <a:pt x="1217889" y="84594"/>
                </a:lnTo>
                <a:lnTo>
                  <a:pt x="1216821" y="82550"/>
                </a:lnTo>
                <a:lnTo>
                  <a:pt x="1140726" y="82550"/>
                </a:lnTo>
                <a:lnTo>
                  <a:pt x="1137805" y="66459"/>
                </a:lnTo>
                <a:close/>
              </a:path>
              <a:path w="1565910" h="198120">
                <a:moveTo>
                  <a:pt x="1217889" y="84594"/>
                </a:moveTo>
                <a:lnTo>
                  <a:pt x="1171752" y="84594"/>
                </a:lnTo>
                <a:lnTo>
                  <a:pt x="1184603" y="86301"/>
                </a:lnTo>
                <a:lnTo>
                  <a:pt x="1192903" y="91660"/>
                </a:lnTo>
                <a:lnTo>
                  <a:pt x="1197361" y="101027"/>
                </a:lnTo>
                <a:lnTo>
                  <a:pt x="1198689" y="114757"/>
                </a:lnTo>
                <a:lnTo>
                  <a:pt x="1198689" y="193509"/>
                </a:lnTo>
                <a:lnTo>
                  <a:pt x="1222400" y="193509"/>
                </a:lnTo>
                <a:lnTo>
                  <a:pt x="1222400" y="108013"/>
                </a:lnTo>
                <a:lnTo>
                  <a:pt x="1220043" y="88717"/>
                </a:lnTo>
                <a:lnTo>
                  <a:pt x="1217889" y="84594"/>
                </a:lnTo>
                <a:close/>
              </a:path>
              <a:path w="1565910" h="198120">
                <a:moveTo>
                  <a:pt x="1182293" y="63525"/>
                </a:moveTo>
                <a:lnTo>
                  <a:pt x="1168967" y="64808"/>
                </a:lnTo>
                <a:lnTo>
                  <a:pt x="1157562" y="68532"/>
                </a:lnTo>
                <a:lnTo>
                  <a:pt x="1148130" y="74508"/>
                </a:lnTo>
                <a:lnTo>
                  <a:pt x="1140726" y="82550"/>
                </a:lnTo>
                <a:lnTo>
                  <a:pt x="1216821" y="82550"/>
                </a:lnTo>
                <a:lnTo>
                  <a:pt x="1212772" y="74796"/>
                </a:lnTo>
                <a:lnTo>
                  <a:pt x="1200288" y="66361"/>
                </a:lnTo>
                <a:lnTo>
                  <a:pt x="1182293" y="63525"/>
                </a:lnTo>
                <a:close/>
              </a:path>
              <a:path w="1565910" h="198120">
                <a:moveTo>
                  <a:pt x="1279766" y="87236"/>
                </a:moveTo>
                <a:lnTo>
                  <a:pt x="1255483" y="87236"/>
                </a:lnTo>
                <a:lnTo>
                  <a:pt x="1255483" y="168046"/>
                </a:lnTo>
                <a:lnTo>
                  <a:pt x="1256948" y="180223"/>
                </a:lnTo>
                <a:lnTo>
                  <a:pt x="1262168" y="189331"/>
                </a:lnTo>
                <a:lnTo>
                  <a:pt x="1272387" y="195039"/>
                </a:lnTo>
                <a:lnTo>
                  <a:pt x="1288846" y="197015"/>
                </a:lnTo>
                <a:lnTo>
                  <a:pt x="1294701" y="197015"/>
                </a:lnTo>
                <a:lnTo>
                  <a:pt x="1303477" y="195846"/>
                </a:lnTo>
                <a:lnTo>
                  <a:pt x="1308760" y="194386"/>
                </a:lnTo>
                <a:lnTo>
                  <a:pt x="1308760" y="177990"/>
                </a:lnTo>
                <a:lnTo>
                  <a:pt x="1282992" y="177990"/>
                </a:lnTo>
                <a:lnTo>
                  <a:pt x="1279766" y="172720"/>
                </a:lnTo>
                <a:lnTo>
                  <a:pt x="1279766" y="87236"/>
                </a:lnTo>
                <a:close/>
              </a:path>
              <a:path w="1565910" h="198120">
                <a:moveTo>
                  <a:pt x="1308760" y="176237"/>
                </a:moveTo>
                <a:lnTo>
                  <a:pt x="1303197" y="177698"/>
                </a:lnTo>
                <a:lnTo>
                  <a:pt x="1297927" y="177990"/>
                </a:lnTo>
                <a:lnTo>
                  <a:pt x="1308760" y="177990"/>
                </a:lnTo>
                <a:lnTo>
                  <a:pt x="1308760" y="176237"/>
                </a:lnTo>
                <a:close/>
              </a:path>
              <a:path w="1565910" h="198120">
                <a:moveTo>
                  <a:pt x="1305814" y="66459"/>
                </a:moveTo>
                <a:lnTo>
                  <a:pt x="1237043" y="66459"/>
                </a:lnTo>
                <a:lnTo>
                  <a:pt x="1237043" y="87236"/>
                </a:lnTo>
                <a:lnTo>
                  <a:pt x="1305814" y="87236"/>
                </a:lnTo>
                <a:lnTo>
                  <a:pt x="1305814" y="66459"/>
                </a:lnTo>
                <a:close/>
              </a:path>
              <a:path w="1565910" h="198120">
                <a:moveTo>
                  <a:pt x="1279766" y="30149"/>
                </a:moveTo>
                <a:lnTo>
                  <a:pt x="1255483" y="33959"/>
                </a:lnTo>
                <a:lnTo>
                  <a:pt x="1255483" y="66459"/>
                </a:lnTo>
                <a:lnTo>
                  <a:pt x="1279766" y="66459"/>
                </a:lnTo>
                <a:lnTo>
                  <a:pt x="1279766" y="30149"/>
                </a:lnTo>
                <a:close/>
              </a:path>
              <a:path w="1565910" h="198120">
                <a:moveTo>
                  <a:pt x="564400" y="87236"/>
                </a:moveTo>
                <a:lnTo>
                  <a:pt x="540092" y="87236"/>
                </a:lnTo>
                <a:lnTo>
                  <a:pt x="540092" y="168046"/>
                </a:lnTo>
                <a:lnTo>
                  <a:pt x="541562" y="180223"/>
                </a:lnTo>
                <a:lnTo>
                  <a:pt x="546795" y="189331"/>
                </a:lnTo>
                <a:lnTo>
                  <a:pt x="557023" y="195039"/>
                </a:lnTo>
                <a:lnTo>
                  <a:pt x="573481" y="197015"/>
                </a:lnTo>
                <a:lnTo>
                  <a:pt x="579335" y="197015"/>
                </a:lnTo>
                <a:lnTo>
                  <a:pt x="588098" y="195846"/>
                </a:lnTo>
                <a:lnTo>
                  <a:pt x="593382" y="194386"/>
                </a:lnTo>
                <a:lnTo>
                  <a:pt x="593382" y="177990"/>
                </a:lnTo>
                <a:lnTo>
                  <a:pt x="567626" y="177990"/>
                </a:lnTo>
                <a:lnTo>
                  <a:pt x="564400" y="172720"/>
                </a:lnTo>
                <a:lnTo>
                  <a:pt x="564400" y="87236"/>
                </a:lnTo>
                <a:close/>
              </a:path>
              <a:path w="1565910" h="198120">
                <a:moveTo>
                  <a:pt x="593382" y="176237"/>
                </a:moveTo>
                <a:lnTo>
                  <a:pt x="587819" y="177698"/>
                </a:lnTo>
                <a:lnTo>
                  <a:pt x="582561" y="177990"/>
                </a:lnTo>
                <a:lnTo>
                  <a:pt x="593382" y="177990"/>
                </a:lnTo>
                <a:lnTo>
                  <a:pt x="593382" y="176237"/>
                </a:lnTo>
                <a:close/>
              </a:path>
              <a:path w="1565910" h="198120">
                <a:moveTo>
                  <a:pt x="590448" y="66459"/>
                </a:moveTo>
                <a:lnTo>
                  <a:pt x="521665" y="66459"/>
                </a:lnTo>
                <a:lnTo>
                  <a:pt x="521665" y="87236"/>
                </a:lnTo>
                <a:lnTo>
                  <a:pt x="590448" y="87236"/>
                </a:lnTo>
                <a:lnTo>
                  <a:pt x="590448" y="66459"/>
                </a:lnTo>
                <a:close/>
              </a:path>
              <a:path w="1565910" h="198120">
                <a:moveTo>
                  <a:pt x="564400" y="30149"/>
                </a:moveTo>
                <a:lnTo>
                  <a:pt x="540092" y="33959"/>
                </a:lnTo>
                <a:lnTo>
                  <a:pt x="540092" y="66459"/>
                </a:lnTo>
                <a:lnTo>
                  <a:pt x="564400" y="66459"/>
                </a:lnTo>
                <a:lnTo>
                  <a:pt x="564400" y="30149"/>
                </a:lnTo>
                <a:close/>
              </a:path>
              <a:path w="1565910" h="198120">
                <a:moveTo>
                  <a:pt x="1057008" y="66459"/>
                </a:moveTo>
                <a:lnTo>
                  <a:pt x="1036205" y="66459"/>
                </a:lnTo>
                <a:lnTo>
                  <a:pt x="1036205" y="193509"/>
                </a:lnTo>
                <a:lnTo>
                  <a:pt x="1059929" y="193509"/>
                </a:lnTo>
                <a:lnTo>
                  <a:pt x="1059929" y="113880"/>
                </a:lnTo>
                <a:lnTo>
                  <a:pt x="1061938" y="101887"/>
                </a:lnTo>
                <a:lnTo>
                  <a:pt x="1067455" y="93492"/>
                </a:lnTo>
                <a:lnTo>
                  <a:pt x="1075718" y="88558"/>
                </a:lnTo>
                <a:lnTo>
                  <a:pt x="1085964" y="86944"/>
                </a:lnTo>
                <a:lnTo>
                  <a:pt x="1101204" y="86944"/>
                </a:lnTo>
                <a:lnTo>
                  <a:pt x="1101204" y="81965"/>
                </a:lnTo>
                <a:lnTo>
                  <a:pt x="1059929" y="81965"/>
                </a:lnTo>
                <a:lnTo>
                  <a:pt x="1057008" y="66459"/>
                </a:lnTo>
                <a:close/>
              </a:path>
              <a:path w="1565910" h="198120">
                <a:moveTo>
                  <a:pt x="1101204" y="86944"/>
                </a:moveTo>
                <a:lnTo>
                  <a:pt x="1090942" y="86944"/>
                </a:lnTo>
                <a:lnTo>
                  <a:pt x="1095933" y="87236"/>
                </a:lnTo>
                <a:lnTo>
                  <a:pt x="1101204" y="88125"/>
                </a:lnTo>
                <a:lnTo>
                  <a:pt x="1101204" y="86944"/>
                </a:lnTo>
                <a:close/>
              </a:path>
              <a:path w="1565910" h="198120">
                <a:moveTo>
                  <a:pt x="1092720" y="63233"/>
                </a:moveTo>
                <a:lnTo>
                  <a:pt x="1088618" y="63233"/>
                </a:lnTo>
                <a:lnTo>
                  <a:pt x="1079317" y="64636"/>
                </a:lnTo>
                <a:lnTo>
                  <a:pt x="1071302" y="68537"/>
                </a:lnTo>
                <a:lnTo>
                  <a:pt x="1064772" y="74468"/>
                </a:lnTo>
                <a:lnTo>
                  <a:pt x="1059929" y="81965"/>
                </a:lnTo>
                <a:lnTo>
                  <a:pt x="1101204" y="81965"/>
                </a:lnTo>
                <a:lnTo>
                  <a:pt x="1101204" y="64985"/>
                </a:lnTo>
                <a:lnTo>
                  <a:pt x="1096797" y="63525"/>
                </a:lnTo>
                <a:lnTo>
                  <a:pt x="1092720" y="63233"/>
                </a:lnTo>
                <a:close/>
              </a:path>
              <a:path w="1565910" h="198120">
                <a:moveTo>
                  <a:pt x="216039" y="66459"/>
                </a:moveTo>
                <a:lnTo>
                  <a:pt x="195262" y="66459"/>
                </a:lnTo>
                <a:lnTo>
                  <a:pt x="195262" y="193509"/>
                </a:lnTo>
                <a:lnTo>
                  <a:pt x="218973" y="193509"/>
                </a:lnTo>
                <a:lnTo>
                  <a:pt x="218973" y="113880"/>
                </a:lnTo>
                <a:lnTo>
                  <a:pt x="220985" y="101887"/>
                </a:lnTo>
                <a:lnTo>
                  <a:pt x="226510" y="93492"/>
                </a:lnTo>
                <a:lnTo>
                  <a:pt x="234778" y="88558"/>
                </a:lnTo>
                <a:lnTo>
                  <a:pt x="245021" y="86944"/>
                </a:lnTo>
                <a:lnTo>
                  <a:pt x="260248" y="86944"/>
                </a:lnTo>
                <a:lnTo>
                  <a:pt x="260248" y="81965"/>
                </a:lnTo>
                <a:lnTo>
                  <a:pt x="218973" y="81965"/>
                </a:lnTo>
                <a:lnTo>
                  <a:pt x="216039" y="66459"/>
                </a:lnTo>
                <a:close/>
              </a:path>
              <a:path w="1565910" h="198120">
                <a:moveTo>
                  <a:pt x="260248" y="86944"/>
                </a:moveTo>
                <a:lnTo>
                  <a:pt x="249986" y="86944"/>
                </a:lnTo>
                <a:lnTo>
                  <a:pt x="254977" y="87236"/>
                </a:lnTo>
                <a:lnTo>
                  <a:pt x="260248" y="88125"/>
                </a:lnTo>
                <a:lnTo>
                  <a:pt x="260248" y="86944"/>
                </a:lnTo>
                <a:close/>
              </a:path>
              <a:path w="1565910" h="198120">
                <a:moveTo>
                  <a:pt x="251752" y="63233"/>
                </a:moveTo>
                <a:lnTo>
                  <a:pt x="247650" y="63233"/>
                </a:lnTo>
                <a:lnTo>
                  <a:pt x="238357" y="64636"/>
                </a:lnTo>
                <a:lnTo>
                  <a:pt x="230349" y="68537"/>
                </a:lnTo>
                <a:lnTo>
                  <a:pt x="223822" y="74468"/>
                </a:lnTo>
                <a:lnTo>
                  <a:pt x="218973" y="81965"/>
                </a:lnTo>
                <a:lnTo>
                  <a:pt x="260248" y="81965"/>
                </a:lnTo>
                <a:lnTo>
                  <a:pt x="260248" y="64985"/>
                </a:lnTo>
                <a:lnTo>
                  <a:pt x="255854" y="63525"/>
                </a:lnTo>
                <a:lnTo>
                  <a:pt x="251752" y="63233"/>
                </a:lnTo>
                <a:close/>
              </a:path>
              <a:path w="1565910" h="198120">
                <a:moveTo>
                  <a:pt x="364365" y="81381"/>
                </a:moveTo>
                <a:lnTo>
                  <a:pt x="321716" y="81381"/>
                </a:lnTo>
                <a:lnTo>
                  <a:pt x="331304" y="82443"/>
                </a:lnTo>
                <a:lnTo>
                  <a:pt x="339544" y="86358"/>
                </a:lnTo>
                <a:lnTo>
                  <a:pt x="345312" y="94224"/>
                </a:lnTo>
                <a:lnTo>
                  <a:pt x="347435" y="106845"/>
                </a:lnTo>
                <a:lnTo>
                  <a:pt x="347484" y="116217"/>
                </a:lnTo>
                <a:lnTo>
                  <a:pt x="319671" y="116217"/>
                </a:lnTo>
                <a:lnTo>
                  <a:pt x="296625" y="118449"/>
                </a:lnTo>
                <a:lnTo>
                  <a:pt x="278466" y="125731"/>
                </a:lnTo>
                <a:lnTo>
                  <a:pt x="266565" y="138940"/>
                </a:lnTo>
                <a:lnTo>
                  <a:pt x="262293" y="158953"/>
                </a:lnTo>
                <a:lnTo>
                  <a:pt x="264452" y="172470"/>
                </a:lnTo>
                <a:lnTo>
                  <a:pt x="271662" y="184502"/>
                </a:lnTo>
                <a:lnTo>
                  <a:pt x="285020" y="193128"/>
                </a:lnTo>
                <a:lnTo>
                  <a:pt x="305625" y="196430"/>
                </a:lnTo>
                <a:lnTo>
                  <a:pt x="318818" y="195104"/>
                </a:lnTo>
                <a:lnTo>
                  <a:pt x="329987" y="191309"/>
                </a:lnTo>
                <a:lnTo>
                  <a:pt x="339293" y="185318"/>
                </a:lnTo>
                <a:lnTo>
                  <a:pt x="346338" y="177990"/>
                </a:lnTo>
                <a:lnTo>
                  <a:pt x="313220" y="177990"/>
                </a:lnTo>
                <a:lnTo>
                  <a:pt x="301298" y="176502"/>
                </a:lnTo>
                <a:lnTo>
                  <a:pt x="293322" y="172242"/>
                </a:lnTo>
                <a:lnTo>
                  <a:pt x="288856" y="165512"/>
                </a:lnTo>
                <a:lnTo>
                  <a:pt x="287464" y="156616"/>
                </a:lnTo>
                <a:lnTo>
                  <a:pt x="289139" y="146584"/>
                </a:lnTo>
                <a:lnTo>
                  <a:pt x="294493" y="139347"/>
                </a:lnTo>
                <a:lnTo>
                  <a:pt x="304020" y="134963"/>
                </a:lnTo>
                <a:lnTo>
                  <a:pt x="318211" y="133489"/>
                </a:lnTo>
                <a:lnTo>
                  <a:pt x="370611" y="133489"/>
                </a:lnTo>
                <a:lnTo>
                  <a:pt x="370611" y="106845"/>
                </a:lnTo>
                <a:lnTo>
                  <a:pt x="366723" y="84348"/>
                </a:lnTo>
                <a:lnTo>
                  <a:pt x="364365" y="81381"/>
                </a:lnTo>
                <a:close/>
              </a:path>
              <a:path w="1565910" h="198120">
                <a:moveTo>
                  <a:pt x="370611" y="177406"/>
                </a:moveTo>
                <a:lnTo>
                  <a:pt x="346900" y="177406"/>
                </a:lnTo>
                <a:lnTo>
                  <a:pt x="350113" y="193509"/>
                </a:lnTo>
                <a:lnTo>
                  <a:pt x="370611" y="193509"/>
                </a:lnTo>
                <a:lnTo>
                  <a:pt x="370611" y="177406"/>
                </a:lnTo>
                <a:close/>
              </a:path>
              <a:path w="1565910" h="198120">
                <a:moveTo>
                  <a:pt x="370611" y="133489"/>
                </a:moveTo>
                <a:lnTo>
                  <a:pt x="347484" y="133489"/>
                </a:lnTo>
                <a:lnTo>
                  <a:pt x="347484" y="142278"/>
                </a:lnTo>
                <a:lnTo>
                  <a:pt x="344932" y="157614"/>
                </a:lnTo>
                <a:lnTo>
                  <a:pt x="337824" y="168806"/>
                </a:lnTo>
                <a:lnTo>
                  <a:pt x="326980" y="175662"/>
                </a:lnTo>
                <a:lnTo>
                  <a:pt x="313220" y="177990"/>
                </a:lnTo>
                <a:lnTo>
                  <a:pt x="346338" y="177990"/>
                </a:lnTo>
                <a:lnTo>
                  <a:pt x="346900" y="177406"/>
                </a:lnTo>
                <a:lnTo>
                  <a:pt x="370611" y="177406"/>
                </a:lnTo>
                <a:lnTo>
                  <a:pt x="370611" y="133489"/>
                </a:lnTo>
                <a:close/>
              </a:path>
              <a:path w="1565910" h="198120">
                <a:moveTo>
                  <a:pt x="322021" y="63233"/>
                </a:moveTo>
                <a:lnTo>
                  <a:pt x="306338" y="64612"/>
                </a:lnTo>
                <a:lnTo>
                  <a:pt x="290768" y="69888"/>
                </a:lnTo>
                <a:lnTo>
                  <a:pt x="277724" y="80764"/>
                </a:lnTo>
                <a:lnTo>
                  <a:pt x="269620" y="98945"/>
                </a:lnTo>
                <a:lnTo>
                  <a:pt x="294792" y="98945"/>
                </a:lnTo>
                <a:lnTo>
                  <a:pt x="298092" y="91507"/>
                </a:lnTo>
                <a:lnTo>
                  <a:pt x="303425" y="85991"/>
                </a:lnTo>
                <a:lnTo>
                  <a:pt x="311173" y="82561"/>
                </a:lnTo>
                <a:lnTo>
                  <a:pt x="321716" y="81381"/>
                </a:lnTo>
                <a:lnTo>
                  <a:pt x="364365" y="81381"/>
                </a:lnTo>
                <a:lnTo>
                  <a:pt x="356193" y="71099"/>
                </a:lnTo>
                <a:lnTo>
                  <a:pt x="340725" y="64820"/>
                </a:lnTo>
                <a:lnTo>
                  <a:pt x="322021" y="632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806" y="9269006"/>
            <a:ext cx="380376" cy="3803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</a:t>
            </a:r>
            <a:r>
              <a:rPr dirty="0" spc="10"/>
              <a:t> </a:t>
            </a:r>
            <a:r>
              <a:rPr dirty="0"/>
              <a:t>statement</a:t>
            </a:r>
            <a:r>
              <a:rPr dirty="0" spc="15"/>
              <a:t> </a:t>
            </a:r>
            <a:r>
              <a:rPr dirty="0" spc="-25"/>
              <a:t>of </a:t>
            </a:r>
            <a:r>
              <a:rPr dirty="0" spc="-10"/>
              <a:t>changes</a:t>
            </a:r>
            <a:r>
              <a:rPr dirty="0" spc="-235"/>
              <a:t> </a:t>
            </a:r>
            <a:r>
              <a:rPr dirty="0"/>
              <a:t>in</a:t>
            </a:r>
            <a:r>
              <a:rPr dirty="0" spc="-229"/>
              <a:t> </a:t>
            </a:r>
            <a:r>
              <a:rPr dirty="0" spc="-10"/>
              <a:t>equity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554299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>
                <a:latin typeface="Calibri"/>
                <a:cs typeface="Calibri"/>
              </a:rPr>
              <a:t>For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the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70">
                <a:latin typeface="Calibri"/>
                <a:cs typeface="Calibri"/>
              </a:rPr>
              <a:t>year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ended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7004" y="8010004"/>
            <a:ext cx="6426200" cy="118808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650">
              <a:latin typeface="Times New Roman"/>
              <a:cs typeface="Times New Roman"/>
            </a:endParaRPr>
          </a:p>
          <a:p>
            <a:pPr marL="120650">
              <a:lnSpc>
                <a:spcPct val="100000"/>
              </a:lnSpc>
            </a:pPr>
            <a:r>
              <a:rPr dirty="0" sz="6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600" spc="7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600" spc="-20" b="1">
                <a:solidFill>
                  <a:srgbClr val="512178"/>
                </a:solidFill>
                <a:latin typeface="Arial"/>
                <a:cs typeface="Arial"/>
              </a:rPr>
              <a:t>note</a:t>
            </a:r>
            <a:endParaRPr sz="600">
              <a:latin typeface="Arial"/>
              <a:cs typeface="Arial"/>
            </a:endParaRPr>
          </a:p>
          <a:p>
            <a:pPr marL="120650">
              <a:lnSpc>
                <a:spcPct val="100000"/>
              </a:lnSpc>
              <a:spcBef>
                <a:spcPts val="80"/>
              </a:spcBef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55">
                <a:latin typeface="Calibri"/>
                <a:cs typeface="Calibri"/>
              </a:rPr>
              <a:t>1.106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provides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list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items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to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the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statement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changes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equity.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An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entity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may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present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the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required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reconciliations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for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comprehensive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either</a:t>
            </a:r>
            <a:r>
              <a:rPr dirty="0" sz="600" spc="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in:</a:t>
            </a:r>
            <a:endParaRPr sz="600">
              <a:latin typeface="Calibri"/>
              <a:cs typeface="Calibri"/>
            </a:endParaRPr>
          </a:p>
          <a:p>
            <a:pPr marL="210820" indent="-90805">
              <a:lnSpc>
                <a:spcPct val="100000"/>
              </a:lnSpc>
              <a:spcBef>
                <a:spcPts val="80"/>
              </a:spcBef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changes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or</a:t>
            </a:r>
            <a:endParaRPr sz="600">
              <a:latin typeface="Calibri"/>
              <a:cs typeface="Calibri"/>
            </a:endParaRPr>
          </a:p>
          <a:p>
            <a:pPr marL="210820" indent="-90805">
              <a:lnSpc>
                <a:spcPct val="100000"/>
              </a:lnSpc>
              <a:spcBef>
                <a:spcPts val="80"/>
              </a:spcBef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1.106A).</a:t>
            </a:r>
            <a:endParaRPr sz="600">
              <a:latin typeface="Calibri"/>
              <a:cs typeface="Calibri"/>
            </a:endParaRPr>
          </a:p>
          <a:p>
            <a:pPr marL="120650" marR="323215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reconciliations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(see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21.3).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reduces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duplicated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disclosures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allows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overall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changes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clearly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changes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equity.</a:t>
            </a:r>
            <a:endParaRPr sz="600">
              <a:latin typeface="Calibri"/>
              <a:cs typeface="Calibri"/>
            </a:endParaRPr>
          </a:p>
          <a:p>
            <a:pPr marL="120650" marR="200660">
              <a:lnSpc>
                <a:spcPct val="111100"/>
              </a:lnSpc>
              <a:spcBef>
                <a:spcPts val="284"/>
              </a:spcBef>
            </a:pP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‘Share-based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Payment’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recognise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equity-settled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share-based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payment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transactions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changes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but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does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specify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how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presented,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is,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in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reserve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retained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earnings.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our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view,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either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approach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allowed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under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(although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subject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local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regulations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some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jurisdictions).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Statements,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changes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credited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retained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earnings.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2185" y="2877003"/>
            <a:ext cx="551815" cy="66294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1.51(c)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1.51(d-</a:t>
            </a:r>
            <a:r>
              <a:rPr dirty="0" sz="800" spc="-25">
                <a:latin typeface="Calibri"/>
                <a:cs typeface="Calibri"/>
              </a:rPr>
              <a:t>e)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2185" y="3824016"/>
            <a:ext cx="1688464" cy="16598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employee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share</a:t>
            </a:r>
            <a:r>
              <a:rPr dirty="0" sz="800" spc="16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options</a:t>
            </a:r>
            <a:endParaRPr sz="800">
              <a:latin typeface="Calibri"/>
              <a:cs typeface="Calibri"/>
            </a:endParaRPr>
          </a:p>
          <a:p>
            <a:pPr marL="624205" marR="417830">
              <a:lnSpc>
                <a:spcPct val="221400"/>
              </a:lnSpc>
            </a:pPr>
            <a:r>
              <a:rPr dirty="0" sz="800" spc="-10">
                <a:latin typeface="Calibri"/>
                <a:cs typeface="Calibri"/>
              </a:rPr>
              <a:t>compensation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placement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1.106(d)(iii)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1.106(d)(i)</a:t>
            </a:r>
            <a:endParaRPr sz="800">
              <a:latin typeface="Calibri"/>
              <a:cs typeface="Calibri"/>
            </a:endParaRPr>
          </a:p>
          <a:p>
            <a:pPr marL="12700" marR="1101725">
              <a:lnSpc>
                <a:spcPts val="900"/>
              </a:lnSpc>
              <a:spcBef>
                <a:spcPts val="3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35">
                <a:latin typeface="Calibri"/>
                <a:cs typeface="Calibri"/>
              </a:rPr>
              <a:t> 1.106(d)(ii)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1.106A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2185" y="6038490"/>
            <a:ext cx="1275715" cy="1389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1.106(d)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Calibri"/>
              <a:cs typeface="Calibri"/>
            </a:endParaRPr>
          </a:p>
          <a:p>
            <a:pPr marL="624205">
              <a:lnSpc>
                <a:spcPct val="100000"/>
              </a:lnSpc>
            </a:pPr>
            <a:r>
              <a:rPr dirty="0" sz="800" spc="-10">
                <a:latin typeface="Calibri"/>
                <a:cs typeface="Calibri"/>
              </a:rPr>
              <a:t>compensation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1.106(d)(iii)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1.106(d)(i)</a:t>
            </a:r>
            <a:endParaRPr sz="800">
              <a:latin typeface="Calibri"/>
              <a:cs typeface="Calibri"/>
            </a:endParaRPr>
          </a:p>
          <a:p>
            <a:pPr marL="12700" marR="688975">
              <a:lnSpc>
                <a:spcPts val="900"/>
              </a:lnSpc>
              <a:spcBef>
                <a:spcPts val="3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35">
                <a:latin typeface="Calibri"/>
                <a:cs typeface="Calibri"/>
              </a:rPr>
              <a:t> 1.106(d)(ii)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1.106A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1.106(a)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178988" y="2879102"/>
          <a:ext cx="5890260" cy="4933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4210"/>
                <a:gridCol w="485139"/>
                <a:gridCol w="557530"/>
                <a:gridCol w="675005"/>
                <a:gridCol w="487679"/>
                <a:gridCol w="723264"/>
                <a:gridCol w="532764"/>
                <a:gridCol w="421004"/>
              </a:tblGrid>
              <a:tr h="238760">
                <a:tc gridSpan="8">
                  <a:txBody>
                    <a:bodyPr/>
                    <a:lstStyle/>
                    <a:p>
                      <a:pPr marL="1967864" marR="11430" indent="-368300">
                        <a:lnSpc>
                          <a:spcPts val="900"/>
                        </a:lnSpc>
                        <a:tabLst>
                          <a:tab pos="2026920" algn="l"/>
                          <a:tab pos="2566670" algn="l"/>
                          <a:tab pos="3255010" algn="l"/>
                          <a:tab pos="3677920" algn="l"/>
                          <a:tab pos="4525645" algn="l"/>
                          <a:tab pos="5108575" algn="l"/>
                          <a:tab pos="5485765" algn="l"/>
                          <a:tab pos="5563870" algn="l"/>
                        </a:tabLst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Retained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	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capital</a:t>
                      </a:r>
                      <a:r>
                        <a:rPr dirty="0" sz="800" spc="2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premium</a:t>
                      </a:r>
                      <a:r>
                        <a:rPr dirty="0" sz="800" spc="484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components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3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2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controlling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3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88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ts val="88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owners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interest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6520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3,050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(392)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37,041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51,699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52,291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762760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Dividends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169354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Issue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capital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exercise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4722" sz="1200" spc="-30">
                          <a:latin typeface="Calibri"/>
                          <a:cs typeface="Calibri"/>
                        </a:rPr>
                        <a:t>22.2</a:t>
                      </a:r>
                      <a:endParaRPr baseline="-34722" sz="12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1,415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1,685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1,685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169354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based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4722" sz="1200" spc="-30">
                          <a:latin typeface="Calibri"/>
                          <a:cs typeface="Calibri"/>
                        </a:rPr>
                        <a:t>22.2</a:t>
                      </a:r>
                      <a:endParaRPr baseline="-34722" sz="12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179070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Issue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capital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private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4722" sz="1200" spc="-37">
                          <a:latin typeface="Calibri"/>
                          <a:cs typeface="Calibri"/>
                        </a:rPr>
                        <a:t>21</a:t>
                      </a:r>
                      <a:endParaRPr baseline="-34722" sz="12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15,180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16,680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16,680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Transactions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8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owners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16,595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(2,702)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15,663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15,663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year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14,737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14,737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14,858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  <a:tabLst>
                          <a:tab pos="171196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 marR="481965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year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14,737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17,394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17,515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13,770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19,645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2,265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49,076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84,756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85,469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3,050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25,380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42,935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43,411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69354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based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30">
                          <a:latin typeface="Calibri"/>
                          <a:cs typeface="Calibri"/>
                        </a:rPr>
                        <a:t>22.2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Transactions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8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owners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year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11,311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  <a:tabLst>
                          <a:tab pos="171196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(2,897)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(2,897)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(2,897)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 marR="481965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year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(2,897)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8,414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3,050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(392)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37,041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51,699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52,291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4300" y="957103"/>
            <a:ext cx="5257165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 </a:t>
            </a:r>
            <a:r>
              <a:rPr dirty="0" spc="-10"/>
              <a:t>statement </a:t>
            </a:r>
            <a:r>
              <a:rPr dirty="0"/>
              <a:t>of</a:t>
            </a:r>
            <a:r>
              <a:rPr dirty="0" spc="-195"/>
              <a:t> </a:t>
            </a:r>
            <a:r>
              <a:rPr dirty="0"/>
              <a:t>cash</a:t>
            </a:r>
            <a:r>
              <a:rPr dirty="0" spc="-195"/>
              <a:t> </a:t>
            </a:r>
            <a:r>
              <a:rPr dirty="0" spc="-20"/>
              <a:t>flows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>
                <a:latin typeface="Calibri"/>
                <a:cs typeface="Calibri"/>
              </a:rPr>
              <a:t>For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the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70">
                <a:latin typeface="Calibri"/>
                <a:cs typeface="Calibri"/>
              </a:rPr>
              <a:t>year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ended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52627" y="2879102"/>
          <a:ext cx="4326890" cy="3027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110"/>
                <a:gridCol w="2142490"/>
                <a:gridCol w="407035"/>
                <a:gridCol w="593725"/>
                <a:gridCol w="480060"/>
              </a:tblGrid>
              <a:tr h="276225">
                <a:tc>
                  <a:txBody>
                    <a:bodyPr/>
                    <a:lstStyle/>
                    <a:p>
                      <a:pPr marL="31750" marR="6032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1.51(c)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1.51(d-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1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21,661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16,524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Non-cash</a:t>
                      </a:r>
                      <a:r>
                        <a:rPr dirty="0" sz="8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adjustments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11,942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12,352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Contributions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plans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(1,186)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(1,273)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working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capital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(11,891)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4,189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Settling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derivative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(33)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Taxes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reclaimed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(paid)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6,149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(7,229)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26,642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25,279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5.33(c)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(used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in)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(22)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26,620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26,090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Investing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Purchase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equipment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(76)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(3,281)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53187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Proceeds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equipment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86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Purchase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(3,746)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(4,459)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Proceeds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subsidiaries,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acquired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(15,491)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(12,075)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7" name="object 7" descr=""/>
          <p:cNvGrpSpPr/>
          <p:nvPr/>
        </p:nvGrpSpPr>
        <p:grpSpPr>
          <a:xfrm>
            <a:off x="1178988" y="6176278"/>
            <a:ext cx="3623945" cy="3175"/>
            <a:chOff x="1178988" y="6176278"/>
            <a:chExt cx="3623945" cy="3175"/>
          </a:xfrm>
        </p:grpSpPr>
        <p:sp>
          <p:nvSpPr>
            <p:cNvPr id="8" name="object 8" descr=""/>
            <p:cNvSpPr/>
            <p:nvPr/>
          </p:nvSpPr>
          <p:spPr>
            <a:xfrm>
              <a:off x="1178988" y="6177865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308747" y="6177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650748" y="617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226747" y="617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1815" y="6176278"/>
          <a:ext cx="4345940" cy="2861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/>
                <a:gridCol w="2356485"/>
                <a:gridCol w="200660"/>
                <a:gridCol w="588010"/>
                <a:gridCol w="497204"/>
              </a:tblGrid>
              <a:tr h="271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419734">
                        <a:lnSpc>
                          <a:spcPts val="9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Proceeds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redemption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non-derivative</a:t>
                      </a:r>
                      <a:r>
                        <a:rPr dirty="0" sz="800" spc="3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23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Dividends</a:t>
                      </a:r>
                      <a:r>
                        <a:rPr dirty="0" sz="8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Taxes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paid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(244)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used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investing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(14,503)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(19,414)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Financing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Proceeds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1,441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Repayment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borrowings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leasing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(2,093)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(2,147)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Proceeds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issue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capital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18,365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paid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(3,380)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(3,340)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Dividends</a:t>
                      </a:r>
                      <a:r>
                        <a:rPr dirty="0" sz="8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paid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(3,000)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(used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in)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financing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11,333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(5,487)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change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equivalents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23,450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equivalents,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beginning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year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11,219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9,987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71474" y="5965846"/>
            <a:ext cx="369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7.39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83513" y="5908747"/>
            <a:ext cx="178562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Proceeds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from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sale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subsidiaries,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net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of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cash</a:t>
            </a:r>
            <a:r>
              <a:rPr dirty="0" sz="800" spc="17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sold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484956" y="5965948"/>
            <a:ext cx="160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6.3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66540" y="5965948"/>
            <a:ext cx="254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 b="1">
                <a:latin typeface="Arial"/>
                <a:cs typeface="Arial"/>
              </a:rPr>
              <a:t>3,117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20107" y="5965948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2801" y="9316411"/>
            <a:ext cx="695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disposal</a:t>
            </a:r>
            <a:r>
              <a:rPr dirty="0" sz="800" spc="3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group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70763" y="9691315"/>
            <a:ext cx="3619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7.45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82801" y="9748516"/>
            <a:ext cx="558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operations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1178988" y="9043040"/>
          <a:ext cx="3700145" cy="860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6195"/>
                <a:gridCol w="602615"/>
                <a:gridCol w="444500"/>
              </a:tblGrid>
              <a:tr h="158750"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equivalents,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end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34,729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11,219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2339975" algn="l"/>
                        </a:tabLst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equivalents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37">
                          <a:latin typeface="Calibri"/>
                          <a:cs typeface="Calibri"/>
                        </a:rPr>
                        <a:t>20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2363470" algn="l"/>
                        </a:tabLst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equivalents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continuing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-31250" sz="1200" spc="-37">
                          <a:latin typeface="Calibri"/>
                          <a:cs typeface="Calibri"/>
                        </a:rPr>
                        <a:t>19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34,729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11,197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4947005" y="2880004"/>
            <a:ext cx="2009775" cy="172847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650">
              <a:latin typeface="Times New Roman"/>
              <a:cs typeface="Times New Roman"/>
            </a:endParaRPr>
          </a:p>
          <a:p>
            <a:pPr marL="120650">
              <a:lnSpc>
                <a:spcPct val="100000"/>
              </a:lnSpc>
            </a:pPr>
            <a:r>
              <a:rPr dirty="0" sz="6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600" spc="7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600" spc="-20" b="1">
                <a:solidFill>
                  <a:srgbClr val="512178"/>
                </a:solidFill>
                <a:latin typeface="Arial"/>
                <a:cs typeface="Arial"/>
              </a:rPr>
              <a:t>note</a:t>
            </a:r>
            <a:endParaRPr sz="600">
              <a:latin typeface="Arial"/>
              <a:cs typeface="Arial"/>
            </a:endParaRPr>
          </a:p>
          <a:p>
            <a:pPr marL="120650" marR="17653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60">
                <a:latin typeface="Calibri"/>
                <a:cs typeface="Calibri"/>
              </a:rPr>
              <a:t>7.18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allows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prepare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their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cash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flow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using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either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direct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indirect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While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70">
                <a:latin typeface="Calibri"/>
                <a:cs typeface="Calibri"/>
              </a:rPr>
              <a:t>7.19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encourages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use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direct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method,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practice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varies,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entity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might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easier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apply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indirect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method.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cash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flow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using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indirect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whereby</a:t>
            </a:r>
            <a:endParaRPr sz="600">
              <a:latin typeface="Calibri"/>
              <a:cs typeface="Calibri"/>
            </a:endParaRPr>
          </a:p>
          <a:p>
            <a:pPr marL="120650" marR="113664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adjusted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effects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transactions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non-cash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nature,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deferrals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accruals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of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past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future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operating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cash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receipts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payments,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expense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associated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with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investing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financing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cash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flows.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direct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method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was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applied,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would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major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classes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gross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cash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receipts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gross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cash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payments.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79997" y="179984"/>
            <a:ext cx="7200265" cy="10332085"/>
          </a:xfrm>
          <a:custGeom>
            <a:avLst/>
            <a:gdLst/>
            <a:ahLst/>
            <a:cxnLst/>
            <a:rect l="l" t="t" r="r" b="b"/>
            <a:pathLst>
              <a:path w="7200265" h="10332085">
                <a:moveTo>
                  <a:pt x="7199998" y="0"/>
                </a:moveTo>
                <a:lnTo>
                  <a:pt x="0" y="0"/>
                </a:lnTo>
                <a:lnTo>
                  <a:pt x="0" y="10332008"/>
                </a:lnTo>
                <a:lnTo>
                  <a:pt x="7199998" y="10332008"/>
                </a:lnTo>
                <a:lnTo>
                  <a:pt x="7199998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4299" y="957423"/>
            <a:ext cx="5603240" cy="1590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60"/>
              <a:t>Notes</a:t>
            </a:r>
            <a:r>
              <a:rPr dirty="0" spc="-145"/>
              <a:t> </a:t>
            </a:r>
            <a:r>
              <a:rPr dirty="0"/>
              <a:t>to</a:t>
            </a:r>
            <a:r>
              <a:rPr dirty="0" spc="-145"/>
              <a:t> </a:t>
            </a:r>
            <a:r>
              <a:rPr dirty="0"/>
              <a:t>the</a:t>
            </a:r>
            <a:r>
              <a:rPr dirty="0" spc="-140"/>
              <a:t> </a:t>
            </a:r>
            <a:r>
              <a:rPr dirty="0" spc="-200"/>
              <a:t>IFRS</a:t>
            </a:r>
            <a:r>
              <a:rPr dirty="0" spc="-145"/>
              <a:t> </a:t>
            </a:r>
            <a:r>
              <a:rPr dirty="0" spc="-45"/>
              <a:t>Example </a:t>
            </a:r>
            <a:r>
              <a:rPr dirty="0"/>
              <a:t>Consolidated </a:t>
            </a:r>
            <a:r>
              <a:rPr dirty="0" spc="-10"/>
              <a:t>Financial Statements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4299" y="3143153"/>
            <a:ext cx="5140325" cy="1061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8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Illustrative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65">
                <a:latin typeface="Calibri"/>
                <a:cs typeface="Calibri"/>
              </a:rPr>
              <a:t>Corporation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70">
                <a:latin typeface="Calibri"/>
                <a:cs typeface="Calibri"/>
              </a:rPr>
              <a:t>Group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000"/>
              </a:lnSpc>
            </a:pPr>
            <a:r>
              <a:rPr dirty="0" sz="1800">
                <a:latin typeface="Calibri"/>
                <a:cs typeface="Calibri"/>
              </a:rPr>
              <a:t>For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95">
                <a:latin typeface="Calibri"/>
                <a:cs typeface="Calibri"/>
              </a:rPr>
              <a:t>year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55">
                <a:latin typeface="Calibri"/>
                <a:cs typeface="Calibri"/>
              </a:rPr>
              <a:t>ended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45">
                <a:latin typeface="Calibri"/>
                <a:cs typeface="Calibri"/>
              </a:rPr>
              <a:t>31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50">
                <a:latin typeface="Calibri"/>
                <a:cs typeface="Calibri"/>
              </a:rPr>
              <a:t>December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2021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ts val="2000"/>
              </a:lnSpc>
              <a:spcBef>
                <a:spcPts val="120"/>
              </a:spcBef>
            </a:pPr>
            <a:r>
              <a:rPr dirty="0" sz="1800">
                <a:latin typeface="Calibri"/>
                <a:cs typeface="Calibri"/>
              </a:rPr>
              <a:t>(expressed</a:t>
            </a:r>
            <a:r>
              <a:rPr dirty="0" sz="1800" spc="16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165">
                <a:latin typeface="Calibri"/>
                <a:cs typeface="Calibri"/>
              </a:rPr>
              <a:t> </a:t>
            </a:r>
            <a:r>
              <a:rPr dirty="0" sz="1800" spc="65">
                <a:latin typeface="Calibri"/>
                <a:cs typeface="Calibri"/>
              </a:rPr>
              <a:t>thousands</a:t>
            </a:r>
            <a:r>
              <a:rPr dirty="0" sz="1800" spc="16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16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Euroland</a:t>
            </a:r>
            <a:r>
              <a:rPr dirty="0" sz="1800" spc="160">
                <a:latin typeface="Calibri"/>
                <a:cs typeface="Calibri"/>
              </a:rPr>
              <a:t> </a:t>
            </a:r>
            <a:r>
              <a:rPr dirty="0" sz="1800" spc="65">
                <a:latin typeface="Calibri"/>
                <a:cs typeface="Calibri"/>
              </a:rPr>
              <a:t>currency</a:t>
            </a:r>
            <a:r>
              <a:rPr dirty="0" sz="1800" spc="16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units, </a:t>
            </a:r>
            <a:r>
              <a:rPr dirty="0" sz="1800">
                <a:latin typeface="Calibri"/>
                <a:cs typeface="Calibri"/>
              </a:rPr>
              <a:t>except</a:t>
            </a:r>
            <a:r>
              <a:rPr dirty="0" sz="1800" spc="1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per</a:t>
            </a:r>
            <a:r>
              <a:rPr dirty="0" sz="1800" spc="125">
                <a:latin typeface="Calibri"/>
                <a:cs typeface="Calibri"/>
              </a:rPr>
              <a:t> </a:t>
            </a:r>
            <a:r>
              <a:rPr dirty="0" sz="1800" spc="60">
                <a:latin typeface="Calibri"/>
                <a:cs typeface="Calibri"/>
              </a:rPr>
              <a:t>share</a:t>
            </a:r>
            <a:r>
              <a:rPr dirty="0" sz="1800" spc="1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amounts)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7004" y="7163993"/>
            <a:ext cx="6426200" cy="277241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85725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675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Guidance</a:t>
            </a:r>
            <a:r>
              <a:rPr dirty="0" sz="900" spc="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note</a:t>
            </a:r>
            <a:endParaRPr sz="900">
              <a:latin typeface="Arial"/>
              <a:cs typeface="Arial"/>
            </a:endParaRPr>
          </a:p>
          <a:p>
            <a:pPr marL="120650" marR="4159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basic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principles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governing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content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notes.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notes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systematic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manner,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preparation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any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by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understanding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(IAS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1.113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1.117).</a:t>
            </a:r>
            <a:endParaRPr sz="900">
              <a:latin typeface="Calibri"/>
              <a:cs typeface="Calibri"/>
            </a:endParaRPr>
          </a:p>
          <a:p>
            <a:pPr marL="120650" marR="2660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materiality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50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immaterial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information</a:t>
            </a:r>
            <a:r>
              <a:rPr dirty="0" sz="900">
                <a:latin typeface="Calibri"/>
                <a:cs typeface="Calibri"/>
              </a:rPr>
              <a:t> even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explicitly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by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(IAS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1.31).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present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decisions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will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understandability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and</a:t>
            </a:r>
            <a:r>
              <a:rPr dirty="0" sz="900">
                <a:latin typeface="Calibri"/>
                <a:cs typeface="Calibri"/>
              </a:rPr>
              <a:t> comparability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1.113).</a:t>
            </a:r>
            <a:endParaRPr sz="900">
              <a:latin typeface="Calibri"/>
              <a:cs typeface="Calibri"/>
            </a:endParaRPr>
          </a:p>
          <a:p>
            <a:pPr marL="120650" marR="32893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convenience,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suggested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1.114(c)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we</a:t>
            </a:r>
            <a:r>
              <a:rPr dirty="0" sz="900">
                <a:latin typeface="Calibri"/>
                <a:cs typeface="Calibri"/>
              </a:rPr>
              <a:t> encourage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enhance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understandability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readers.</a:t>
            </a:r>
            <a:r>
              <a:rPr dirty="0" sz="900">
                <a:latin typeface="Calibri"/>
                <a:cs typeface="Calibri"/>
              </a:rPr>
              <a:t> 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trend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towards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and</a:t>
            </a:r>
            <a:r>
              <a:rPr dirty="0" sz="900">
                <a:latin typeface="Calibri"/>
                <a:cs typeface="Calibri"/>
              </a:rPr>
              <a:t> significant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50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notes.</a:t>
            </a:r>
            <a:endParaRPr sz="900">
              <a:latin typeface="Calibri"/>
              <a:cs typeface="Calibri"/>
            </a:endParaRPr>
          </a:p>
          <a:p>
            <a:pPr marL="120650" marR="1276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traditional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narrative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</a:t>
            </a:r>
            <a:r>
              <a:rPr dirty="0" sz="900">
                <a:latin typeface="Calibri"/>
                <a:cs typeface="Calibri"/>
              </a:rPr>
              <a:t> whether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presentation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formats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(such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table)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enhance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readers’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understanding.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7004" y="5471998"/>
            <a:ext cx="6426200" cy="154813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32893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commentary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could</a:t>
            </a:r>
            <a:endParaRPr sz="900">
              <a:latin typeface="Calibri"/>
              <a:cs typeface="Calibri"/>
            </a:endParaRPr>
          </a:p>
          <a:p>
            <a:pPr marL="120650" marR="116839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potentially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concern,</a:t>
            </a:r>
            <a:r>
              <a:rPr dirty="0" sz="900">
                <a:latin typeface="Calibri"/>
                <a:cs typeface="Calibri"/>
              </a:rPr>
              <a:t> impairment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date).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notes</a:t>
            </a:r>
            <a:r>
              <a:rPr dirty="0" sz="900">
                <a:latin typeface="Calibri"/>
                <a:cs typeface="Calibri"/>
              </a:rPr>
              <a:t> were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environment,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disclosures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useful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etc.).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4441"/>
            <a:ext cx="477329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5" b="1">
                <a:solidFill>
                  <a:srgbClr val="512178"/>
                </a:solidFill>
                <a:latin typeface="Calibri"/>
                <a:cs typeface="Calibri"/>
              </a:rPr>
              <a:t>1.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Nature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operations</a:t>
            </a:r>
            <a:endParaRPr sz="135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Group)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selling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after-sales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construction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following</a:t>
            </a:r>
            <a:r>
              <a:rPr dirty="0" sz="900">
                <a:latin typeface="Calibri"/>
                <a:cs typeface="Calibri"/>
              </a:rPr>
              <a:t> service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lines: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2301547"/>
            <a:ext cx="4893310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173355" indent="-144145">
              <a:lnSpc>
                <a:spcPct val="111100"/>
              </a:lnSpc>
              <a:spcBef>
                <a:spcPts val="100"/>
              </a:spcBef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retail</a:t>
            </a:r>
            <a:r>
              <a:rPr dirty="0" sz="900" spc="11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focusing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proprietary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customisation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</a:t>
            </a:r>
            <a:endParaRPr sz="900">
              <a:latin typeface="Calibri"/>
              <a:cs typeface="Calibri"/>
            </a:endParaRPr>
          </a:p>
          <a:p>
            <a:pPr marL="156210" marR="508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after-sales</a:t>
            </a:r>
            <a:r>
              <a:rPr dirty="0" sz="900" spc="14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service</a:t>
            </a:r>
            <a:r>
              <a:rPr dirty="0" sz="900" spc="15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fixed-price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customers</a:t>
            </a:r>
            <a:endParaRPr sz="900">
              <a:latin typeface="Calibri"/>
              <a:cs typeface="Calibri"/>
            </a:endParaRPr>
          </a:p>
          <a:p>
            <a:pPr algn="just" marL="156210" marR="10795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consulting</a:t>
            </a:r>
            <a:r>
              <a:rPr dirty="0" sz="900" spc="185" b="1">
                <a:latin typeface="Calibri"/>
                <a:cs typeface="Calibri"/>
              </a:rPr>
              <a:t> </a:t>
            </a:r>
            <a:r>
              <a:rPr dirty="0" sz="900" spc="50" b="1">
                <a:latin typeface="Calibri"/>
                <a:cs typeface="Calibri"/>
              </a:rPr>
              <a:t>and</a:t>
            </a:r>
            <a:r>
              <a:rPr dirty="0" sz="900" spc="18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outsourcing</a:t>
            </a:r>
            <a:r>
              <a:rPr dirty="0" sz="900" spc="20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advising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companies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strategies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outsourcing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payroll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payable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3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processing</a:t>
            </a:r>
            <a:endParaRPr sz="900">
              <a:latin typeface="Calibri"/>
              <a:cs typeface="Calibri"/>
            </a:endParaRPr>
          </a:p>
          <a:p>
            <a:pPr algn="just" marL="156210" marR="10160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construction</a:t>
            </a:r>
            <a:r>
              <a:rPr dirty="0" sz="900" spc="15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design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installation.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8005" y="3811041"/>
            <a:ext cx="4927600" cy="79248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20066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5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5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disclosures</a:t>
            </a:r>
            <a:r>
              <a:rPr dirty="0" sz="900">
                <a:latin typeface="Calibri"/>
                <a:cs typeface="Calibri"/>
              </a:rPr>
              <a:t> relevant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fictitious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</a:t>
            </a:r>
            <a:r>
              <a:rPr dirty="0" sz="900">
                <a:latin typeface="Calibri"/>
                <a:cs typeface="Calibri"/>
              </a:rPr>
              <a:t> different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tailored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reflect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circumstances.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05300" y="5003141"/>
            <a:ext cx="4809490" cy="42164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1500"/>
              </a:lnSpc>
              <a:spcBef>
                <a:spcPts val="25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2.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5" b="1">
                <a:solidFill>
                  <a:srgbClr val="512178"/>
                </a:solidFill>
                <a:latin typeface="Calibri"/>
                <a:cs typeface="Calibri"/>
              </a:rPr>
              <a:t>General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information,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statement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compliance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with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IFRS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and 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going</a:t>
            </a:r>
            <a:r>
              <a:rPr dirty="0" sz="135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concern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assumption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18005" y="5649379"/>
            <a:ext cx="4927600" cy="406844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526415">
              <a:lnSpc>
                <a:spcPct val="111100"/>
              </a:lnSpc>
              <a:spcBef>
                <a:spcPts val="660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Overall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assessment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 of impact of 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COVID-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19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on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 the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preparation and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presentation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the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statements</a:t>
            </a:r>
            <a:endParaRPr sz="900">
              <a:latin typeface="Arial"/>
              <a:cs typeface="Arial"/>
            </a:endParaRPr>
          </a:p>
          <a:p>
            <a:pPr marL="120650" marR="2362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recommend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updating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COVID-19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may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quantitative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COVID-19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note.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remind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importance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particularly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context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COVID-19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year.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Going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concern</a:t>
            </a:r>
            <a:endParaRPr sz="900">
              <a:latin typeface="Arial"/>
              <a:cs typeface="Arial"/>
            </a:endParaRPr>
          </a:p>
          <a:p>
            <a:pPr marL="120650" marR="1905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outlines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 explicitly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ability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which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twelve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should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range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as: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profitability,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debt</a:t>
            </a:r>
            <a:r>
              <a:rPr dirty="0" sz="900">
                <a:latin typeface="Calibri"/>
                <a:cs typeface="Calibri"/>
              </a:rPr>
              <a:t> repayment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schedules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sources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replacement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financing,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continue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concludes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liquidated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(either</a:t>
            </a:r>
            <a:endParaRPr sz="900">
              <a:latin typeface="Calibri"/>
              <a:cs typeface="Calibri"/>
            </a:endParaRPr>
          </a:p>
          <a:p>
            <a:pPr marL="120650" marR="292100">
              <a:lnSpc>
                <a:spcPct val="111100"/>
              </a:lnSpc>
            </a:pPr>
            <a:r>
              <a:rPr dirty="0" sz="900" spc="65">
                <a:latin typeface="Calibri"/>
                <a:cs typeface="Calibri"/>
              </a:rPr>
              <a:t>by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choice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realistic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so)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another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</a:t>
            </a:r>
            <a:r>
              <a:rPr dirty="0" sz="900">
                <a:latin typeface="Calibri"/>
                <a:cs typeface="Calibri"/>
              </a:rPr>
              <a:t> Refer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Viewpoint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</a:t>
            </a:r>
            <a:r>
              <a:rPr dirty="0" sz="900" b="1">
                <a:latin typeface="Calibri"/>
                <a:cs typeface="Calibri"/>
                <a:hlinkClick r:id="rId2"/>
              </a:rPr>
              <a:t>Preparing</a:t>
            </a:r>
            <a:r>
              <a:rPr dirty="0" sz="900" spc="8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financial</a:t>
            </a:r>
            <a:r>
              <a:rPr dirty="0" sz="900" spc="9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statements</a:t>
            </a:r>
            <a:r>
              <a:rPr dirty="0" sz="900" spc="8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when</a:t>
            </a:r>
            <a:r>
              <a:rPr dirty="0" sz="900" spc="8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the</a:t>
            </a:r>
            <a:r>
              <a:rPr dirty="0" sz="900" spc="9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going</a:t>
            </a:r>
            <a:r>
              <a:rPr dirty="0" sz="900" spc="8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concern</a:t>
            </a:r>
            <a:r>
              <a:rPr dirty="0" sz="900" spc="90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basis</a:t>
            </a:r>
            <a:r>
              <a:rPr dirty="0" sz="900" spc="500" b="1">
                <a:latin typeface="Calibri"/>
                <a:cs typeface="Calibri"/>
              </a:rPr>
              <a:t>  </a:t>
            </a:r>
            <a:r>
              <a:rPr dirty="0" sz="900" b="1">
                <a:latin typeface="Calibri"/>
                <a:cs typeface="Calibri"/>
                <a:hlinkClick r:id="rId2"/>
              </a:rPr>
              <a:t>is</a:t>
            </a:r>
            <a:r>
              <a:rPr dirty="0" sz="900" spc="6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not</a:t>
            </a:r>
            <a:r>
              <a:rPr dirty="0" sz="900" spc="6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appropriate</a:t>
            </a:r>
            <a:r>
              <a:rPr dirty="0" sz="900">
                <a:latin typeface="Calibri"/>
                <a:cs typeface="Calibri"/>
              </a:rPr>
              <a:t>’.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</a:t>
            </a:r>
            <a:endParaRPr sz="900">
              <a:latin typeface="Calibri"/>
              <a:cs typeface="Calibri"/>
            </a:endParaRPr>
          </a:p>
          <a:p>
            <a:pPr marL="120650" marR="2260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1701941"/>
            <a:ext cx="51054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1.51(a)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1.138(b)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1439049"/>
            <a:ext cx="4927600" cy="369062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algn="just"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9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95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9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r>
              <a:rPr dirty="0" sz="1350" spc="95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45" b="1">
                <a:solidFill>
                  <a:srgbClr val="9FC63B"/>
                </a:solidFill>
                <a:latin typeface="Calibri"/>
                <a:cs typeface="Calibri"/>
              </a:rPr>
              <a:t>(cont)</a:t>
            </a:r>
            <a:endParaRPr sz="1350">
              <a:latin typeface="Calibri"/>
              <a:cs typeface="Calibri"/>
            </a:endParaRPr>
          </a:p>
          <a:p>
            <a:pPr algn="just" marL="120650" marR="17145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regarding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twelve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during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evaluating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</a:t>
            </a:r>
            <a:endParaRPr sz="900">
              <a:latin typeface="Calibri"/>
              <a:cs typeface="Calibri"/>
            </a:endParaRPr>
          </a:p>
          <a:p>
            <a:pPr marL="120650" marR="19113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doubt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words,</a:t>
            </a:r>
            <a:r>
              <a:rPr dirty="0" sz="900">
                <a:latin typeface="Calibri"/>
                <a:cs typeface="Calibri"/>
              </a:rPr>
              <a:t> even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subsequent</a:t>
            </a:r>
            <a:r>
              <a:rPr dirty="0" sz="900">
                <a:latin typeface="Calibri"/>
                <a:cs typeface="Calibri"/>
              </a:rPr>
              <a:t> events,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Furthermore,</a:t>
            </a:r>
            <a:r>
              <a:rPr dirty="0" sz="900">
                <a:latin typeface="Calibri"/>
                <a:cs typeface="Calibri"/>
              </a:rPr>
              <a:t> events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doubt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going</a:t>
            </a:r>
            <a:r>
              <a:rPr dirty="0" sz="900">
                <a:latin typeface="Calibri"/>
                <a:cs typeface="Calibri"/>
              </a:rPr>
              <a:t> concern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judgment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reaching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conclusion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IFRIC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agenda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decisions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70" b="1">
                <a:latin typeface="Calibri"/>
                <a:cs typeface="Calibri"/>
                <a:hlinkClick r:id="rId2"/>
              </a:rPr>
              <a:t>July </a:t>
            </a:r>
            <a:r>
              <a:rPr dirty="0" sz="900" spc="55" b="1">
                <a:latin typeface="Calibri"/>
                <a:cs typeface="Calibri"/>
                <a:hlinkClick r:id="rId2"/>
              </a:rPr>
              <a:t>2010</a:t>
            </a:r>
            <a:r>
              <a:rPr dirty="0" sz="900" spc="70" b="1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 b="1">
                <a:latin typeface="Calibri"/>
                <a:cs typeface="Calibri"/>
                <a:hlinkClick r:id="rId3"/>
              </a:rPr>
              <a:t>July</a:t>
            </a:r>
            <a:r>
              <a:rPr dirty="0" sz="900" spc="65" b="1">
                <a:latin typeface="Calibri"/>
                <a:cs typeface="Calibri"/>
                <a:hlinkClick r:id="rId3"/>
              </a:rPr>
              <a:t> </a:t>
            </a:r>
            <a:r>
              <a:rPr dirty="0" sz="900" spc="55" b="1">
                <a:latin typeface="Calibri"/>
                <a:cs typeface="Calibri"/>
                <a:hlinkClick r:id="rId3"/>
              </a:rPr>
              <a:t>2014</a:t>
            </a:r>
            <a:r>
              <a:rPr dirty="0" sz="900" spc="7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taken</a:t>
            </a:r>
            <a:r>
              <a:rPr dirty="0" sz="900">
                <a:latin typeface="Calibri"/>
                <a:cs typeface="Calibri"/>
              </a:rPr>
              <a:t> into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here.</a:t>
            </a:r>
            <a:endParaRPr sz="900">
              <a:latin typeface="Calibri"/>
              <a:cs typeface="Calibri"/>
            </a:endParaRPr>
          </a:p>
          <a:p>
            <a:pPr algn="just" marL="120650" marR="1149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recommend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caution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concern.</a:t>
            </a:r>
            <a:r>
              <a:rPr dirty="0" sz="900">
                <a:latin typeface="Calibri"/>
                <a:cs typeface="Calibri"/>
              </a:rPr>
              <a:t> There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auditing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local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jurisdictions.</a:t>
            </a:r>
            <a:endParaRPr sz="900">
              <a:latin typeface="Calibri"/>
              <a:cs typeface="Calibri"/>
            </a:endParaRPr>
          </a:p>
          <a:p>
            <a:pPr algn="just" marL="120650" marR="2025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Australia,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Zealand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UK.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stipulate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auditor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management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algn="just" marL="1206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45">
                <a:latin typeface="Calibri"/>
                <a:cs typeface="Calibri"/>
              </a:rPr>
              <a:t> ‘</a:t>
            </a:r>
            <a:r>
              <a:rPr dirty="0" sz="900" spc="45" b="1">
                <a:latin typeface="Calibri"/>
                <a:cs typeface="Calibri"/>
                <a:hlinkClick r:id="rId4"/>
              </a:rPr>
              <a:t>COVID-</a:t>
            </a:r>
            <a:r>
              <a:rPr dirty="0" sz="900" b="1">
                <a:latin typeface="Calibri"/>
                <a:cs typeface="Calibri"/>
                <a:hlinkClick r:id="rId4"/>
              </a:rPr>
              <a:t>19:</a:t>
            </a:r>
            <a:r>
              <a:rPr dirty="0" sz="900" spc="45" b="1">
                <a:latin typeface="Calibri"/>
                <a:cs typeface="Calibri"/>
                <a:hlinkClick r:id="rId4"/>
              </a:rPr>
              <a:t> </a:t>
            </a:r>
            <a:r>
              <a:rPr dirty="0" sz="900" spc="60" b="1">
                <a:latin typeface="Calibri"/>
                <a:cs typeface="Calibri"/>
                <a:hlinkClick r:id="rId4"/>
              </a:rPr>
              <a:t>Going</a:t>
            </a:r>
            <a:r>
              <a:rPr dirty="0" sz="900" spc="40" b="1">
                <a:latin typeface="Calibri"/>
                <a:cs typeface="Calibri"/>
                <a:hlinkClick r:id="rId4"/>
              </a:rPr>
              <a:t> </a:t>
            </a:r>
            <a:r>
              <a:rPr dirty="0" sz="900" spc="50" b="1">
                <a:latin typeface="Calibri"/>
                <a:cs typeface="Calibri"/>
                <a:hlinkClick r:id="rId4"/>
              </a:rPr>
              <a:t>Concern</a:t>
            </a:r>
            <a:r>
              <a:rPr dirty="0" sz="900" spc="45" b="1">
                <a:latin typeface="Calibri"/>
                <a:cs typeface="Calibri"/>
                <a:hlinkClick r:id="rId4"/>
              </a:rPr>
              <a:t> </a:t>
            </a:r>
            <a:r>
              <a:rPr dirty="0" sz="900" spc="-10" b="1">
                <a:latin typeface="Calibri"/>
                <a:cs typeface="Calibri"/>
                <a:hlinkClick r:id="rId4"/>
              </a:rPr>
              <a:t>Considerations</a:t>
            </a:r>
            <a:r>
              <a:rPr dirty="0" sz="900" spc="-10">
                <a:latin typeface="Calibri"/>
                <a:cs typeface="Calibri"/>
              </a:rPr>
              <a:t>’.</a:t>
            </a:r>
            <a:endParaRPr sz="900">
              <a:latin typeface="Calibri"/>
              <a:cs typeface="Calibri"/>
            </a:endParaRPr>
          </a:p>
          <a:p>
            <a:pPr algn="just" marL="120650" marR="1447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January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IASB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educational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going</a:t>
            </a:r>
            <a:r>
              <a:rPr dirty="0" sz="900">
                <a:latin typeface="Calibri"/>
                <a:cs typeface="Calibri"/>
              </a:rPr>
              <a:t> concern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 b="1">
                <a:latin typeface="Calibri"/>
                <a:cs typeface="Calibri"/>
                <a:hlinkClick r:id="rId5"/>
              </a:rPr>
              <a:t>link</a:t>
            </a:r>
            <a:r>
              <a:rPr dirty="0" sz="900" spc="-1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5233874"/>
            <a:ext cx="4906010" cy="2070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(Illustrative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Corporation),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ultimate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company,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limited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company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domiciled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registered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principal</a:t>
            </a:r>
            <a:r>
              <a:rPr dirty="0" sz="900">
                <a:latin typeface="Calibri"/>
                <a:cs typeface="Calibri"/>
              </a:rPr>
              <a:t> place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149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Place,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40237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Greatville,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Euroland.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Corporation’s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Greatstocks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Stock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Exchange.</a:t>
            </a:r>
            <a:endParaRPr sz="900">
              <a:latin typeface="Calibri"/>
              <a:cs typeface="Calibri"/>
            </a:endParaRPr>
          </a:p>
          <a:p>
            <a:pPr algn="just" marL="12700" marR="2997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International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(IFRS)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International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Accounting</a:t>
            </a:r>
            <a:r>
              <a:rPr dirty="0" sz="900">
                <a:latin typeface="Calibri"/>
                <a:cs typeface="Calibri"/>
              </a:rPr>
              <a:t> Standards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Board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(IASB).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operates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endParaRPr sz="900">
              <a:latin typeface="Calibri"/>
              <a:cs typeface="Calibri"/>
            </a:endParaRPr>
          </a:p>
          <a:p>
            <a:pPr marL="12700" marR="628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(including</a:t>
            </a:r>
            <a:r>
              <a:rPr dirty="0" sz="900">
                <a:latin typeface="Calibri"/>
                <a:cs typeface="Calibri"/>
              </a:rPr>
              <a:t> comparatives)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board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2022</a:t>
            </a:r>
            <a:r>
              <a:rPr dirty="0" sz="900">
                <a:latin typeface="Calibri"/>
                <a:cs typeface="Calibri"/>
              </a:rPr>
              <a:t> (see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38).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permitted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approval.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7643851"/>
            <a:ext cx="351027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3.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New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or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revised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Standards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or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Interpretations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7986648"/>
            <a:ext cx="4927600" cy="64833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9812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5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5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247" y="8767992"/>
            <a:ext cx="263271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3.1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New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Standards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adopted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as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50" b="1">
                <a:solidFill>
                  <a:srgbClr val="9FC63B"/>
                </a:solidFill>
                <a:latin typeface="Arial"/>
                <a:cs typeface="Arial"/>
              </a:rPr>
              <a:t>at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50" b="1">
                <a:solidFill>
                  <a:srgbClr val="9FC63B"/>
                </a:solidFill>
                <a:latin typeface="Arial"/>
                <a:cs typeface="Arial"/>
              </a:rPr>
              <a:t>1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January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2021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18005" y="9044673"/>
            <a:ext cx="4927600" cy="63055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9240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0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10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these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and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5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8.28.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5261433"/>
            <a:ext cx="51054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1.138(a)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1.138(c)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5978932"/>
            <a:ext cx="454659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1.16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1.51(b)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6693892"/>
            <a:ext cx="44767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1.51(c)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10.17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505300" y="1383526"/>
            <a:ext cx="490156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pronouncements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January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r>
              <a:rPr dirty="0" sz="900">
                <a:latin typeface="Calibri"/>
                <a:cs typeface="Calibri"/>
              </a:rPr>
              <a:t> therefore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0" y="3275204"/>
            <a:ext cx="8191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60"/>
              </a:lnSpc>
            </a:pPr>
            <a:r>
              <a:rPr dirty="0" sz="900">
                <a:latin typeface="Calibri"/>
                <a:cs typeface="Calibri"/>
              </a:rPr>
              <a:t>w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1819630"/>
            <a:ext cx="4927600" cy="2088514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2382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2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8.28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detailed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year-end)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are: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65430" algn="l"/>
              </a:tabLst>
            </a:pP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19-related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concessions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beyond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June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16)</a:t>
            </a:r>
            <a:endParaRPr sz="900">
              <a:latin typeface="Calibri"/>
              <a:cs typeface="Calibri"/>
            </a:endParaRPr>
          </a:p>
          <a:p>
            <a:pPr marL="264795" marR="42418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Benchmark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Reform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Phase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2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9,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39,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7,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16)</a:t>
            </a:r>
            <a:r>
              <a:rPr dirty="0" baseline="33333" sz="750" spc="-30">
                <a:latin typeface="Calibri"/>
                <a:cs typeface="Calibri"/>
              </a:rPr>
              <a:t>1</a:t>
            </a:r>
            <a:endParaRPr baseline="33333" sz="750">
              <a:latin typeface="Calibri"/>
              <a:cs typeface="Calibri"/>
            </a:endParaRPr>
          </a:p>
          <a:p>
            <a:pPr marL="120650" marR="257175">
              <a:lnSpc>
                <a:spcPct val="111100"/>
              </a:lnSpc>
              <a:spcBef>
                <a:spcPts val="570"/>
              </a:spcBef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these</a:t>
            </a:r>
            <a:r>
              <a:rPr dirty="0" sz="900">
                <a:latin typeface="Calibri"/>
                <a:cs typeface="Calibri"/>
              </a:rPr>
              <a:t> Example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impact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4025689"/>
            <a:ext cx="466852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3.2 Standards,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amendments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 Interpretations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to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existing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Standards that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are not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yet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effective and have not been adopted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early by the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Group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4468876"/>
            <a:ext cx="4927600" cy="433832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16839">
              <a:lnSpc>
                <a:spcPct val="111100"/>
              </a:lnSpc>
              <a:spcBef>
                <a:spcPts val="555"/>
              </a:spcBef>
            </a:pP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-4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3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-4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8.30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requires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not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effective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they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will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future.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known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reasonably</a:t>
            </a:r>
            <a:r>
              <a:rPr dirty="0" sz="900">
                <a:latin typeface="Calibri"/>
                <a:cs typeface="Calibri"/>
              </a:rPr>
              <a:t> estimable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their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initial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application.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new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amended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Interpretations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title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new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Standard,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first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(IAS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8.31).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Where</a:t>
            </a:r>
            <a:r>
              <a:rPr dirty="0" sz="900">
                <a:latin typeface="Calibri"/>
                <a:cs typeface="Calibri"/>
              </a:rPr>
              <a:t> there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actually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overload.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17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‘Insurance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Contracts’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Group.</a:t>
            </a:r>
            <a:endParaRPr sz="900">
              <a:latin typeface="Calibri"/>
              <a:cs typeface="Calibri"/>
            </a:endParaRPr>
          </a:p>
          <a:p>
            <a:pPr marL="120650" marR="143510">
              <a:lnSpc>
                <a:spcPct val="111100"/>
              </a:lnSpc>
              <a:spcBef>
                <a:spcPts val="565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early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17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17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17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4)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References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Conceptual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Framework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Proceeds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16)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Onerous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Fulfilling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37)</a:t>
            </a:r>
            <a:endParaRPr sz="900">
              <a:latin typeface="Calibri"/>
              <a:cs typeface="Calibri"/>
            </a:endParaRPr>
          </a:p>
          <a:p>
            <a:pPr marL="264795" marR="236854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Improvements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2018-2020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5">
                <a:latin typeface="Calibri"/>
                <a:cs typeface="Calibri"/>
              </a:rPr>
              <a:t>Cycle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9,</a:t>
            </a:r>
            <a:r>
              <a:rPr dirty="0" sz="900">
                <a:latin typeface="Calibri"/>
                <a:cs typeface="Calibri"/>
              </a:rPr>
              <a:t> 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16,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41)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Classification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(Amendments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</a:t>
            </a:r>
            <a:endParaRPr sz="900">
              <a:latin typeface="Calibri"/>
              <a:cs typeface="Calibri"/>
            </a:endParaRPr>
          </a:p>
          <a:p>
            <a:pPr marL="120650" marR="20764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application</a:t>
            </a:r>
            <a:r>
              <a:rPr dirty="0" sz="900" spc="50">
                <a:latin typeface="Calibri"/>
                <a:cs typeface="Calibri"/>
              </a:rPr>
              <a:t> and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therefore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made.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However,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whilst</a:t>
            </a:r>
            <a:r>
              <a:rPr dirty="0" sz="900">
                <a:latin typeface="Calibri"/>
                <a:cs typeface="Calibri"/>
              </a:rPr>
              <a:t> they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will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entities.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>
                <a:latin typeface="Calibri"/>
                <a:cs typeface="Calibri"/>
              </a:rPr>
              <a:t> should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anticipated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new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their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505311" y="9394568"/>
            <a:ext cx="4934585" cy="533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235" marR="5080" indent="-90170">
              <a:lnSpc>
                <a:spcPct val="1111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1</a:t>
            </a:r>
            <a:r>
              <a:rPr dirty="0" baseline="31746" sz="525" spc="465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instance,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entities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significant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floating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rate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exposures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form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debt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investment,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leases,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insurance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contracts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derivatives)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still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indexed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year-end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indices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(such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LIBOR)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soon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replaced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new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interest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rate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references,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keep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mind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new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disclosure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requirements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introduced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aforementioned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amendments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7.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Among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things,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entities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describe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how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they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managing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transition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alternative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benchmark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rates,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provide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specific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quantitative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information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about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instruments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have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yet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transition.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29505" cy="1352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27329">
              <a:lnSpc>
                <a:spcPct val="1111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several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Interpretations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endParaRPr sz="900">
              <a:latin typeface="Calibri"/>
              <a:cs typeface="Calibri"/>
            </a:endParaRPr>
          </a:p>
          <a:p>
            <a:pPr marL="12700" marR="1524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published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IASB.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adopted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anticipates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pronouncements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</a:t>
            </a:r>
            <a:r>
              <a:rPr dirty="0" sz="900">
                <a:latin typeface="Calibri"/>
                <a:cs typeface="Calibri"/>
              </a:rPr>
              <a:t> beginning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pronouncement.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Interpretations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have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075278"/>
            <a:ext cx="2548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4.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Significant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accounting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policies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0" y="5509366"/>
            <a:ext cx="129539" cy="223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90"/>
              </a:lnSpc>
            </a:pPr>
            <a:r>
              <a:rPr dirty="0" sz="1350" spc="10" b="1">
                <a:solidFill>
                  <a:srgbClr val="512178"/>
                </a:solidFill>
                <a:latin typeface="Calibri"/>
                <a:cs typeface="Calibri"/>
              </a:rPr>
              <a:t>w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3419132"/>
            <a:ext cx="4927600" cy="255651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3271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0">
                <a:latin typeface="Calibri"/>
                <a:cs typeface="Calibri"/>
              </a:rPr>
              <a:t>19.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if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expedient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16</a:t>
            </a:r>
            <a:r>
              <a:rPr dirty="0" sz="900">
                <a:latin typeface="Calibri"/>
                <a:cs typeface="Calibri"/>
              </a:rPr>
              <a:t> (see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4.14),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policies.</a:t>
            </a:r>
            <a:endParaRPr sz="900">
              <a:latin typeface="Calibri"/>
              <a:cs typeface="Calibri"/>
            </a:endParaRPr>
          </a:p>
          <a:p>
            <a:pPr marL="120650" marR="28257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eligible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entitled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establish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regarding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appropriate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‘Accounting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Grants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Assistance’.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essential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distinguish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government</a:t>
            </a:r>
            <a:r>
              <a:rPr dirty="0" sz="900">
                <a:latin typeface="Calibri"/>
                <a:cs typeface="Calibri"/>
              </a:rPr>
              <a:t> assistance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120650" marR="1790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criteria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deferral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treatment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‘Income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Taxes’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more</a:t>
            </a:r>
            <a:r>
              <a:rPr dirty="0" sz="900">
                <a:latin typeface="Calibri"/>
                <a:cs typeface="Calibri"/>
              </a:rPr>
              <a:t> information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topic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‘</a:t>
            </a:r>
            <a:r>
              <a:rPr dirty="0" sz="900" spc="45" b="1">
                <a:latin typeface="Calibri"/>
                <a:cs typeface="Calibri"/>
                <a:hlinkClick r:id="rId2"/>
              </a:rPr>
              <a:t>COVID-</a:t>
            </a:r>
            <a:r>
              <a:rPr dirty="0" sz="900" b="1">
                <a:latin typeface="Calibri"/>
                <a:cs typeface="Calibri"/>
                <a:hlinkClick r:id="rId2"/>
              </a:rPr>
              <a:t>19:</a:t>
            </a:r>
            <a:r>
              <a:rPr dirty="0" sz="900" spc="8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Government</a:t>
            </a:r>
            <a:r>
              <a:rPr dirty="0" sz="900" spc="85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Grants</a:t>
            </a:r>
            <a:r>
              <a:rPr dirty="0" sz="900" spc="-10">
                <a:latin typeface="Calibri"/>
                <a:cs typeface="Calibri"/>
              </a:rPr>
              <a:t>’.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8005" y="6141415"/>
            <a:ext cx="4927600" cy="381635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28956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6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6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 gives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be.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1.117</a:t>
            </a:r>
            <a:r>
              <a:rPr dirty="0" sz="900">
                <a:latin typeface="Calibri"/>
                <a:cs typeface="Calibri"/>
              </a:rPr>
              <a:t> states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comprise: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AutoNum type="alphaLcPeriod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bases)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264795" marR="766445" indent="-144145">
              <a:lnSpc>
                <a:spcPct val="111100"/>
              </a:lnSpc>
              <a:buAutoNum type="alphaLcPeriod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2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marL="120650" marR="2673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Deciding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entity’s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r>
              <a:rPr dirty="0" sz="900">
                <a:latin typeface="Calibri"/>
                <a:cs typeface="Calibri"/>
              </a:rPr>
              <a:t> involved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1.117,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1.121–122,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also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consider:</a:t>
            </a:r>
            <a:endParaRPr sz="900">
              <a:latin typeface="Calibri"/>
              <a:cs typeface="Calibri"/>
            </a:endParaRPr>
          </a:p>
          <a:p>
            <a:pPr lvl="1" marL="2647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Standard</a:t>
            </a:r>
            <a:endParaRPr sz="900">
              <a:latin typeface="Calibri"/>
              <a:cs typeface="Calibri"/>
            </a:endParaRPr>
          </a:p>
          <a:p>
            <a:pPr lvl="1" marL="264795" marR="61150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complexity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applying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policy</a:t>
            </a:r>
            <a:endParaRPr sz="900">
              <a:latin typeface="Calibri"/>
              <a:cs typeface="Calibri"/>
            </a:endParaRPr>
          </a:p>
          <a:p>
            <a:pPr lvl="1" marL="264795" indent="-144780">
              <a:lnSpc>
                <a:spcPct val="100000"/>
              </a:lnSpc>
              <a:spcBef>
                <a:spcPts val="114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lvl="1" marL="264795" marR="27749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transactions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events.</a:t>
            </a:r>
            <a:endParaRPr sz="900">
              <a:latin typeface="Calibri"/>
              <a:cs typeface="Calibri"/>
            </a:endParaRPr>
          </a:p>
          <a:p>
            <a:pPr marL="120650" marR="1193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recommend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clear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these</a:t>
            </a:r>
            <a:r>
              <a:rPr dirty="0" sz="900">
                <a:latin typeface="Calibri"/>
                <a:cs typeface="Calibri"/>
              </a:rPr>
              <a:t> 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add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insight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Entity-specific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disclosures:</a:t>
            </a:r>
            <a:endParaRPr sz="900">
              <a:latin typeface="Calibri"/>
              <a:cs typeface="Calibri"/>
            </a:endParaRPr>
          </a:p>
          <a:p>
            <a:pPr lvl="1" marL="2647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explain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policy</a:t>
            </a:r>
            <a:endParaRPr sz="900">
              <a:latin typeface="Calibri"/>
              <a:cs typeface="Calibri"/>
            </a:endParaRPr>
          </a:p>
          <a:p>
            <a:pPr lvl="1"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written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English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easy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lvl="1" marL="264795" marR="17462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up-to-date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policy</a:t>
            </a:r>
            <a:r>
              <a:rPr dirty="0" sz="900">
                <a:latin typeface="Calibri"/>
                <a:cs typeface="Calibri"/>
              </a:rPr>
              <a:t> choice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choice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made.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410793"/>
            <a:ext cx="37592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8.30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8.31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48555" cy="50482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lvl="1" marL="180340" indent="-168275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180975" algn="l"/>
              </a:tabLst>
            </a:pP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Basis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preparation</a:t>
            </a:r>
            <a:endParaRPr sz="900">
              <a:latin typeface="Arial"/>
              <a:cs typeface="Arial"/>
            </a:endParaRPr>
          </a:p>
          <a:p>
            <a:pPr marL="12700" marR="209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accruals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historical</a:t>
            </a:r>
            <a:r>
              <a:rPr dirty="0" sz="900">
                <a:latin typeface="Calibri"/>
                <a:cs typeface="Calibri"/>
              </a:rPr>
              <a:t> cost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convention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Monetary</a:t>
            </a:r>
            <a:r>
              <a:rPr dirty="0" sz="900">
                <a:latin typeface="Calibri"/>
                <a:cs typeface="Calibri"/>
              </a:rPr>
              <a:t> 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expressed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(CU)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rounded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nearest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thousands,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earnings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share.</a:t>
            </a:r>
            <a:endParaRPr sz="900">
              <a:latin typeface="Calibri"/>
              <a:cs typeface="Calibri"/>
            </a:endParaRPr>
          </a:p>
          <a:p>
            <a:pPr lvl="1" marL="200025" indent="-187960">
              <a:lnSpc>
                <a:spcPct val="100000"/>
              </a:lnSpc>
              <a:spcBef>
                <a:spcPts val="970"/>
              </a:spcBef>
              <a:buAutoNum type="arabicPeriod" startAt="2"/>
              <a:tabLst>
                <a:tab pos="200660" algn="l"/>
              </a:tabLst>
            </a:pP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Basis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consolidation</a:t>
            </a:r>
            <a:endParaRPr sz="900">
              <a:latin typeface="Arial"/>
              <a:cs typeface="Arial"/>
            </a:endParaRPr>
          </a:p>
          <a:p>
            <a:pPr marL="12700" marR="38481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company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subsidiaries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December.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companies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eliminated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consolidation,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including</a:t>
            </a:r>
            <a:r>
              <a:rPr dirty="0" sz="900">
                <a:latin typeface="Calibri"/>
                <a:cs typeface="Calibri"/>
              </a:rPr>
              <a:t> unrealised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companies.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unrealised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losses</a:t>
            </a:r>
            <a:endParaRPr sz="900">
              <a:latin typeface="Calibri"/>
              <a:cs typeface="Calibri"/>
            </a:endParaRPr>
          </a:p>
          <a:p>
            <a:pPr marL="12700" marR="628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intra-group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consolidation,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impairment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perspective.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subsidiaries</a:t>
            </a:r>
            <a:r>
              <a:rPr dirty="0" sz="900">
                <a:latin typeface="Calibri"/>
                <a:cs typeface="Calibri"/>
              </a:rPr>
              <a:t> have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consistency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adopted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Group.</a:t>
            </a:r>
            <a:endParaRPr sz="900">
              <a:latin typeface="Calibri"/>
              <a:cs typeface="Calibri"/>
            </a:endParaRPr>
          </a:p>
          <a:p>
            <a:pPr algn="just" marL="12700" marR="1746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year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disposal,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applicable.</a:t>
            </a:r>
            <a:endParaRPr sz="900">
              <a:latin typeface="Calibri"/>
              <a:cs typeface="Calibri"/>
            </a:endParaRPr>
          </a:p>
          <a:p>
            <a:pPr marL="12700" marR="787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parent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non-controlling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ownership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interests.</a:t>
            </a:r>
            <a:endParaRPr sz="900">
              <a:latin typeface="Calibri"/>
              <a:cs typeface="Calibri"/>
            </a:endParaRPr>
          </a:p>
          <a:p>
            <a:pPr lvl="1" marL="203200" indent="-191135">
              <a:lnSpc>
                <a:spcPct val="100000"/>
              </a:lnSpc>
              <a:spcBef>
                <a:spcPts val="969"/>
              </a:spcBef>
              <a:buAutoNum type="arabicPeriod" startAt="3"/>
              <a:tabLst>
                <a:tab pos="203835" algn="l"/>
              </a:tabLst>
            </a:pP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Business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combinations</a:t>
            </a:r>
            <a:endParaRPr sz="900">
              <a:latin typeface="Arial"/>
              <a:cs typeface="Arial"/>
            </a:endParaRPr>
          </a:p>
          <a:p>
            <a:pPr marL="12700" marR="393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combinations.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consideration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sum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acquisition-date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interests</a:t>
            </a:r>
            <a:r>
              <a:rPr dirty="0" sz="900">
                <a:latin typeface="Calibri"/>
                <a:cs typeface="Calibri"/>
              </a:rPr>
              <a:t> issued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 spc="-10">
                <a:latin typeface="Calibri"/>
                <a:cs typeface="Calibri"/>
              </a:rPr>
              <a:t>contingent</a:t>
            </a:r>
            <a:r>
              <a:rPr dirty="0" sz="900">
                <a:latin typeface="Calibri"/>
                <a:cs typeface="Calibri"/>
              </a:rPr>
              <a:t> consideration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acquisition-date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values.</a:t>
            </a:r>
            <a:endParaRPr sz="900">
              <a:latin typeface="Calibri"/>
              <a:cs typeface="Calibri"/>
            </a:endParaRPr>
          </a:p>
          <a:p>
            <a:pPr lvl="1" marL="203835" indent="-191770">
              <a:lnSpc>
                <a:spcPct val="100000"/>
              </a:lnSpc>
              <a:spcBef>
                <a:spcPts val="969"/>
              </a:spcBef>
              <a:buAutoNum type="arabicPeriod" startAt="4"/>
              <a:tabLst>
                <a:tab pos="204470" algn="l"/>
              </a:tabLst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Investments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associates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joint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ventures</a:t>
            </a:r>
            <a:endParaRPr sz="9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method.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6596292"/>
            <a:ext cx="4928870" cy="1460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recognise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associate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consistency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Group.</a:t>
            </a:r>
            <a:endParaRPr sz="900">
              <a:latin typeface="Calibri"/>
              <a:cs typeface="Calibri"/>
            </a:endParaRPr>
          </a:p>
          <a:p>
            <a:pPr marL="12700" marR="2851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Unrealised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joint</a:t>
            </a:r>
            <a:r>
              <a:rPr dirty="0" sz="900">
                <a:latin typeface="Calibri"/>
                <a:cs typeface="Calibri"/>
              </a:rPr>
              <a:t> ventures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eliminated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entities.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unrealised</a:t>
            </a:r>
            <a:r>
              <a:rPr dirty="0" sz="900">
                <a:latin typeface="Calibri"/>
                <a:cs typeface="Calibri"/>
              </a:rPr>
              <a:t> losses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eliminated,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impairment.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4.5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Foreign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currency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translation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8005" y="8163280"/>
            <a:ext cx="4927600" cy="183642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9113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reporting/functional</a:t>
            </a:r>
            <a:r>
              <a:rPr dirty="0" sz="900">
                <a:latin typeface="Calibri"/>
                <a:cs typeface="Calibri"/>
              </a:rPr>
              <a:t> currency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expedient,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average).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fairly</a:t>
            </a:r>
            <a:r>
              <a:rPr dirty="0" sz="900">
                <a:latin typeface="Calibri"/>
                <a:cs typeface="Calibri"/>
              </a:rPr>
              <a:t> stable,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insignificant.</a:t>
            </a:r>
            <a:endParaRPr sz="900">
              <a:latin typeface="Calibri"/>
              <a:cs typeface="Calibri"/>
            </a:endParaRPr>
          </a:p>
          <a:p>
            <a:pPr marL="120650" marR="194310">
              <a:lnSpc>
                <a:spcPct val="111100"/>
              </a:lnSpc>
            </a:pP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fluctuating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economic</a:t>
            </a:r>
            <a:r>
              <a:rPr dirty="0" sz="900">
                <a:latin typeface="Calibri"/>
                <a:cs typeface="Calibri"/>
              </a:rPr>
              <a:t> uncertainty.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way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currency</a:t>
            </a:r>
            <a:r>
              <a:rPr dirty="0" sz="900">
                <a:latin typeface="Calibri"/>
                <a:cs typeface="Calibri"/>
              </a:rPr>
              <a:t> transactions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policy</a:t>
            </a:r>
            <a:r>
              <a:rPr dirty="0" sz="900">
                <a:latin typeface="Calibri"/>
                <a:cs typeface="Calibri"/>
              </a:rPr>
              <a:t> remains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appropriate.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564463"/>
            <a:ext cx="55626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1.27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5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1.51(d–e)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1.53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2434363"/>
            <a:ext cx="5207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10.B92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1.51(c)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2847163"/>
            <a:ext cx="6457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10.B86(c)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3869564"/>
            <a:ext cx="527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10.B88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4434663"/>
            <a:ext cx="52260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10.22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10.B94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4999763"/>
            <a:ext cx="41910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3.4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3.37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300" y="5869661"/>
            <a:ext cx="4089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3.18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300" y="6283681"/>
            <a:ext cx="437515" cy="490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28.16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11.24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28.10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4300" y="7342861"/>
            <a:ext cx="4254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28.28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9007583"/>
            <a:ext cx="6438265" cy="884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Arial"/>
                <a:cs typeface="Arial"/>
              </a:rPr>
              <a:t>Important</a:t>
            </a:r>
            <a:r>
              <a:rPr dirty="0" sz="600" spc="9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600" spc="-10" b="1">
                <a:solidFill>
                  <a:srgbClr val="512178"/>
                </a:solidFill>
                <a:latin typeface="Arial"/>
                <a:cs typeface="Arial"/>
              </a:rPr>
              <a:t>Disclaimer:</a:t>
            </a:r>
            <a:endParaRPr sz="600">
              <a:latin typeface="Arial"/>
              <a:cs typeface="Arial"/>
            </a:endParaRPr>
          </a:p>
          <a:p>
            <a:pPr algn="just" marL="12700" marR="71755">
              <a:lnSpc>
                <a:spcPct val="100000"/>
              </a:lnSpc>
            </a:pP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document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has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been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developed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information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resource.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intended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65">
                <a:latin typeface="Calibri"/>
                <a:cs typeface="Calibri"/>
              </a:rPr>
              <a:t> a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guide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only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application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contents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specific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situations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depend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particular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circumstances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involved.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While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every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care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taken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presentation,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personnel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document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assist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evaluating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compliance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International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Reporting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Standards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have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sufficient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training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experience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so.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person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act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specifically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basis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material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contained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herein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without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considering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taking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professional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advice.</a:t>
            </a:r>
            <a:endParaRPr sz="6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80"/>
              </a:spcBef>
            </a:pPr>
            <a:r>
              <a:rPr dirty="0" sz="600">
                <a:latin typeface="Calibri"/>
                <a:cs typeface="Calibri"/>
              </a:rPr>
              <a:t>‘Grant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Thornton’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refers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brand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under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Grant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Thornton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provide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assurance,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advisory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services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their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clients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and/or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refers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context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Grant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Thornton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International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Ltd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(GTIL)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worldwide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partnership.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GTIL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legal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entity.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Services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delivered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GTIL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does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provide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services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clients.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GTIL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agents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of,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obligate,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another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liable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another’s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acts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omissions.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Neither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GTIL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personnel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member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firms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their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partners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employees,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accept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responsibility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errors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document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might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contain,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whether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caused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negligence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otherwise,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loss,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howsoever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caused,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incurred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person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result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utilising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otherwise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placing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reliance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upon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it.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567004" y="1440002"/>
            <a:ext cx="6426200" cy="6984365"/>
          </a:xfrm>
          <a:custGeom>
            <a:avLst/>
            <a:gdLst/>
            <a:ahLst/>
            <a:cxnLst/>
            <a:rect l="l" t="t" r="r" b="b"/>
            <a:pathLst>
              <a:path w="6426200" h="6984365">
                <a:moveTo>
                  <a:pt x="6425996" y="0"/>
                </a:moveTo>
                <a:lnTo>
                  <a:pt x="0" y="0"/>
                </a:lnTo>
                <a:lnTo>
                  <a:pt x="0" y="6983996"/>
                </a:lnTo>
                <a:lnTo>
                  <a:pt x="6425996" y="6983996"/>
                </a:lnTo>
                <a:lnTo>
                  <a:pt x="64259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698299" y="4379152"/>
            <a:ext cx="2357755" cy="1885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2405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3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Interpretations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3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3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3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policies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90"/>
              </a:spcBef>
              <a:buAutoNum type="arabicPlain" startAt="3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Acquisitions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disposals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3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Interests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subsidiaries</a:t>
            </a:r>
            <a:endParaRPr sz="900">
              <a:latin typeface="Calibri"/>
              <a:cs typeface="Calibri"/>
            </a:endParaRPr>
          </a:p>
          <a:p>
            <a:pPr marL="192405" marR="361950" indent="-180340">
              <a:lnSpc>
                <a:spcPct val="111100"/>
              </a:lnSpc>
              <a:spcBef>
                <a:spcPts val="565"/>
              </a:spcBef>
              <a:buAutoNum type="arabicPlain" startAt="3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equity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method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90"/>
              </a:spcBef>
              <a:buAutoNum type="arabicPlain" startAt="3"/>
              <a:tabLst>
                <a:tab pos="193040" algn="l"/>
              </a:tabLst>
            </a:pPr>
            <a:r>
              <a:rPr dirty="0" sz="900" spc="-10">
                <a:latin typeface="Calibri"/>
                <a:cs typeface="Calibri"/>
              </a:rPr>
              <a:t>Revenue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3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98299" y="6326480"/>
            <a:ext cx="1842135" cy="1957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2405" indent="-180340">
              <a:lnSpc>
                <a:spcPct val="100000"/>
              </a:lnSpc>
              <a:spcBef>
                <a:spcPts val="100"/>
              </a:spcBef>
              <a:buAutoNum type="arabicPlain" startAt="10"/>
              <a:tabLst>
                <a:tab pos="193040" algn="l"/>
              </a:tabLst>
            </a:pPr>
            <a:r>
              <a:rPr dirty="0" sz="900" spc="-10">
                <a:latin typeface="Calibri"/>
                <a:cs typeface="Calibri"/>
              </a:rPr>
              <a:t>Goodwill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10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10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equipment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90"/>
              </a:spcBef>
              <a:buAutoNum type="arabicPlain" startAt="10"/>
              <a:tabLst>
                <a:tab pos="193040" algn="l"/>
              </a:tabLst>
            </a:pPr>
            <a:r>
              <a:rPr dirty="0" sz="900" spc="-10">
                <a:latin typeface="Calibri"/>
                <a:cs typeface="Calibri"/>
              </a:rPr>
              <a:t>Leases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10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property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10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90"/>
              </a:spcBef>
              <a:buAutoNum type="arabicPlain" startAt="10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10"/>
              <a:tabLst>
                <a:tab pos="193040" algn="l"/>
              </a:tabLst>
            </a:pPr>
            <a:r>
              <a:rPr dirty="0" sz="900" spc="-10">
                <a:latin typeface="Calibri"/>
                <a:cs typeface="Calibri"/>
              </a:rPr>
              <a:t>Inventories</a:t>
            </a:r>
            <a:endParaRPr sz="9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685"/>
              </a:spcBef>
              <a:buAutoNum type="arabicPlain" startAt="10"/>
              <a:tabLst>
                <a:tab pos="193040" algn="l"/>
              </a:tabLst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55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receivables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79249" y="1545256"/>
          <a:ext cx="6276975" cy="2842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9860"/>
                <a:gridCol w="411480"/>
                <a:gridCol w="2762250"/>
                <a:gridCol w="338454"/>
              </a:tblGrid>
              <a:tr h="296545">
                <a:tc>
                  <a:txBody>
                    <a:bodyPr/>
                    <a:lstStyle/>
                    <a:p>
                      <a:pPr marL="31750">
                        <a:lnSpc>
                          <a:spcPts val="1590"/>
                        </a:lnSpc>
                      </a:pPr>
                      <a:r>
                        <a:rPr dirty="0" sz="1350" spc="40" b="1">
                          <a:solidFill>
                            <a:srgbClr val="9FC63B"/>
                          </a:solidFill>
                          <a:latin typeface="Calibri"/>
                          <a:cs typeface="Calibri"/>
                        </a:rPr>
                        <a:t>Contents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09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9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Introduction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9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730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19</a:t>
                      </a:r>
                      <a:r>
                        <a:rPr dirty="0" sz="9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9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9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9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equivalents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71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solidFill>
                      <a:srgbClr val="FFFFFF"/>
                    </a:solidFill>
                  </a:tcPr>
                </a:tc>
              </a:tr>
              <a:tr h="377190">
                <a:tc>
                  <a:txBody>
                    <a:bodyPr/>
                    <a:lstStyle/>
                    <a:p>
                      <a:pPr marL="31750" marR="643255">
                        <a:lnSpc>
                          <a:spcPct val="111100"/>
                        </a:lnSpc>
                        <a:spcBef>
                          <a:spcPts val="170"/>
                        </a:spcBef>
                      </a:pPr>
                      <a:r>
                        <a:rPr dirty="0" sz="900" spc="-5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IFRS</a:t>
                      </a:r>
                      <a:r>
                        <a:rPr dirty="0" sz="900" spc="-2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Example</a:t>
                      </a:r>
                      <a:r>
                        <a:rPr dirty="0" sz="900" spc="-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Consolidated</a:t>
                      </a:r>
                      <a:r>
                        <a:rPr dirty="0" sz="900" spc="-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Financial Statements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215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9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3683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7655" marR="170180" indent="-180340">
                        <a:lnSpc>
                          <a:spcPct val="111100"/>
                        </a:lnSpc>
                        <a:spcBef>
                          <a:spcPts val="16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20</a:t>
                      </a:r>
                      <a:r>
                        <a:rPr dirty="0" sz="900" spc="43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groups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classified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held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sale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25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9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operations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72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solidFill>
                      <a:srgbClr val="FFFFFF"/>
                    </a:solidFill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Consolidated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>
                          <a:latin typeface="Calibri"/>
                          <a:cs typeface="Calibri"/>
                        </a:rPr>
                        <a:t>loss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21</a:t>
                      </a:r>
                      <a:r>
                        <a:rPr dirty="0" sz="9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Equity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73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Consolidated</a:t>
                      </a:r>
                      <a:r>
                        <a:rPr dirty="0" sz="9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9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9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income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22</a:t>
                      </a:r>
                      <a:r>
                        <a:rPr dirty="0" sz="900" spc="3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remuneration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75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Consolidated</a:t>
                      </a:r>
                      <a:r>
                        <a:rPr dirty="0" sz="9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9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9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position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23</a:t>
                      </a:r>
                      <a:r>
                        <a:rPr dirty="0" sz="9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Provisions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82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Consolidated</a:t>
                      </a:r>
                      <a:r>
                        <a:rPr dirty="0" sz="9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equity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10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24</a:t>
                      </a:r>
                      <a:r>
                        <a:rPr dirty="0" sz="9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40">
                          <a:latin typeface="Calibri"/>
                          <a:cs typeface="Calibri"/>
                        </a:rPr>
                        <a:t>payables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83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</a:tr>
              <a:tr h="2228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Consolidated</a:t>
                      </a:r>
                      <a:r>
                        <a:rPr dirty="0" sz="9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9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9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flows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11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25</a:t>
                      </a:r>
                      <a:r>
                        <a:rPr dirty="0" sz="9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9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liabilities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83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</a:tr>
              <a:tr h="377190">
                <a:tc>
                  <a:txBody>
                    <a:bodyPr/>
                    <a:lstStyle/>
                    <a:p>
                      <a:pPr marL="31750" marR="492125">
                        <a:lnSpc>
                          <a:spcPct val="111100"/>
                        </a:lnSpc>
                        <a:spcBef>
                          <a:spcPts val="165"/>
                        </a:spcBef>
                      </a:pPr>
                      <a:r>
                        <a:rPr dirty="0" sz="9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Notes</a:t>
                      </a:r>
                      <a:r>
                        <a:rPr dirty="0" sz="900" spc="-3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900" spc="-2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900" spc="-2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IFRS</a:t>
                      </a:r>
                      <a:r>
                        <a:rPr dirty="0" sz="900" spc="-2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Example</a:t>
                      </a:r>
                      <a:r>
                        <a:rPr dirty="0" sz="900" spc="-2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Consolidated </a:t>
                      </a:r>
                      <a:r>
                        <a:rPr dirty="0" sz="90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900" spc="-5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Statements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2095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900" spc="-25" b="1">
                          <a:solidFill>
                            <a:srgbClr val="512178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7655" marR="561975" indent="-180340">
                        <a:lnSpc>
                          <a:spcPct val="111100"/>
                        </a:lnSpc>
                        <a:spcBef>
                          <a:spcPts val="16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26</a:t>
                      </a:r>
                      <a:r>
                        <a:rPr dirty="0" sz="900" spc="4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Reconciliation</a:t>
                      </a:r>
                      <a:r>
                        <a:rPr dirty="0" sz="9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9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arising</a:t>
                      </a:r>
                      <a:r>
                        <a:rPr dirty="0" sz="9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 financing</a:t>
                      </a:r>
                      <a:r>
                        <a:rPr dirty="0" sz="9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activities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84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solidFill>
                      <a:srgbClr val="FFFFFF"/>
                    </a:solidFill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900" spc="5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900" spc="2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Nature</a:t>
                      </a:r>
                      <a:r>
                        <a:rPr dirty="0" sz="9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operations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13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556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27</a:t>
                      </a:r>
                      <a:r>
                        <a:rPr dirty="0" sz="900" spc="4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9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income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85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5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900" spc="3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General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information,</a:t>
                      </a:r>
                      <a:r>
                        <a:rPr dirty="0" sz="9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statement</a:t>
                      </a:r>
                      <a:r>
                        <a:rPr dirty="0" sz="9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compliance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13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28</a:t>
                      </a:r>
                      <a:r>
                        <a:rPr dirty="0" sz="900" spc="4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9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items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>
                          <a:latin typeface="Calibri"/>
                          <a:cs typeface="Calibri"/>
                        </a:rPr>
                        <a:t>85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6707278" y="4450246"/>
            <a:ext cx="153670" cy="611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Calibri"/>
                <a:cs typeface="Calibri"/>
              </a:rPr>
              <a:t>86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 spc="-25">
                <a:latin typeface="Calibri"/>
                <a:cs typeface="Calibri"/>
              </a:rPr>
              <a:t>87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 spc="-25">
                <a:latin typeface="Calibri"/>
                <a:cs typeface="Calibri"/>
              </a:rPr>
              <a:t>88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643271" y="5275720"/>
            <a:ext cx="217804" cy="1733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Calibri"/>
                <a:cs typeface="Calibri"/>
              </a:rPr>
              <a:t>89</a:t>
            </a:r>
            <a:endParaRPr sz="9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685"/>
              </a:spcBef>
            </a:pPr>
            <a:r>
              <a:rPr dirty="0" sz="900" spc="-25">
                <a:latin typeface="Calibri"/>
                <a:cs typeface="Calibri"/>
              </a:rPr>
              <a:t>90</a:t>
            </a:r>
            <a:endParaRPr sz="9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685"/>
              </a:spcBef>
            </a:pPr>
            <a:r>
              <a:rPr dirty="0" sz="900" spc="-25">
                <a:latin typeface="Calibri"/>
                <a:cs typeface="Calibri"/>
              </a:rPr>
              <a:t>90</a:t>
            </a:r>
            <a:endParaRPr sz="9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690"/>
              </a:spcBef>
            </a:pPr>
            <a:r>
              <a:rPr dirty="0" sz="900" spc="-25">
                <a:latin typeface="Calibri"/>
                <a:cs typeface="Calibri"/>
              </a:rPr>
              <a:t>98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 spc="-25">
                <a:latin typeface="Calibri"/>
                <a:cs typeface="Calibri"/>
              </a:rPr>
              <a:t>103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 spc="-25">
                <a:latin typeface="Calibri"/>
                <a:cs typeface="Calibri"/>
              </a:rPr>
              <a:t>104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900" spc="-25">
                <a:latin typeface="Calibri"/>
                <a:cs typeface="Calibri"/>
              </a:rPr>
              <a:t>104</a:t>
            </a:r>
            <a:endParaRPr sz="900">
              <a:latin typeface="Calibri"/>
              <a:cs typeface="Calibri"/>
            </a:endParaRPr>
          </a:p>
          <a:p>
            <a:pPr marL="18415">
              <a:lnSpc>
                <a:spcPct val="100000"/>
              </a:lnSpc>
              <a:spcBef>
                <a:spcPts val="685"/>
              </a:spcBef>
            </a:pPr>
            <a:r>
              <a:rPr dirty="0" sz="900" spc="-25" b="1">
                <a:solidFill>
                  <a:srgbClr val="512178"/>
                </a:solidFill>
                <a:latin typeface="Arial"/>
                <a:cs typeface="Arial"/>
              </a:rPr>
              <a:t>105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673446" y="7259054"/>
            <a:ext cx="1873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Calibri"/>
                <a:cs typeface="Calibri"/>
              </a:rPr>
              <a:t>106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670245" y="7671792"/>
            <a:ext cx="1905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Calibri"/>
                <a:cs typeface="Calibri"/>
              </a:rPr>
              <a:t>108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492096" y="4450246"/>
            <a:ext cx="2952750" cy="3797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5605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29</a:t>
            </a:r>
            <a:r>
              <a:rPr dirty="0" sz="900" spc="2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14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3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dividends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16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3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575945" algn="l"/>
              </a:tabLst>
            </a:pPr>
            <a:r>
              <a:rPr dirty="0" sz="900" spc="-25">
                <a:latin typeface="Calibri"/>
                <a:cs typeface="Calibri"/>
              </a:rPr>
              <a:t>37</a:t>
            </a:r>
            <a:r>
              <a:rPr dirty="0" sz="900">
                <a:latin typeface="Calibri"/>
                <a:cs typeface="Calibri"/>
              </a:rPr>
              <a:t>	working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capital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sz="900" spc="-25">
                <a:latin typeface="Calibri"/>
                <a:cs typeface="Calibri"/>
              </a:rPr>
              <a:t>41</a:t>
            </a:r>
            <a:r>
              <a:rPr dirty="0" sz="900">
                <a:latin typeface="Calibri"/>
                <a:cs typeface="Calibri"/>
              </a:rPr>
              <a:t>	32</a:t>
            </a:r>
            <a:r>
              <a:rPr dirty="0" sz="900" spc="4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transactions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sz="900" spc="-25">
                <a:latin typeface="Calibri"/>
                <a:cs typeface="Calibri"/>
              </a:rPr>
              <a:t>44</a:t>
            </a:r>
            <a:r>
              <a:rPr dirty="0" sz="900">
                <a:latin typeface="Calibri"/>
                <a:cs typeface="Calibri"/>
              </a:rPr>
              <a:t>	33</a:t>
            </a:r>
            <a:r>
              <a:rPr dirty="0" sz="900" spc="48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endParaRPr sz="900">
              <a:latin typeface="Calibri"/>
              <a:cs typeface="Calibri"/>
            </a:endParaRPr>
          </a:p>
          <a:p>
            <a:pPr marL="395605">
              <a:lnSpc>
                <a:spcPct val="100000"/>
              </a:lnSpc>
              <a:spcBef>
                <a:spcPts val="680"/>
              </a:spcBef>
            </a:pPr>
            <a:r>
              <a:rPr dirty="0" sz="900">
                <a:latin typeface="Calibri"/>
                <a:cs typeface="Calibri"/>
              </a:rPr>
              <a:t>34</a:t>
            </a:r>
            <a:r>
              <a:rPr dirty="0" sz="900" spc="459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risk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90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46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35</a:t>
            </a:r>
            <a:r>
              <a:rPr dirty="0" sz="900" spc="3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measurement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48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36</a:t>
            </a:r>
            <a:r>
              <a:rPr dirty="0" sz="900" spc="3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Capital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procedures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51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37</a:t>
            </a:r>
            <a:r>
              <a:rPr dirty="0" sz="900" spc="3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date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90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53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38</a:t>
            </a:r>
            <a:r>
              <a:rPr dirty="0" sz="900" spc="4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685"/>
              </a:spcBef>
              <a:tabLst>
                <a:tab pos="395605" algn="l"/>
              </a:tabLst>
            </a:pPr>
            <a:r>
              <a:rPr dirty="0" baseline="33950" sz="1350" spc="-37">
                <a:latin typeface="Calibri"/>
                <a:cs typeface="Calibri"/>
              </a:rPr>
              <a:t>55</a:t>
            </a:r>
            <a:r>
              <a:rPr dirty="0" baseline="33950" sz="1350">
                <a:latin typeface="Calibri"/>
                <a:cs typeface="Calibri"/>
              </a:rPr>
              <a:t>	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Appendices</a:t>
            </a:r>
            <a:r>
              <a:rPr dirty="0" sz="900" spc="-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900" spc="-2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900" spc="-2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55" b="1">
                <a:solidFill>
                  <a:srgbClr val="512178"/>
                </a:solidFill>
                <a:latin typeface="Arial"/>
                <a:cs typeface="Arial"/>
              </a:rPr>
              <a:t>IFRS</a:t>
            </a:r>
            <a:r>
              <a:rPr dirty="0" sz="900" spc="-2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512178"/>
                </a:solidFill>
                <a:latin typeface="Arial"/>
                <a:cs typeface="Arial"/>
              </a:rPr>
              <a:t>Example</a:t>
            </a:r>
            <a:r>
              <a:rPr dirty="0" sz="900" spc="-2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endParaRPr sz="9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395605" algn="l"/>
              </a:tabLst>
            </a:pPr>
            <a:r>
              <a:rPr dirty="0" sz="900" spc="-25">
                <a:latin typeface="Calibri"/>
                <a:cs typeface="Calibri"/>
              </a:rPr>
              <a:t>57</a:t>
            </a:r>
            <a:r>
              <a:rPr dirty="0" sz="900">
                <a:latin typeface="Calibri"/>
                <a:cs typeface="Calibri"/>
              </a:rPr>
              <a:t>	</a:t>
            </a: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900" spc="-5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9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965"/>
              </a:spcBef>
              <a:tabLst>
                <a:tab pos="395605" algn="l"/>
              </a:tabLst>
            </a:pPr>
            <a:r>
              <a:rPr dirty="0" baseline="18518" sz="1350" spc="-37">
                <a:latin typeface="Calibri"/>
                <a:cs typeface="Calibri"/>
              </a:rPr>
              <a:t>60</a:t>
            </a:r>
            <a:r>
              <a:rPr dirty="0" baseline="18518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A: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Organising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profit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395605" algn="l"/>
              </a:tabLst>
            </a:pPr>
            <a:r>
              <a:rPr dirty="0" baseline="-18518" sz="1350" spc="-37">
                <a:latin typeface="Calibri"/>
                <a:cs typeface="Calibri"/>
              </a:rPr>
              <a:t>61</a:t>
            </a:r>
            <a:r>
              <a:rPr dirty="0" baseline="-18518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function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975"/>
              </a:spcBef>
              <a:tabLst>
                <a:tab pos="395605" algn="l"/>
              </a:tabLst>
            </a:pPr>
            <a:r>
              <a:rPr dirty="0" sz="900" spc="-25">
                <a:latin typeface="Calibri"/>
                <a:cs typeface="Calibri"/>
              </a:rPr>
              <a:t>68</a:t>
            </a:r>
            <a:r>
              <a:rPr dirty="0" sz="900">
                <a:latin typeface="Calibri"/>
                <a:cs typeface="Calibri"/>
              </a:rPr>
              <a:t>	Appendix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B: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14"/>
              </a:spcBef>
              <a:tabLst>
                <a:tab pos="395605" algn="l"/>
              </a:tabLst>
            </a:pPr>
            <a:r>
              <a:rPr dirty="0" baseline="-33950" sz="1350" spc="-37">
                <a:latin typeface="Calibri"/>
                <a:cs typeface="Calibri"/>
              </a:rPr>
              <a:t>70</a:t>
            </a:r>
            <a:r>
              <a:rPr dirty="0" baseline="-33950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</a:t>
            </a:r>
            <a:endParaRPr sz="9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969"/>
              </a:spcBef>
              <a:tabLst>
                <a:tab pos="395605" algn="l"/>
              </a:tabLst>
            </a:pPr>
            <a:r>
              <a:rPr dirty="0" baseline="-18518" sz="1350" spc="-37">
                <a:latin typeface="Calibri"/>
                <a:cs typeface="Calibri"/>
              </a:rPr>
              <a:t>70</a:t>
            </a:r>
            <a:r>
              <a:rPr dirty="0" baseline="-18518" sz="1350">
                <a:latin typeface="Calibri"/>
                <a:cs typeface="Calibri"/>
              </a:rPr>
              <a:t>	</a:t>
            </a:r>
            <a:r>
              <a:rPr dirty="0" sz="900">
                <a:latin typeface="Calibri"/>
                <a:cs typeface="Calibri"/>
              </a:rPr>
              <a:t>Appendix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Standards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698363" y="8084529"/>
            <a:ext cx="16256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85">
                <a:latin typeface="Calibri"/>
                <a:cs typeface="Calibri"/>
              </a:rPr>
              <a:t>110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9900" y="1383526"/>
            <a:ext cx="4981575" cy="745998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Functional</a:t>
            </a:r>
            <a:r>
              <a:rPr dirty="0" sz="900" spc="1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presentation</a:t>
            </a:r>
            <a:r>
              <a:rPr dirty="0" sz="900" spc="16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currency</a:t>
            </a:r>
            <a:endParaRPr sz="900">
              <a:latin typeface="Calibri"/>
              <a:cs typeface="Calibri"/>
            </a:endParaRPr>
          </a:p>
          <a:p>
            <a:pPr marL="38100" marR="4527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functional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company.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Foreign</a:t>
            </a:r>
            <a:r>
              <a:rPr dirty="0" sz="900" spc="1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currency</a:t>
            </a:r>
            <a:r>
              <a:rPr dirty="0" sz="900" spc="2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transactions</a:t>
            </a:r>
            <a:r>
              <a:rPr dirty="0" sz="900" spc="2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balances</a:t>
            </a:r>
            <a:endParaRPr sz="900">
              <a:latin typeface="Calibri"/>
              <a:cs typeface="Calibri"/>
            </a:endParaRPr>
          </a:p>
          <a:p>
            <a:pPr marL="38100" marR="742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functional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respective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>
                <a:latin typeface="Calibri"/>
                <a:cs typeface="Calibri"/>
              </a:rPr>
              <a:t> entity,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prevailing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(spot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rate).</a:t>
            </a:r>
            <a:r>
              <a:rPr dirty="0" sz="900">
                <a:latin typeface="Calibri"/>
                <a:cs typeface="Calibri"/>
              </a:rPr>
              <a:t> Foreign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remeasurement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monetary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period-end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rates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38100" marR="1676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Non-monetary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retranslated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period-end.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cost</a:t>
            </a:r>
            <a:r>
              <a:rPr dirty="0" sz="900">
                <a:latin typeface="Calibri"/>
                <a:cs typeface="Calibri"/>
              </a:rPr>
              <a:t> (translated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date),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non-monetary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items</a:t>
            </a:r>
            <a:r>
              <a:rPr dirty="0" sz="900">
                <a:latin typeface="Calibri"/>
                <a:cs typeface="Calibri"/>
              </a:rPr>
              <a:t> measured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was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determined.</a:t>
            </a:r>
            <a:endParaRPr sz="900">
              <a:latin typeface="Calibri"/>
              <a:cs typeface="Calibri"/>
            </a:endParaRPr>
          </a:p>
          <a:p>
            <a:pPr algn="just" marL="381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Foreign</a:t>
            </a:r>
            <a:r>
              <a:rPr dirty="0" sz="900" spc="1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operations</a:t>
            </a:r>
            <a:endParaRPr sz="900">
              <a:latin typeface="Calibri"/>
              <a:cs typeface="Calibri"/>
            </a:endParaRPr>
          </a:p>
          <a:p>
            <a:pPr algn="just" marL="38100" marR="1631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functional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consolidation.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functional</a:t>
            </a:r>
            <a:r>
              <a:rPr dirty="0" sz="900">
                <a:latin typeface="Calibri"/>
                <a:cs typeface="Calibri"/>
              </a:rPr>
              <a:t> currencies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unchanged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marL="38100" marR="30480">
              <a:lnSpc>
                <a:spcPct val="111200"/>
              </a:lnSpc>
              <a:spcBef>
                <a:spcPts val="850"/>
              </a:spcBef>
            </a:pPr>
            <a:r>
              <a:rPr dirty="0" sz="900" spc="75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consolidation,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treated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closing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baseline="33333" sz="750">
                <a:latin typeface="Calibri"/>
                <a:cs typeface="Calibri"/>
              </a:rPr>
              <a:t>2</a:t>
            </a:r>
            <a:r>
              <a:rPr dirty="0" baseline="33333" sz="750" spc="28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5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related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cumulative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disposal.</a:t>
            </a:r>
            <a:endParaRPr sz="900">
              <a:latin typeface="Calibri"/>
              <a:cs typeface="Calibri"/>
            </a:endParaRPr>
          </a:p>
          <a:p>
            <a:pPr lvl="1" marL="227965" indent="-190500">
              <a:lnSpc>
                <a:spcPct val="100000"/>
              </a:lnSpc>
              <a:spcBef>
                <a:spcPts val="970"/>
              </a:spcBef>
              <a:buAutoNum type="arabicPeriod" startAt="6"/>
              <a:tabLst>
                <a:tab pos="228600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Segment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reporting</a:t>
            </a:r>
            <a:endParaRPr sz="900">
              <a:latin typeface="Arial"/>
              <a:cs typeface="Arial"/>
            </a:endParaRPr>
          </a:p>
          <a:p>
            <a:pPr marL="38100" marR="8763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segments: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identifying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these</a:t>
            </a:r>
            <a:r>
              <a:rPr dirty="0" sz="900">
                <a:latin typeface="Calibri"/>
                <a:cs typeface="Calibri"/>
              </a:rPr>
              <a:t> operating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main</a:t>
            </a:r>
            <a:r>
              <a:rPr dirty="0" sz="900">
                <a:latin typeface="Calibri"/>
                <a:cs typeface="Calibri"/>
              </a:rPr>
              <a:t> products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9).</a:t>
            </a:r>
            <a:endParaRPr sz="900">
              <a:latin typeface="Calibri"/>
              <a:cs typeface="Calibri"/>
            </a:endParaRPr>
          </a:p>
          <a:p>
            <a:pPr marL="38100" marR="111760">
              <a:lnSpc>
                <a:spcPct val="111100"/>
              </a:lnSpc>
              <a:spcBef>
                <a:spcPts val="850"/>
              </a:spcBef>
            </a:pPr>
            <a:r>
              <a:rPr dirty="0" sz="900" spc="55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technologies,</a:t>
            </a:r>
            <a:r>
              <a:rPr dirty="0" sz="900">
                <a:latin typeface="Calibri"/>
                <a:cs typeface="Calibri"/>
              </a:rPr>
              <a:t> marketing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approaches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inter-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arm’s</a:t>
            </a:r>
            <a:r>
              <a:rPr dirty="0" sz="900">
                <a:latin typeface="Calibri"/>
                <a:cs typeface="Calibri"/>
              </a:rPr>
              <a:t> length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unrelated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identical</a:t>
            </a:r>
            <a:r>
              <a:rPr dirty="0" sz="900">
                <a:latin typeface="Calibri"/>
                <a:cs typeface="Calibri"/>
              </a:rPr>
              <a:t> goods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services.</a:t>
            </a:r>
            <a:endParaRPr sz="900">
              <a:latin typeface="Calibri"/>
              <a:cs typeface="Calibri"/>
            </a:endParaRPr>
          </a:p>
          <a:p>
            <a:pPr marL="38100" marR="488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operating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 lvl="2" marL="1816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82245" algn="l"/>
              </a:tabLst>
            </a:pPr>
            <a:r>
              <a:rPr dirty="0" sz="900">
                <a:latin typeface="Calibri"/>
                <a:cs typeface="Calibri"/>
              </a:rPr>
              <a:t>post-employment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</a:t>
            </a:r>
            <a:endParaRPr sz="900">
              <a:latin typeface="Calibri"/>
              <a:cs typeface="Calibri"/>
            </a:endParaRPr>
          </a:p>
          <a:p>
            <a:pPr lvl="2" marL="1816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82245" algn="l"/>
              </a:tabLst>
            </a:pP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3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3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</a:t>
            </a:r>
            <a:endParaRPr sz="900">
              <a:latin typeface="Calibri"/>
              <a:cs typeface="Calibri"/>
            </a:endParaRPr>
          </a:p>
          <a:p>
            <a:pPr lvl="2" marL="1816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82245" algn="l"/>
              </a:tabLst>
            </a:pP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lvl="2" marL="1816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82245" algn="l"/>
              </a:tabLst>
            </a:pPr>
            <a:r>
              <a:rPr dirty="0" sz="900">
                <a:latin typeface="Calibri"/>
                <a:cs typeface="Calibri"/>
              </a:rPr>
              <a:t>revenue,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property.</a:t>
            </a:r>
            <a:endParaRPr sz="900">
              <a:latin typeface="Calibri"/>
              <a:cs typeface="Calibri"/>
            </a:endParaRPr>
          </a:p>
          <a:p>
            <a:pPr marL="38100" marR="4025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Group’s</a:t>
            </a:r>
            <a:r>
              <a:rPr dirty="0" sz="900">
                <a:latin typeface="Calibri"/>
                <a:cs typeface="Calibri"/>
              </a:rPr>
              <a:t> headquarters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Lab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Greatville.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563193"/>
            <a:ext cx="454659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1.51(d)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21.53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128292"/>
            <a:ext cx="52578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21.21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5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21.28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21.23(a)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000833"/>
            <a:ext cx="52578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21.23(b)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21.23(c)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869513"/>
            <a:ext cx="389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21.47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4434613"/>
            <a:ext cx="403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21.48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914213"/>
            <a:ext cx="55499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8.22(a)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8.22(b)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6479313"/>
            <a:ext cx="5480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8.27(a)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7195593"/>
            <a:ext cx="635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8.27(b-</a:t>
            </a:r>
            <a:r>
              <a:rPr dirty="0" sz="800" spc="-25">
                <a:latin typeface="Calibri"/>
                <a:cs typeface="Calibri"/>
              </a:rPr>
              <a:t>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18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1505299" y="9811103"/>
            <a:ext cx="3463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2</a:t>
            </a:r>
            <a:r>
              <a:rPr dirty="0" baseline="31746" sz="525" spc="412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Note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average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rates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appropriate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only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rates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fluctuate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significantly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21.40).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6654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4.7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Revenue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673974"/>
            <a:ext cx="4927600" cy="64833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34480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-2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-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entities,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almost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multiple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streams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always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remember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address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stream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separately.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2440119"/>
            <a:ext cx="4953000" cy="689419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Overview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non-customised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software,</a:t>
            </a:r>
            <a:r>
              <a:rPr dirty="0" sz="900">
                <a:latin typeface="Calibri"/>
                <a:cs typeface="Calibri"/>
              </a:rPr>
              <a:t> bespoke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solutions,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after-sales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</a:t>
            </a:r>
            <a:r>
              <a:rPr dirty="0" sz="900">
                <a:latin typeface="Calibri"/>
                <a:cs typeface="Calibri"/>
              </a:rPr>
              <a:t> services,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systems.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5-step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process: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AutoNum type="arabicPlain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Identifying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AutoNum type="arabicPlain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Identifying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AutoNum type="arabicPlain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price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AutoNum type="arabicPlain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Allocating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AutoNum type="arabicPlain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Recognising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when/as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obligation(s)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satisfied.</a:t>
            </a:r>
            <a:endParaRPr sz="900">
              <a:latin typeface="Calibri"/>
              <a:cs typeface="Calibri"/>
            </a:endParaRPr>
          </a:p>
          <a:p>
            <a:pPr marL="12700" marR="214629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often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bundle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example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after-sales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</a:t>
            </a:r>
            <a:endParaRPr sz="900">
              <a:latin typeface="Calibri"/>
              <a:cs typeface="Calibri"/>
            </a:endParaRPr>
          </a:p>
          <a:p>
            <a:pPr marL="12700" marR="762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multiple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obligations.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applicable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amongst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various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</a:t>
            </a:r>
            <a:r>
              <a:rPr dirty="0" sz="900">
                <a:latin typeface="Calibri"/>
                <a:cs typeface="Calibri"/>
              </a:rPr>
              <a:t> price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behalf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parties.</a:t>
            </a:r>
            <a:endParaRPr sz="900">
              <a:latin typeface="Calibri"/>
              <a:cs typeface="Calibri"/>
            </a:endParaRPr>
          </a:p>
          <a:p>
            <a:pPr marL="12700" marR="4337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55">
                <a:latin typeface="Calibri"/>
                <a:cs typeface="Calibri"/>
              </a:rPr>
              <a:t> as)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satisfies</a:t>
            </a:r>
            <a:r>
              <a:rPr dirty="0" sz="900">
                <a:latin typeface="Calibri"/>
                <a:cs typeface="Calibri"/>
              </a:rPr>
              <a:t> performance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promised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customers.</a:t>
            </a:r>
            <a:endParaRPr sz="900">
              <a:latin typeface="Calibri"/>
              <a:cs typeface="Calibri"/>
            </a:endParaRPr>
          </a:p>
          <a:p>
            <a:pPr marL="12700" marR="247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unsatisfied</a:t>
            </a:r>
            <a:r>
              <a:rPr dirty="0" sz="900">
                <a:latin typeface="Calibri"/>
                <a:cs typeface="Calibri"/>
              </a:rPr>
              <a:t> performance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25).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Similarly,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before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consolidated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something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passage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due.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Hardware</a:t>
            </a:r>
            <a:r>
              <a:rPr dirty="0" sz="900" spc="10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software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sales</a:t>
            </a:r>
            <a:endParaRPr sz="900">
              <a:latin typeface="Calibri"/>
              <a:cs typeface="Calibri"/>
            </a:endParaRPr>
          </a:p>
          <a:p>
            <a:pPr marL="12700" marR="355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non-customised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</a:t>
            </a:r>
            <a:r>
              <a:rPr dirty="0" sz="900">
                <a:latin typeface="Calibri"/>
                <a:cs typeface="Calibri"/>
              </a:rPr>
              <a:t> when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customer.</a:t>
            </a:r>
            <a:endParaRPr sz="900">
              <a:latin typeface="Calibri"/>
              <a:cs typeface="Calibri"/>
            </a:endParaRPr>
          </a:p>
          <a:p>
            <a:pPr marL="12700" marR="58419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and/or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non-customised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without</a:t>
            </a:r>
            <a:r>
              <a:rPr dirty="0" sz="900">
                <a:latin typeface="Calibri"/>
                <a:cs typeface="Calibri"/>
              </a:rPr>
              <a:t> installation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delivery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provided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download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Non-customised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supplied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licences</a:t>
            </a:r>
            <a:r>
              <a:rPr dirty="0" sz="900">
                <a:latin typeface="Calibri"/>
                <a:cs typeface="Calibri"/>
              </a:rPr>
              <a:t> with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50">
                <a:latin typeface="Calibri"/>
                <a:cs typeface="Calibri"/>
              </a:rPr>
              <a:t> 1</a:t>
            </a:r>
            <a:r>
              <a:rPr dirty="0" sz="900" spc="55">
                <a:latin typeface="Calibri"/>
                <a:cs typeface="Calibri"/>
              </a:rPr>
              <a:t> and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convey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start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licence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licence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Bespoke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solutions</a:t>
            </a:r>
            <a:endParaRPr sz="900">
              <a:latin typeface="Calibri"/>
              <a:cs typeface="Calibri"/>
            </a:endParaRPr>
          </a:p>
          <a:p>
            <a:pPr marL="12700" marR="266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supplies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bespoke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</a:t>
            </a:r>
            <a:r>
              <a:rPr dirty="0" sz="900">
                <a:latin typeface="Calibri"/>
                <a:cs typeface="Calibri"/>
              </a:rPr>
              <a:t> customised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installation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interface</a:t>
            </a:r>
            <a:r>
              <a:rPr dirty="0" sz="900">
                <a:latin typeface="Calibri"/>
                <a:cs typeface="Calibri"/>
              </a:rPr>
              <a:t> 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installation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capable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distinct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theory,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them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elsewhere.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deliver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context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solution.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762583"/>
            <a:ext cx="47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1.117(b)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290342"/>
            <a:ext cx="522605" cy="131254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8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15.9-</a:t>
            </a:r>
            <a:r>
              <a:rPr dirty="0" sz="800" spc="-25">
                <a:latin typeface="Calibri"/>
                <a:cs typeface="Calibri"/>
              </a:rPr>
              <a:t>12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15.22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15.47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15.73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  <a:spcBef>
                <a:spcPts val="24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15.46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  <a:spcBef>
                <a:spcPts val="47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15.47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15.22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15.74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661483"/>
            <a:ext cx="502284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15.106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15.107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15.108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836284"/>
            <a:ext cx="6007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15.31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15.119(a)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7249085"/>
            <a:ext cx="52641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15.38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15.B56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19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40935" cy="5790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43204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unique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 marR="6159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customisation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work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performed,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cost-to-cost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towards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completion.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generally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proportionate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cost-</a:t>
            </a:r>
            <a:r>
              <a:rPr dirty="0" sz="900" spc="-25">
                <a:latin typeface="Calibri"/>
                <a:cs typeface="Calibri"/>
              </a:rPr>
              <a:t>to-</a:t>
            </a:r>
            <a:r>
              <a:rPr dirty="0" sz="900">
                <a:latin typeface="Calibri"/>
                <a:cs typeface="Calibri"/>
              </a:rPr>
              <a:t> cost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faithful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depiction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cost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uninstalled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including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overstate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towards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delivering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solution.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Customer</a:t>
            </a:r>
            <a:r>
              <a:rPr dirty="0" sz="900" spc="24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loyalty</a:t>
            </a:r>
            <a:r>
              <a:rPr dirty="0" sz="900" spc="2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programme</a:t>
            </a:r>
            <a:endParaRPr sz="900">
              <a:latin typeface="Calibri"/>
              <a:cs typeface="Calibri"/>
            </a:endParaRPr>
          </a:p>
          <a:p>
            <a:pPr marL="12700" marR="666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division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loyalty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incentive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100</a:t>
            </a:r>
            <a:r>
              <a:rPr dirty="0" sz="900">
                <a:latin typeface="Calibri"/>
                <a:cs typeface="Calibri"/>
              </a:rPr>
              <a:t> spent,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loyalty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redeem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</a:t>
            </a:r>
            <a:r>
              <a:rPr dirty="0" sz="900">
                <a:latin typeface="Calibri"/>
                <a:cs typeface="Calibri"/>
              </a:rPr>
              <a:t> purchases.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Loyalty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</a:t>
            </a:r>
            <a:r>
              <a:rPr dirty="0" sz="900">
                <a:latin typeface="Calibri"/>
                <a:cs typeface="Calibri"/>
              </a:rPr>
              <a:t> customers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otherwise.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Unused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expire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used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identified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later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redeemed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customer.</a:t>
            </a:r>
            <a:endParaRPr sz="900">
              <a:latin typeface="Calibri"/>
              <a:cs typeface="Calibri"/>
            </a:endParaRPr>
          </a:p>
          <a:p>
            <a:pPr marL="12700" marR="673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loyalty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expire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without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used</a:t>
            </a:r>
            <a:r>
              <a:rPr dirty="0" sz="900">
                <a:latin typeface="Calibri"/>
                <a:cs typeface="Calibri"/>
              </a:rPr>
              <a:t> (‘breakage’).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breakage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proportion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points</a:t>
            </a:r>
            <a:r>
              <a:rPr dirty="0" sz="900">
                <a:latin typeface="Calibri"/>
                <a:cs typeface="Calibri"/>
              </a:rPr>
              <a:t> redeemed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trues-up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expire.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highly</a:t>
            </a:r>
            <a:r>
              <a:rPr dirty="0" sz="900">
                <a:latin typeface="Calibri"/>
                <a:cs typeface="Calibri"/>
              </a:rPr>
              <a:t> improbable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expectations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constraint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needed.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Warranty</a:t>
            </a:r>
            <a:r>
              <a:rPr dirty="0" sz="900" spc="25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arrangements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-20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provides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>
                <a:latin typeface="Calibri"/>
                <a:cs typeface="Calibri"/>
              </a:rPr>
              <a:t> basic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one-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 warranty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telecommunications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whether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sold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integrated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system.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warranty customers </a:t>
            </a:r>
            <a:r>
              <a:rPr dirty="0" sz="900" spc="55">
                <a:latin typeface="Calibri"/>
                <a:cs typeface="Calibri"/>
              </a:rPr>
              <a:t>can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return</a:t>
            </a:r>
            <a:r>
              <a:rPr dirty="0" sz="900">
                <a:latin typeface="Calibri"/>
                <a:cs typeface="Calibri"/>
              </a:rPr>
              <a:t> the product for repair or replacement if it fails to perform in </a:t>
            </a:r>
            <a:r>
              <a:rPr dirty="0" sz="900" spc="-10">
                <a:latin typeface="Calibri"/>
                <a:cs typeface="Calibri"/>
              </a:rPr>
              <a:t>accordance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published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specifications.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assurance-type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</a:t>
            </a:r>
            <a:r>
              <a:rPr dirty="0" sz="900">
                <a:latin typeface="Calibri"/>
                <a:cs typeface="Calibri"/>
              </a:rPr>
              <a:t> obligations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37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’Provisions,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Assets’.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After-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sales</a:t>
            </a:r>
            <a:r>
              <a:rPr dirty="0" sz="900" spc="1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Services</a:t>
            </a:r>
            <a:endParaRPr sz="900">
              <a:latin typeface="Calibri"/>
              <a:cs typeface="Calibri"/>
            </a:endParaRPr>
          </a:p>
          <a:p>
            <a:pPr marL="12700" marR="4381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customers</a:t>
            </a:r>
            <a:r>
              <a:rPr dirty="0" sz="900">
                <a:latin typeface="Calibri"/>
                <a:cs typeface="Calibri"/>
              </a:rPr>
              <a:t> 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non-cancellable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length.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</a:t>
            </a:r>
            <a:endParaRPr sz="900">
              <a:latin typeface="Calibri"/>
              <a:cs typeface="Calibri"/>
            </a:endParaRPr>
          </a:p>
          <a:p>
            <a:pPr marL="12700" marR="18415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twelve-</a:t>
            </a:r>
            <a:r>
              <a:rPr dirty="0" sz="900">
                <a:latin typeface="Calibri"/>
                <a:cs typeface="Calibri"/>
              </a:rPr>
              <a:t>month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</a:t>
            </a:r>
            <a:r>
              <a:rPr dirty="0" sz="900">
                <a:latin typeface="Calibri"/>
                <a:cs typeface="Calibri"/>
              </a:rPr>
              <a:t> obligations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satisfied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7166306"/>
            <a:ext cx="4944745" cy="2767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48895" indent="-144145">
              <a:lnSpc>
                <a:spcPct val="111100"/>
              </a:lnSpc>
              <a:spcBef>
                <a:spcPts val="100"/>
              </a:spcBef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Maintenance</a:t>
            </a:r>
            <a:r>
              <a:rPr dirty="0" sz="900" spc="14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contracts</a:t>
            </a:r>
            <a:r>
              <a:rPr dirty="0" sz="900" spc="15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regularly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scheduled</a:t>
            </a:r>
            <a:r>
              <a:rPr dirty="0" sz="900">
                <a:latin typeface="Calibri"/>
                <a:cs typeface="Calibri"/>
              </a:rPr>
              <a:t> maintenance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period)</a:t>
            </a:r>
            <a:r>
              <a:rPr dirty="0" sz="900">
                <a:latin typeface="Calibri"/>
                <a:cs typeface="Calibri"/>
              </a:rPr>
              <a:t> because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each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consumed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ratio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best</a:t>
            </a:r>
            <a:endParaRPr sz="900">
              <a:latin typeface="Calibri"/>
              <a:cs typeface="Calibri"/>
            </a:endParaRPr>
          </a:p>
          <a:p>
            <a:pPr marL="15621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depicts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because: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(a)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provided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published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844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(b)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make</a:t>
            </a:r>
            <a:r>
              <a:rPr dirty="0" sz="900">
                <a:latin typeface="Calibri"/>
                <a:cs typeface="Calibri"/>
              </a:rPr>
              <a:t> reliable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service.</a:t>
            </a:r>
            <a:endParaRPr sz="900">
              <a:latin typeface="Calibri"/>
              <a:cs typeface="Calibri"/>
            </a:endParaRPr>
          </a:p>
          <a:p>
            <a:pPr marL="156210" marR="100330" indent="-144145">
              <a:lnSpc>
                <a:spcPct val="111100"/>
              </a:lnSpc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Extended</a:t>
            </a:r>
            <a:r>
              <a:rPr dirty="0" sz="900" spc="13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warranty</a:t>
            </a:r>
            <a:r>
              <a:rPr dirty="0" sz="900" spc="13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program</a:t>
            </a:r>
            <a:r>
              <a:rPr dirty="0" sz="900" spc="14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repairs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after-sales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telecommunications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hardware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</a:t>
            </a:r>
            <a:r>
              <a:rPr dirty="0" sz="900">
                <a:latin typeface="Calibri"/>
                <a:cs typeface="Calibri"/>
              </a:rPr>
              <a:t> involves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indeterminate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acts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‘stand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ready’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</a:t>
            </a:r>
            <a:r>
              <a:rPr dirty="0" sz="900">
                <a:latin typeface="Calibri"/>
                <a:cs typeface="Calibri"/>
              </a:rPr>
              <a:t> whenever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request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falling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benefits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ready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consumed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has</a:t>
            </a:r>
            <a:r>
              <a:rPr dirty="0" sz="900">
                <a:latin typeface="Calibri"/>
                <a:cs typeface="Calibri"/>
              </a:rPr>
              <a:t> therefore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warranty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period).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412063"/>
            <a:ext cx="589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15.35(c)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325244"/>
            <a:ext cx="4997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15.B19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044064"/>
            <a:ext cx="593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15.119(e)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4371265"/>
            <a:ext cx="521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15.B46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393666"/>
            <a:ext cx="5232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15.B28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6568467"/>
            <a:ext cx="62166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15.35(a)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15.124(a)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7193306"/>
            <a:ext cx="62166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15.124(b)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15.35(a)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15.124(a)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8870925"/>
            <a:ext cx="5207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15.B32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15.B18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20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49299" y="1383526"/>
            <a:ext cx="479615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depicts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(a)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company’s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historical</a:t>
            </a:r>
            <a:r>
              <a:rPr dirty="0" sz="900">
                <a:latin typeface="Calibri"/>
                <a:cs typeface="Calibri"/>
              </a:rPr>
              <a:t> experience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demonstrates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statistically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quantum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provided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multi-year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(b)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prediction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2133371"/>
            <a:ext cx="4927600" cy="111633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6891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8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8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standard-type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IAS</a:t>
            </a:r>
            <a:r>
              <a:rPr dirty="0" sz="900">
                <a:latin typeface="Calibri"/>
                <a:cs typeface="Calibri"/>
              </a:rPr>
              <a:t> 37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extended-type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treated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15.</a:t>
            </a:r>
            <a:r>
              <a:rPr dirty="0" sz="900">
                <a:latin typeface="Calibri"/>
                <a:cs typeface="Calibri"/>
              </a:rPr>
              <a:t> When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warranty-related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promises,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considers: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warranty</a:t>
            </a:r>
            <a:endParaRPr sz="900">
              <a:latin typeface="Calibri"/>
              <a:cs typeface="Calibri"/>
            </a:endParaRPr>
          </a:p>
          <a:p>
            <a:pPr marL="264795" marR="14033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beyond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basic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assurance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published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specifications.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61" y="3367453"/>
            <a:ext cx="4944745" cy="583501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Consulting</a:t>
            </a:r>
            <a:r>
              <a:rPr dirty="0" sz="900" spc="1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IT</a:t>
            </a:r>
            <a:r>
              <a:rPr dirty="0" sz="900" spc="1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outsourcing</a:t>
            </a:r>
            <a:r>
              <a:rPr dirty="0" sz="900" spc="15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services</a:t>
            </a:r>
            <a:endParaRPr sz="900">
              <a:latin typeface="Calibri"/>
              <a:cs typeface="Calibri"/>
            </a:endParaRPr>
          </a:p>
          <a:p>
            <a:pPr marL="12700" marR="1828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systems</a:t>
            </a:r>
            <a:r>
              <a:rPr dirty="0" sz="900">
                <a:latin typeface="Calibri"/>
                <a:cs typeface="Calibri"/>
              </a:rPr>
              <a:t> strategies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customer-specific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(no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alternative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billings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schedule.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schedule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contract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(including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12700" marR="361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final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margin).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schedule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enables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>
                <a:latin typeface="Calibri"/>
                <a:cs typeface="Calibri"/>
              </a:rPr>
              <a:t> least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necessarily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proportionate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these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cases,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applicable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law,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enforceable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delivery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acceptance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design.</a:t>
            </a:r>
            <a:endParaRPr sz="900">
              <a:latin typeface="Calibri"/>
              <a:cs typeface="Calibri"/>
            </a:endParaRPr>
          </a:p>
          <a:p>
            <a:pPr marL="12700" marR="4953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over-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time-and-materials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unbilled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period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if</a:t>
            </a:r>
            <a:r>
              <a:rPr dirty="0" sz="900">
                <a:latin typeface="Calibri"/>
                <a:cs typeface="Calibri"/>
              </a:rPr>
              <a:t> only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passage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</a:t>
            </a:r>
            <a:r>
              <a:rPr dirty="0" sz="900">
                <a:latin typeface="Calibri"/>
                <a:cs typeface="Calibri"/>
              </a:rPr>
              <a:t> assets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point-</a:t>
            </a:r>
            <a:r>
              <a:rPr dirty="0" sz="900" spc="-10">
                <a:latin typeface="Calibri"/>
                <a:cs typeface="Calibri"/>
              </a:rPr>
              <a:t>in-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materials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initially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fulfilment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delivery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acceptance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recognised).</a:t>
            </a:r>
            <a:endParaRPr sz="900">
              <a:latin typeface="Calibri"/>
              <a:cs typeface="Calibri"/>
            </a:endParaRPr>
          </a:p>
          <a:p>
            <a:pPr marL="12700" marR="565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outsourcing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payroll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trans-</a:t>
            </a:r>
            <a:r>
              <a:rPr dirty="0" sz="900">
                <a:latin typeface="Calibri"/>
                <a:cs typeface="Calibri"/>
              </a:rPr>
              <a:t> action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processing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consumed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which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term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faithful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depiction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</a:t>
            </a:r>
            <a:r>
              <a:rPr dirty="0" sz="900">
                <a:latin typeface="Calibri"/>
                <a:cs typeface="Calibri"/>
              </a:rPr>
              <a:t> because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month-to-month.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Construction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telecommunication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systems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installation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telecommunication</a:t>
            </a:r>
            <a:r>
              <a:rPr dirty="0" sz="900">
                <a:latin typeface="Calibri"/>
                <a:cs typeface="Calibri"/>
              </a:rPr>
              <a:t> systems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fee.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degree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interdependence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various</a:t>
            </a:r>
            <a:r>
              <a:rPr dirty="0" sz="900">
                <a:latin typeface="Calibri"/>
                <a:cs typeface="Calibri"/>
              </a:rPr>
              <a:t> elements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>
                <a:latin typeface="Calibri"/>
                <a:cs typeface="Calibri"/>
              </a:rPr>
              <a:t> recognises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sites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constructed.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promises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perform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after-sales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second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also</a:t>
            </a:r>
            <a:r>
              <a:rPr dirty="0" sz="900">
                <a:latin typeface="Calibri"/>
                <a:cs typeface="Calibri"/>
              </a:rPr>
              <a:t> satisfied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different</a:t>
            </a:r>
            <a:r>
              <a:rPr dirty="0" sz="900">
                <a:latin typeface="Calibri"/>
                <a:cs typeface="Calibri"/>
              </a:rPr>
              <a:t> period.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distinct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obligations</a:t>
            </a:r>
            <a:r>
              <a:rPr dirty="0" sz="900">
                <a:latin typeface="Calibri"/>
                <a:cs typeface="Calibri"/>
              </a:rPr>
              <a:t> based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219783"/>
            <a:ext cx="52324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15.B28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15.B29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549422"/>
            <a:ext cx="62166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15.35(a)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15.124(a)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15.107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507303"/>
            <a:ext cx="502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15.B18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833183"/>
            <a:ext cx="5969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15.35(b)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15.74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52365" cy="6616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9060">
              <a:lnSpc>
                <a:spcPct val="1111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depict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satisfying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establish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when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progress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comparing</a:t>
            </a:r>
            <a:r>
              <a:rPr dirty="0" sz="900">
                <a:latin typeface="Calibri"/>
                <a:cs typeface="Calibri"/>
              </a:rPr>
              <a:t> actual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install</a:t>
            </a:r>
            <a:r>
              <a:rPr dirty="0" sz="900" spc="50">
                <a:latin typeface="Calibri"/>
                <a:cs typeface="Calibri"/>
              </a:rPr>
              <a:t> each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hours-</a:t>
            </a:r>
            <a:r>
              <a:rPr dirty="0" sz="900" spc="-10">
                <a:latin typeface="Calibri"/>
                <a:cs typeface="Calibri"/>
              </a:rPr>
              <a:t>to-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faithful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depiction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goods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total</a:t>
            </a:r>
            <a:r>
              <a:rPr dirty="0" sz="900">
                <a:latin typeface="Calibri"/>
                <a:cs typeface="Calibri"/>
              </a:rPr>
              <a:t> number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hours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constructing</a:t>
            </a:r>
            <a:r>
              <a:rPr dirty="0" sz="900">
                <a:latin typeface="Calibri"/>
                <a:cs typeface="Calibri"/>
              </a:rPr>
              <a:t> similar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still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then</a:t>
            </a:r>
            <a:r>
              <a:rPr dirty="0" sz="900">
                <a:latin typeface="Calibri"/>
                <a:cs typeface="Calibri"/>
              </a:rPr>
              <a:t> recognises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estimate.</a:t>
            </a:r>
            <a:endParaRPr sz="900">
              <a:latin typeface="Calibri"/>
              <a:cs typeface="Calibri"/>
            </a:endParaRPr>
          </a:p>
          <a:p>
            <a:pPr marL="12700" marR="3263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bonus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project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delivery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inception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begins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estimating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bonus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“most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amount”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approach.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bonus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but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constrained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significant</a:t>
            </a:r>
            <a:r>
              <a:rPr dirty="0" sz="900">
                <a:latin typeface="Calibri"/>
                <a:cs typeface="Calibri"/>
              </a:rPr>
              <a:t> reversal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bonus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assessment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access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labour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agreed-upon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completion</a:t>
            </a:r>
            <a:r>
              <a:rPr dirty="0" sz="900">
                <a:latin typeface="Calibri"/>
                <a:cs typeface="Calibri"/>
              </a:rPr>
              <a:t> date,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foreseen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constraints.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updates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estimates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accordingly.</a:t>
            </a:r>
            <a:endParaRPr sz="900">
              <a:latin typeface="Calibri"/>
              <a:cs typeface="Calibri"/>
            </a:endParaRPr>
          </a:p>
          <a:p>
            <a:pPr marL="12700" marR="61594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schedules.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customers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(a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</a:t>
            </a:r>
            <a:r>
              <a:rPr dirty="0" sz="900">
                <a:latin typeface="Calibri"/>
                <a:cs typeface="Calibri"/>
              </a:rPr>
              <a:t> liability)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(see</a:t>
            </a:r>
            <a:r>
              <a:rPr dirty="0" sz="900">
                <a:latin typeface="Calibri"/>
                <a:cs typeface="Calibri"/>
              </a:rPr>
              <a:t> Note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25).</a:t>
            </a:r>
            <a:endParaRPr sz="900">
              <a:latin typeface="Calibri"/>
              <a:cs typeface="Calibri"/>
            </a:endParaRPr>
          </a:p>
          <a:p>
            <a:pPr marL="12700" marR="304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10–12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commencement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installation.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payment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expedient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IFRS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15.63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promised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financing.</a:t>
            </a:r>
            <a:endParaRPr sz="900">
              <a:latin typeface="Calibri"/>
              <a:cs typeface="Calibri"/>
            </a:endParaRPr>
          </a:p>
          <a:p>
            <a:pPr marL="12700" marR="431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commissions</a:t>
            </a:r>
            <a:r>
              <a:rPr dirty="0" sz="900">
                <a:latin typeface="Calibri"/>
                <a:cs typeface="Calibri"/>
              </a:rPr>
              <a:t> paid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staff.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one</a:t>
            </a:r>
            <a:r>
              <a:rPr dirty="0" sz="900">
                <a:latin typeface="Calibri"/>
                <a:cs typeface="Calibri"/>
              </a:rPr>
              <a:t> year,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expedient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4.8</a:t>
            </a:r>
            <a:r>
              <a:rPr dirty="0" sz="900" spc="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Operating</a:t>
            </a:r>
            <a:r>
              <a:rPr dirty="0" sz="900" spc="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expenses</a:t>
            </a:r>
            <a:endParaRPr sz="900">
              <a:latin typeface="Arial"/>
              <a:cs typeface="Arial"/>
            </a:endParaRPr>
          </a:p>
          <a:p>
            <a:pPr algn="just" marL="12700" marR="20510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r>
              <a:rPr dirty="0" sz="900">
                <a:latin typeface="Calibri"/>
                <a:cs typeface="Calibri"/>
              </a:rPr>
              <a:t> Expenditure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typically</a:t>
            </a:r>
            <a:r>
              <a:rPr dirty="0" sz="900">
                <a:latin typeface="Calibri"/>
                <a:cs typeface="Calibri"/>
              </a:rPr>
              <a:t> 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sold.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4.9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Borrowing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costs</a:t>
            </a:r>
            <a:endParaRPr sz="900">
              <a:latin typeface="Arial"/>
              <a:cs typeface="Arial"/>
            </a:endParaRPr>
          </a:p>
          <a:p>
            <a:pPr marL="12700" marR="5969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qualifying</a:t>
            </a:r>
            <a:r>
              <a:rPr dirty="0" sz="900">
                <a:latin typeface="Calibri"/>
                <a:cs typeface="Calibri"/>
              </a:rPr>
              <a:t> asset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</a:t>
            </a:r>
            <a:r>
              <a:rPr dirty="0" sz="900">
                <a:latin typeface="Calibri"/>
                <a:cs typeface="Calibri"/>
              </a:rPr>
              <a:t> 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incurred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27).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2063"/>
            <a:ext cx="46863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15.39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15.41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15.45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891664"/>
            <a:ext cx="4692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15.53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15.56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4522344"/>
            <a:ext cx="4413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15.91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5958663"/>
            <a:ext cx="4641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15.94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677483"/>
            <a:ext cx="3778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37.14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394982"/>
            <a:ext cx="369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23.8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22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74895" cy="3729354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lvl="1" marL="249554" indent="-237490">
              <a:lnSpc>
                <a:spcPct val="100000"/>
              </a:lnSpc>
              <a:spcBef>
                <a:spcPts val="219"/>
              </a:spcBef>
              <a:buAutoNum type="arabicPeriod" startAt="10"/>
              <a:tabLst>
                <a:tab pos="250190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Profit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or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loss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from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discontinued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operations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classified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post-tax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discontinued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post-tax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less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group(s)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constituting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Note</a:t>
            </a:r>
            <a:r>
              <a:rPr dirty="0" sz="900">
                <a:latin typeface="Calibri"/>
                <a:cs typeface="Calibri"/>
              </a:rPr>
              <a:t> 4.21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20).</a:t>
            </a:r>
            <a:endParaRPr sz="900">
              <a:latin typeface="Calibri"/>
              <a:cs typeface="Calibri"/>
            </a:endParaRPr>
          </a:p>
          <a:p>
            <a:pPr lvl="1" marL="225425" indent="-213360">
              <a:lnSpc>
                <a:spcPct val="100000"/>
              </a:lnSpc>
              <a:spcBef>
                <a:spcPts val="970"/>
              </a:spcBef>
              <a:buAutoNum type="arabicPeriod" startAt="11"/>
              <a:tabLst>
                <a:tab pos="226060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Goodwill</a:t>
            </a:r>
            <a:endParaRPr sz="900">
              <a:latin typeface="Arial"/>
              <a:cs typeface="Arial"/>
            </a:endParaRPr>
          </a:p>
          <a:p>
            <a:pPr marL="12700" marR="158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identified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separately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accumulated</a:t>
            </a:r>
            <a:r>
              <a:rPr dirty="0" sz="900">
                <a:latin typeface="Calibri"/>
                <a:cs typeface="Calibri"/>
              </a:rPr>
              <a:t> impairment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4.15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description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procedures.</a:t>
            </a:r>
            <a:endParaRPr sz="900">
              <a:latin typeface="Calibri"/>
              <a:cs typeface="Calibri"/>
            </a:endParaRPr>
          </a:p>
          <a:p>
            <a:pPr lvl="1" marL="245110" indent="-233045">
              <a:lnSpc>
                <a:spcPct val="100000"/>
              </a:lnSpc>
              <a:spcBef>
                <a:spcPts val="970"/>
              </a:spcBef>
              <a:buAutoNum type="arabicPeriod" startAt="12"/>
              <a:tabLst>
                <a:tab pos="245745" algn="l"/>
              </a:tabLst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Other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intangible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endParaRPr sz="900">
              <a:latin typeface="Arial"/>
              <a:cs typeface="Arial"/>
            </a:endParaRPr>
          </a:p>
          <a:p>
            <a:pPr marL="12700" marR="2724785">
              <a:lnSpc>
                <a:spcPct val="111100"/>
              </a:lnSpc>
              <a:spcBef>
                <a:spcPts val="565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Initial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recognition</a:t>
            </a:r>
            <a:r>
              <a:rPr dirty="0" sz="900" spc="11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other</a:t>
            </a:r>
            <a:r>
              <a:rPr dirty="0" sz="900" spc="11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intangible</a:t>
            </a:r>
            <a:r>
              <a:rPr dirty="0" sz="900" spc="1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assets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Brand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names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customer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lists</a:t>
            </a:r>
            <a:endParaRPr sz="900">
              <a:latin typeface="Calibri"/>
              <a:cs typeface="Calibri"/>
            </a:endParaRPr>
          </a:p>
          <a:p>
            <a:pPr marL="12700" marR="2508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Brand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names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qualify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separate</a:t>
            </a:r>
            <a:r>
              <a:rPr dirty="0" sz="900">
                <a:latin typeface="Calibri"/>
                <a:cs typeface="Calibri"/>
              </a:rPr>
              <a:t> recognition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Internally</a:t>
            </a:r>
            <a:r>
              <a:rPr dirty="0" sz="900" spc="15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developed</a:t>
            </a:r>
            <a:r>
              <a:rPr dirty="0" sz="900" spc="15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software</a:t>
            </a:r>
            <a:endParaRPr sz="900">
              <a:latin typeface="Calibri"/>
              <a:cs typeface="Calibri"/>
            </a:endParaRPr>
          </a:p>
          <a:p>
            <a:pPr marL="12700" marR="2870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Expenditure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telecommunication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  <a:p>
            <a:pPr marL="12700" marR="48895">
              <a:lnSpc>
                <a:spcPct val="111100"/>
              </a:lnSpc>
              <a:spcBef>
                <a:spcPts val="850"/>
              </a:spcBef>
            </a:pPr>
            <a:r>
              <a:rPr dirty="0" sz="900" spc="50">
                <a:latin typeface="Calibri"/>
                <a:cs typeface="Calibri"/>
              </a:rPr>
              <a:t>Costs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intangible</a:t>
            </a:r>
            <a:r>
              <a:rPr dirty="0" sz="900">
                <a:latin typeface="Calibri"/>
                <a:cs typeface="Calibri"/>
              </a:rPr>
              <a:t> assets,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requirements: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5105248"/>
            <a:ext cx="3777615" cy="7874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56210" indent="-144145">
              <a:lnSpc>
                <a:spcPct val="100000"/>
              </a:lnSpc>
              <a:spcBef>
                <a:spcPts val="219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reliably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technically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commercially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feasible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sufficient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project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14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990273"/>
            <a:ext cx="4936490" cy="3876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criteria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  <a:p>
            <a:pPr marL="12700" marR="419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along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overheads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costs.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Subsequent</a:t>
            </a:r>
            <a:r>
              <a:rPr dirty="0" sz="900" spc="27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measurement</a:t>
            </a:r>
            <a:endParaRPr sz="900">
              <a:latin typeface="Calibri"/>
              <a:cs typeface="Calibri"/>
            </a:endParaRPr>
          </a:p>
          <a:p>
            <a:pPr marL="12700" marR="6731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finite-</a:t>
            </a:r>
            <a:r>
              <a:rPr dirty="0" sz="900">
                <a:latin typeface="Calibri"/>
                <a:cs typeface="Calibri"/>
              </a:rPr>
              <a:t>lived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internally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accounted</a:t>
            </a:r>
            <a:r>
              <a:rPr dirty="0" sz="900">
                <a:latin typeface="Calibri"/>
                <a:cs typeface="Calibri"/>
              </a:rPr>
              <a:t> 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whereby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over</a:t>
            </a:r>
            <a:endParaRPr sz="900">
              <a:latin typeface="Calibri"/>
              <a:cs typeface="Calibri"/>
            </a:endParaRPr>
          </a:p>
          <a:p>
            <a:pPr marL="12700" marR="29209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Residual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addition,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4.15.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lives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applied: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software: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3-5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years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brand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names: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15-20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years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lists: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4-6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years.</a:t>
            </a:r>
            <a:endParaRPr sz="900">
              <a:latin typeface="Calibri"/>
              <a:cs typeface="Calibri"/>
            </a:endParaRPr>
          </a:p>
          <a:p>
            <a:pPr marL="12700" marR="3644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subject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4.15.</a:t>
            </a:r>
            <a:endParaRPr sz="900">
              <a:latin typeface="Calibri"/>
              <a:cs typeface="Calibri"/>
            </a:endParaRPr>
          </a:p>
          <a:p>
            <a:pPr marL="12700" marR="7620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depreciation,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non-financial</a:t>
            </a:r>
            <a:r>
              <a:rPr dirty="0" sz="900" spc="2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4654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expenditures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computer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names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expensed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difference</a:t>
            </a:r>
            <a:r>
              <a:rPr dirty="0" sz="900">
                <a:latin typeface="Calibri"/>
                <a:cs typeface="Calibri"/>
              </a:rPr>
              <a:t> between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proceeds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564463"/>
            <a:ext cx="814069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5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Appendix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5.33(a)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8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5.32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2737943"/>
            <a:ext cx="809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Appendix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3832683"/>
            <a:ext cx="41592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3.18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38.27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4397782"/>
            <a:ext cx="431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38.54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4811802"/>
            <a:ext cx="4197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38.57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6829781"/>
            <a:ext cx="566420" cy="490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38.72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5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38.74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38.118(a)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38.118(b)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8588782"/>
            <a:ext cx="566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38.118(d)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9001482"/>
            <a:ext cx="42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300" y="9414181"/>
            <a:ext cx="4368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38.113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23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922520" cy="7937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4.13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Property,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plant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equipment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 spc="-20">
                <a:solidFill>
                  <a:srgbClr val="9FC63B"/>
                </a:solidFill>
                <a:latin typeface="Calibri"/>
                <a:cs typeface="Calibri"/>
              </a:rPr>
              <a:t>Land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appraisals</a:t>
            </a:r>
            <a:r>
              <a:rPr dirty="0" sz="900">
                <a:latin typeface="Calibri"/>
                <a:cs typeface="Calibri"/>
              </a:rPr>
              <a:t> prepared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professional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frequently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factors</a:t>
            </a:r>
            <a:r>
              <a:rPr dirty="0" sz="900">
                <a:latin typeface="Calibri"/>
                <a:cs typeface="Calibri"/>
              </a:rPr>
              <a:t> indicate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35.2).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surplus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4.15)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profit</a:t>
            </a:r>
            <a:endParaRPr sz="900">
              <a:latin typeface="Calibri"/>
              <a:cs typeface="Calibri"/>
            </a:endParaRPr>
          </a:p>
          <a:p>
            <a:pPr marL="12700" marR="431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increase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Downward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upon</a:t>
            </a:r>
            <a:r>
              <a:rPr dirty="0" sz="900">
                <a:latin typeface="Calibri"/>
                <a:cs typeface="Calibri"/>
              </a:rPr>
              <a:t> appraisal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surplus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decrease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surplus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transferred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earnings.</a:t>
            </a:r>
            <a:endParaRPr sz="900">
              <a:latin typeface="Calibri"/>
              <a:cs typeface="Calibri"/>
            </a:endParaRPr>
          </a:p>
          <a:p>
            <a:pPr marL="12700" marR="149225">
              <a:lnSpc>
                <a:spcPct val="189800"/>
              </a:lnSpc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finite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depreciated.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Buildings,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IT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equipment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other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equipment</a:t>
            </a:r>
            <a:endParaRPr sz="900">
              <a:latin typeface="Calibri"/>
              <a:cs typeface="Calibri"/>
            </a:endParaRPr>
          </a:p>
          <a:p>
            <a:pPr marL="12700" marR="2635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Buildings,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(comprising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fittings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furniture)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initially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manufacturing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cost,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attributable</a:t>
            </a:r>
            <a:endParaRPr sz="900">
              <a:latin typeface="Calibri"/>
              <a:cs typeface="Calibri"/>
            </a:endParaRPr>
          </a:p>
          <a:p>
            <a:pPr marL="12700" marR="539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bringing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capable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operating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manner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</a:t>
            </a:r>
            <a:r>
              <a:rPr dirty="0" sz="900">
                <a:latin typeface="Calibri"/>
                <a:cs typeface="Calibri"/>
              </a:rPr>
              <a:t> leasehold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4.14).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2700" marR="54800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subsequently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accumulated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depreciation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losses.</a:t>
            </a:r>
            <a:endParaRPr sz="900">
              <a:latin typeface="Calibri"/>
              <a:cs typeface="Calibri"/>
            </a:endParaRPr>
          </a:p>
          <a:p>
            <a:pPr marL="12700" marR="1841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Depreciation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write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down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residual</a:t>
            </a:r>
            <a:r>
              <a:rPr dirty="0" sz="900">
                <a:latin typeface="Calibri"/>
                <a:cs typeface="Calibri"/>
              </a:rPr>
              <a:t> value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applied: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buildings: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25–50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years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equipment: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2–5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years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3–12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years.</a:t>
            </a:r>
            <a:endParaRPr sz="900">
              <a:latin typeface="Calibri"/>
              <a:cs typeface="Calibri"/>
            </a:endParaRPr>
          </a:p>
          <a:p>
            <a:pPr algn="just" marL="12700" marR="571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comparable</a:t>
            </a:r>
            <a:r>
              <a:rPr dirty="0" sz="900">
                <a:latin typeface="Calibri"/>
                <a:cs typeface="Calibri"/>
              </a:rPr>
              <a:t> owned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shorter.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residual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useful</a:t>
            </a:r>
            <a:r>
              <a:rPr dirty="0" sz="900">
                <a:latin typeface="Calibri"/>
                <a:cs typeface="Calibri"/>
              </a:rPr>
              <a:t> life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updated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annually.</a:t>
            </a:r>
            <a:endParaRPr sz="900">
              <a:latin typeface="Calibri"/>
              <a:cs typeface="Calibri"/>
            </a:endParaRPr>
          </a:p>
          <a:p>
            <a:pPr marL="12700" marR="322580">
              <a:lnSpc>
                <a:spcPct val="111100"/>
              </a:lnSpc>
              <a:spcBef>
                <a:spcPts val="850"/>
              </a:spcBef>
            </a:pPr>
            <a:r>
              <a:rPr dirty="0" sz="900" spc="65">
                <a:latin typeface="Calibri"/>
                <a:cs typeface="Calibri"/>
              </a:rPr>
              <a:t>Gains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proceeds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4.14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Leased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Group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as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a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lessee</a:t>
            </a:r>
            <a:endParaRPr sz="900">
              <a:latin typeface="Calibri"/>
              <a:cs typeface="Calibri"/>
            </a:endParaRPr>
          </a:p>
          <a:p>
            <a:pPr marL="12700" marR="304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main</a:t>
            </a:r>
            <a:r>
              <a:rPr dirty="0" sz="900">
                <a:latin typeface="Calibri"/>
                <a:cs typeface="Calibri"/>
              </a:rPr>
              <a:t> warehouse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space,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motor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vehicles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(although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motor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vehicles).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typically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terms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extension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terms.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office</a:t>
            </a:r>
            <a:r>
              <a:rPr dirty="0" sz="900">
                <a:latin typeface="Calibri"/>
                <a:cs typeface="Calibri"/>
              </a:rPr>
              <a:t> fixtures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motor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vehicles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50">
                <a:latin typeface="Calibri"/>
                <a:cs typeface="Calibri"/>
              </a:rPr>
              <a:t> 6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55">
                <a:latin typeface="Calibri"/>
                <a:cs typeface="Calibri"/>
              </a:rPr>
              <a:t> and </a:t>
            </a:r>
            <a:r>
              <a:rPr dirty="0" sz="900" spc="50">
                <a:latin typeface="Calibri"/>
                <a:cs typeface="Calibri"/>
              </a:rPr>
              <a:t>6 </a:t>
            </a:r>
            <a:r>
              <a:rPr dirty="0" sz="900" spc="-10">
                <a:latin typeface="Calibri"/>
                <a:cs typeface="Calibri"/>
              </a:rPr>
              <a:t>years</a:t>
            </a:r>
            <a:r>
              <a:rPr dirty="0" sz="900">
                <a:latin typeface="Calibri"/>
                <a:cs typeface="Calibri"/>
              </a:rPr>
              <a:t> without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extension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leaseback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All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variety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escalation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clauses.</a:t>
            </a:r>
            <a:endParaRPr sz="900">
              <a:latin typeface="Calibri"/>
              <a:cs typeface="Calibri"/>
            </a:endParaRPr>
          </a:p>
          <a:p>
            <a:pPr marL="12700" marR="1035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inception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conveys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identified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787983"/>
            <a:ext cx="561975" cy="60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16.29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16.31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5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16.39–40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3985083"/>
            <a:ext cx="518159" cy="4902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16.15–16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16.73(a)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16.29</a:t>
            </a:r>
            <a:endParaRPr sz="800">
              <a:latin typeface="Calibri"/>
              <a:cs typeface="Calibri"/>
            </a:endParaRPr>
          </a:p>
          <a:p>
            <a:pPr algn="just" marL="12700">
              <a:lnSpc>
                <a:spcPts val="88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16.30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5157344"/>
            <a:ext cx="51625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16.43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16.73(b)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16.73(c)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6047563"/>
            <a:ext cx="4368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16.31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613983"/>
            <a:ext cx="40195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16.68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555002"/>
            <a:ext cx="7086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16.59(a)(c)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8882203"/>
            <a:ext cx="404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16.9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24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52365" cy="7637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493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non-lease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non-lease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components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usually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repair</a:t>
            </a:r>
            <a:r>
              <a:rPr dirty="0" sz="900">
                <a:latin typeface="Calibri"/>
                <a:cs typeface="Calibri"/>
              </a:rPr>
              <a:t> contracts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motor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vehicles.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offices</a:t>
            </a:r>
            <a:r>
              <a:rPr dirty="0" sz="900">
                <a:latin typeface="Calibri"/>
                <a:cs typeface="Calibri"/>
              </a:rPr>
              <a:t> 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instead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component.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split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components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Measurement</a:t>
            </a:r>
            <a:r>
              <a:rPr dirty="0" sz="900" spc="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recognition</a:t>
            </a:r>
            <a:r>
              <a:rPr dirty="0" sz="900" spc="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leases</a:t>
            </a:r>
            <a:r>
              <a:rPr dirty="0" sz="900" spc="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as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95">
                <a:solidFill>
                  <a:srgbClr val="512178"/>
                </a:solidFill>
                <a:latin typeface="Calibri"/>
                <a:cs typeface="Calibri"/>
              </a:rPr>
              <a:t>a</a:t>
            </a:r>
            <a:r>
              <a:rPr dirty="0" sz="900" spc="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lessee</a:t>
            </a:r>
            <a:endParaRPr sz="900">
              <a:latin typeface="Calibri"/>
              <a:cs typeface="Calibri"/>
            </a:endParaRPr>
          </a:p>
          <a:p>
            <a:pPr marL="12700" marR="169545">
              <a:lnSpc>
                <a:spcPct val="111100"/>
              </a:lnSpc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commencement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which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Group,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any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dismantle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remove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commencement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(net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incentives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received).</a:t>
            </a:r>
            <a:endParaRPr sz="900">
              <a:latin typeface="Calibri"/>
              <a:cs typeface="Calibri"/>
            </a:endParaRPr>
          </a:p>
          <a:p>
            <a:pPr marL="12700" marR="3683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commencement</a:t>
            </a:r>
            <a:r>
              <a:rPr dirty="0" sz="900">
                <a:latin typeface="Calibri"/>
                <a:cs typeface="Calibri"/>
              </a:rPr>
              <a:t> date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earlier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end</a:t>
            </a:r>
            <a:endParaRPr sz="900">
              <a:latin typeface="Calibri"/>
              <a:cs typeface="Calibri"/>
            </a:endParaRPr>
          </a:p>
          <a:p>
            <a:pPr marL="12700" marR="4572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term.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such</a:t>
            </a:r>
            <a:r>
              <a:rPr dirty="0" sz="900">
                <a:latin typeface="Calibri"/>
                <a:cs typeface="Calibri"/>
              </a:rPr>
              <a:t> indicators</a:t>
            </a:r>
            <a:r>
              <a:rPr dirty="0" sz="900" spc="2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exist.</a:t>
            </a:r>
            <a:endParaRPr sz="900">
              <a:latin typeface="Calibri"/>
              <a:cs typeface="Calibri"/>
            </a:endParaRPr>
          </a:p>
          <a:p>
            <a:pPr marL="12700" marR="38735">
              <a:lnSpc>
                <a:spcPct val="111100"/>
              </a:lnSpc>
              <a:spcBef>
                <a:spcPts val="85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commencement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payments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unpaid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because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implicit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>
                <a:latin typeface="Calibri"/>
                <a:cs typeface="Calibri"/>
              </a:rPr>
              <a:t> would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term,</a:t>
            </a:r>
            <a:r>
              <a:rPr dirty="0" sz="900" spc="55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 spc="-10">
                <a:latin typeface="Calibri"/>
                <a:cs typeface="Calibri"/>
              </a:rPr>
              <a:t>different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profile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Group.</a:t>
            </a:r>
            <a:endParaRPr sz="900">
              <a:latin typeface="Calibri"/>
              <a:cs typeface="Calibri"/>
            </a:endParaRPr>
          </a:p>
          <a:p>
            <a:pPr marL="12700" marR="1117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payments</a:t>
            </a:r>
            <a:r>
              <a:rPr dirty="0" sz="900">
                <a:latin typeface="Calibri"/>
                <a:cs typeface="Calibri"/>
              </a:rPr>
              <a:t> (including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fixed),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index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expected</a:t>
            </a:r>
            <a:endParaRPr sz="900">
              <a:latin typeface="Calibri"/>
              <a:cs typeface="Calibri"/>
            </a:endParaRPr>
          </a:p>
          <a:p>
            <a:pPr marL="12700" marR="22288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residual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guarantee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reasonably</a:t>
            </a:r>
            <a:r>
              <a:rPr dirty="0" sz="900">
                <a:latin typeface="Calibri"/>
                <a:cs typeface="Calibri"/>
              </a:rPr>
              <a:t> certain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exercised.</a:t>
            </a:r>
            <a:endParaRPr sz="900">
              <a:latin typeface="Calibri"/>
              <a:cs typeface="Calibri"/>
            </a:endParaRPr>
          </a:p>
          <a:p>
            <a:pPr marL="12700" marR="1143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allocated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repayments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produces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liability.</a:t>
            </a:r>
            <a:endParaRPr sz="900">
              <a:latin typeface="Calibri"/>
              <a:cs typeface="Calibri"/>
            </a:endParaRPr>
          </a:p>
          <a:p>
            <a:pPr marL="12700" marR="317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reassessed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payments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purchase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incremental</a:t>
            </a:r>
            <a:r>
              <a:rPr dirty="0" sz="900">
                <a:latin typeface="Calibri"/>
                <a:cs typeface="Calibri"/>
              </a:rPr>
              <a:t> borrowing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reassessment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implicit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readily</a:t>
            </a:r>
            <a:r>
              <a:rPr dirty="0" sz="900">
                <a:latin typeface="Calibri"/>
                <a:cs typeface="Calibri"/>
              </a:rPr>
              <a:t> determined.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right-of-use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zero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2700" marR="228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residual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guarantees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index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</a:t>
            </a:r>
            <a:r>
              <a:rPr dirty="0" sz="900">
                <a:latin typeface="Calibri"/>
                <a:cs typeface="Calibri"/>
              </a:rPr>
              <a:t> 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review.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takes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discounted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unchanged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floating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change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2063"/>
            <a:ext cx="4413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16.15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586864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16.24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456864"/>
            <a:ext cx="595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21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16.32-</a:t>
            </a:r>
            <a:r>
              <a:rPr dirty="0" sz="800" spc="-25">
                <a:latin typeface="Calibri"/>
                <a:cs typeface="Calibri"/>
              </a:rPr>
              <a:t>33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173145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16.26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349165"/>
            <a:ext cx="4476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16.27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065445"/>
            <a:ext cx="7429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2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16.36(a)-</a:t>
            </a:r>
            <a:r>
              <a:rPr dirty="0" sz="800" spc="-25">
                <a:latin typeface="Calibri"/>
                <a:cs typeface="Calibri"/>
              </a:rPr>
              <a:t>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6631864"/>
            <a:ext cx="5746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16.39-</a:t>
            </a:r>
            <a:r>
              <a:rPr dirty="0" sz="800" spc="-25">
                <a:latin typeface="Calibri"/>
                <a:cs typeface="Calibri"/>
              </a:rPr>
              <a:t>41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7806666"/>
            <a:ext cx="5943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8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16.42-</a:t>
            </a:r>
            <a:r>
              <a:rPr dirty="0" sz="800" spc="-25">
                <a:latin typeface="Calibri"/>
                <a:cs typeface="Calibri"/>
              </a:rPr>
              <a:t>43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25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13630" cy="7289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5560">
              <a:lnSpc>
                <a:spcPct val="1111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space,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into</a:t>
            </a:r>
            <a:r>
              <a:rPr dirty="0" sz="900">
                <a:latin typeface="Calibri"/>
                <a:cs typeface="Calibri"/>
              </a:rPr>
              <a:t> negotiations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landlords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space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renegotiate</a:t>
            </a:r>
            <a:r>
              <a:rPr dirty="0" sz="900">
                <a:latin typeface="Calibri"/>
                <a:cs typeface="Calibri"/>
              </a:rPr>
              <a:t> amounts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instances,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increase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capacity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floors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landlord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commensurate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stand-alone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particular</a:t>
            </a:r>
            <a:r>
              <a:rPr dirty="0" sz="900">
                <a:latin typeface="Calibri"/>
                <a:cs typeface="Calibri"/>
              </a:rPr>
              <a:t> contract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treated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accordingly.</a:t>
            </a:r>
            <a:endParaRPr sz="900">
              <a:latin typeface="Calibri"/>
              <a:cs typeface="Calibri"/>
            </a:endParaRPr>
          </a:p>
          <a:p>
            <a:pPr marL="12700" marR="88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instances,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space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taken,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under</a:t>
            </a:r>
            <a:endParaRPr sz="900">
              <a:latin typeface="Calibri"/>
              <a:cs typeface="Calibri"/>
            </a:endParaRPr>
          </a:p>
          <a:p>
            <a:pPr marL="12700" marR="247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original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these</a:t>
            </a:r>
            <a:r>
              <a:rPr dirty="0" sz="900">
                <a:latin typeface="Calibri"/>
                <a:cs typeface="Calibri"/>
              </a:rPr>
              <a:t> situations,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though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Instead,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modified.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explained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Group’s</a:t>
            </a:r>
            <a:r>
              <a:rPr dirty="0" sz="900">
                <a:latin typeface="Calibri"/>
                <a:cs typeface="Calibri"/>
              </a:rPr>
              <a:t> incremental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implicit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readily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determinable.</a:t>
            </a:r>
            <a:endParaRPr sz="900">
              <a:latin typeface="Calibri"/>
              <a:cs typeface="Calibri"/>
            </a:endParaRPr>
          </a:p>
          <a:p>
            <a:pPr marL="12700" marR="361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dealt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right-of-use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termination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reduce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termination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modifications.</a:t>
            </a:r>
            <a:endParaRPr sz="900">
              <a:latin typeface="Calibri"/>
              <a:cs typeface="Calibri"/>
            </a:endParaRPr>
          </a:p>
          <a:p>
            <a:pPr marL="12700" marR="1238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35">
                <a:latin typeface="Calibri"/>
                <a:cs typeface="Calibri"/>
              </a:rPr>
              <a:t>low-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practical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expedients.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desks,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chairs,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Instead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payments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lease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term.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Group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65">
                <a:solidFill>
                  <a:srgbClr val="9FC63B"/>
                </a:solidFill>
                <a:latin typeface="Calibri"/>
                <a:cs typeface="Calibri"/>
              </a:rPr>
              <a:t>as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95">
                <a:solidFill>
                  <a:srgbClr val="9FC63B"/>
                </a:solidFill>
                <a:latin typeface="Calibri"/>
                <a:cs typeface="Calibri"/>
              </a:rPr>
              <a:t>a</a:t>
            </a:r>
            <a:r>
              <a:rPr dirty="0" sz="900" spc="7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lessor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leases.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rewards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ownership.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Those</a:t>
            </a:r>
            <a:r>
              <a:rPr dirty="0" sz="900">
                <a:latin typeface="Calibri"/>
                <a:cs typeface="Calibri"/>
              </a:rPr>
              <a:t> 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rewards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leases.</a:t>
            </a:r>
            <a:endParaRPr sz="900">
              <a:latin typeface="Calibri"/>
              <a:cs typeface="Calibri"/>
            </a:endParaRPr>
          </a:p>
          <a:p>
            <a:pPr marL="12700" marR="3613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revenue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nature.</a:t>
            </a:r>
            <a:endParaRPr sz="900">
              <a:latin typeface="Calibri"/>
              <a:cs typeface="Calibri"/>
            </a:endParaRPr>
          </a:p>
          <a:p>
            <a:pPr marL="12700" marR="371475">
              <a:lnSpc>
                <a:spcPct val="111100"/>
              </a:lnSpc>
              <a:spcBef>
                <a:spcPts val="850"/>
              </a:spcBef>
            </a:pP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4.15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Impairment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testing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goodwill,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other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intangible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assets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property,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plant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and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equipment</a:t>
            </a:r>
            <a:endParaRPr sz="900">
              <a:latin typeface="Arial"/>
              <a:cs typeface="Arial"/>
            </a:endParaRPr>
          </a:p>
          <a:p>
            <a:pPr marL="12700" marR="1771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lowest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largely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inflows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(cash-generating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units).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endParaRPr sz="900">
              <a:latin typeface="Calibri"/>
              <a:cs typeface="Calibri"/>
            </a:endParaRPr>
          </a:p>
          <a:p>
            <a:pPr marL="12700" marR="1473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synergies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related</a:t>
            </a:r>
            <a:r>
              <a:rPr dirty="0" sz="900">
                <a:latin typeface="Calibri"/>
                <a:cs typeface="Calibri"/>
              </a:rPr>
              <a:t> business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lowest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monitors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goodwill.</a:t>
            </a:r>
            <a:endParaRPr sz="900">
              <a:latin typeface="Calibri"/>
              <a:cs typeface="Calibri"/>
            </a:endParaRPr>
          </a:p>
          <a:p>
            <a:pPr marL="12700" marR="692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(determined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Group’s</a:t>
            </a:r>
            <a:r>
              <a:rPr dirty="0" sz="900">
                <a:latin typeface="Calibri"/>
                <a:cs typeface="Calibri"/>
              </a:rPr>
              <a:t> 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annually.</a:t>
            </a:r>
            <a:r>
              <a:rPr dirty="0" sz="900">
                <a:latin typeface="Calibri"/>
                <a:cs typeface="Calibri"/>
              </a:rPr>
              <a:t> 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whenever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 spc="50">
                <a:latin typeface="Calibri"/>
                <a:cs typeface="Calibri"/>
              </a:rPr>
              <a:t> changes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recoverable.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2063"/>
            <a:ext cx="4591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16.44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585543"/>
            <a:ext cx="463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16.45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915284"/>
            <a:ext cx="4591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16.46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632783"/>
            <a:ext cx="462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16.60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653863"/>
            <a:ext cx="4337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16.61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914264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16.62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7044564"/>
            <a:ext cx="42862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36.66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36.80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8066964"/>
            <a:ext cx="530860" cy="490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36.90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5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36.15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36.10(b)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36.9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26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21250" cy="8025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unit’s)</a:t>
            </a:r>
            <a:r>
              <a:rPr dirty="0" sz="900">
                <a:latin typeface="Calibri"/>
                <a:cs typeface="Calibri"/>
              </a:rPr>
              <a:t> carrying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disposal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value-in-use.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value-in-use,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</a:t>
            </a:r>
            <a:r>
              <a:rPr dirty="0" sz="900" spc="60">
                <a:latin typeface="Calibri"/>
                <a:cs typeface="Calibri"/>
              </a:rPr>
              <a:t> 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suitable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calculate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data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procedures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directly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linked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latest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budget,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effects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reorganisations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enhancements.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 spc="50">
                <a:latin typeface="Calibri"/>
                <a:cs typeface="Calibri"/>
              </a:rPr>
              <a:t> each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money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asset-specific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factors.</a:t>
            </a:r>
            <a:endParaRPr sz="900">
              <a:latin typeface="Calibri"/>
              <a:cs typeface="Calibri"/>
            </a:endParaRPr>
          </a:p>
          <a:p>
            <a:pPr marL="12700" marR="1606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goodwill</a:t>
            </a:r>
            <a:r>
              <a:rPr dirty="0" sz="900">
                <a:latin typeface="Calibri"/>
                <a:cs typeface="Calibri"/>
              </a:rPr>
              <a:t> allocated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unit.</a:t>
            </a:r>
            <a:endParaRPr sz="900">
              <a:latin typeface="Calibri"/>
              <a:cs typeface="Calibri"/>
            </a:endParaRPr>
          </a:p>
          <a:p>
            <a:pPr marL="12700" marR="220979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reassessed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asset’s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unit’s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4.16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Investment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property</a:t>
            </a:r>
            <a:endParaRPr sz="900">
              <a:latin typeface="Arial"/>
              <a:cs typeface="Arial"/>
            </a:endParaRPr>
          </a:p>
          <a:p>
            <a:pPr marL="12700" marR="14541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appreciation,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model.</a:t>
            </a:r>
            <a:endParaRPr sz="900">
              <a:latin typeface="Calibri"/>
              <a:cs typeface="Calibri"/>
            </a:endParaRPr>
          </a:p>
          <a:p>
            <a:pPr algn="just" marL="12700" marR="895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loss.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consoldiated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See</a:t>
            </a:r>
            <a:r>
              <a:rPr dirty="0" sz="900">
                <a:latin typeface="Calibri"/>
                <a:cs typeface="Calibri"/>
              </a:rPr>
              <a:t> Note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35.2.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4.17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instruments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Recognition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derecognition</a:t>
            </a:r>
            <a:endParaRPr sz="900">
              <a:latin typeface="Calibri"/>
              <a:cs typeface="Calibri"/>
            </a:endParaRPr>
          </a:p>
          <a:p>
            <a:pPr marL="12700" marR="19304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contractual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instrument.</a:t>
            </a:r>
            <a:endParaRPr sz="900">
              <a:latin typeface="Calibri"/>
              <a:cs typeface="Calibri"/>
            </a:endParaRPr>
          </a:p>
          <a:p>
            <a:pPr marL="12700" marR="311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asset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expire,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rewards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transferred.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derecognised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extinguished,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discharged,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cancelled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expires.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Classification</a:t>
            </a:r>
            <a:r>
              <a:rPr dirty="0" sz="900" spc="1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9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initial</a:t>
            </a:r>
            <a:r>
              <a:rPr dirty="0" sz="900" spc="19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measurement</a:t>
            </a:r>
            <a:r>
              <a:rPr dirty="0" sz="900" spc="19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1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financial</a:t>
            </a:r>
            <a:r>
              <a:rPr dirty="0" sz="900" spc="19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1143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measured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initially</a:t>
            </a:r>
            <a:r>
              <a:rPr dirty="0" sz="900">
                <a:latin typeface="Calibri"/>
                <a:cs typeface="Calibri"/>
              </a:rPr>
              <a:t> measured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(where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applicable).</a:t>
            </a:r>
            <a:endParaRPr sz="900">
              <a:latin typeface="Calibri"/>
              <a:cs typeface="Calibri"/>
            </a:endParaRPr>
          </a:p>
          <a:p>
            <a:pPr marL="12700" marR="927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classified</a:t>
            </a:r>
            <a:r>
              <a:rPr dirty="0" sz="900">
                <a:latin typeface="Calibri"/>
                <a:cs typeface="Calibri"/>
              </a:rPr>
              <a:t> into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categories: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5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cost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(FVTPL),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(FVOCI).</a:t>
            </a:r>
            <a:endParaRPr sz="900">
              <a:latin typeface="Calibri"/>
              <a:cs typeface="Calibri"/>
            </a:endParaRPr>
          </a:p>
          <a:p>
            <a:pPr marL="12700" marR="295275">
              <a:lnSpc>
                <a:spcPct val="1898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FVOCI.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classification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both: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characteristics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asset.</a:t>
            </a:r>
            <a:endParaRPr sz="900">
              <a:latin typeface="Calibri"/>
              <a:cs typeface="Calibri"/>
            </a:endParaRPr>
          </a:p>
          <a:p>
            <a:pPr marL="12700" marR="1644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presented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trade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2063"/>
            <a:ext cx="56324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36.59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36.30–31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892883"/>
            <a:ext cx="4578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36.104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457982"/>
            <a:ext cx="45275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36.110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36.124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174263"/>
            <a:ext cx="55054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40.5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40.75(a)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4588282"/>
            <a:ext cx="432434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40.33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40.35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529302"/>
            <a:ext cx="47117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7.21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9.3.1.1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5943322"/>
            <a:ext cx="5143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9.3.2.3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9.3.3.1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6659602"/>
            <a:ext cx="49720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9.5.1.1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9.5.1.3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7223481"/>
            <a:ext cx="495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9.5.2.1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8372882"/>
            <a:ext cx="4673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9.4.1.1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300" y="8955761"/>
            <a:ext cx="534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7.20(a)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27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274097" y="10289454"/>
            <a:ext cx="273177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 spc="-50" b="1">
                <a:solidFill>
                  <a:srgbClr val="512178"/>
                </a:solidFill>
                <a:latin typeface="Calibri"/>
                <a:cs typeface="Calibri"/>
              </a:rPr>
              <a:t>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450152"/>
            <a:ext cx="53740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85">
                <a:solidFill>
                  <a:srgbClr val="512178"/>
                </a:solidFill>
                <a:latin typeface="Calibri"/>
                <a:cs typeface="Calibri"/>
              </a:rPr>
              <a:t>IFRS</a:t>
            </a:r>
            <a:r>
              <a:rPr dirty="0" sz="18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45">
                <a:solidFill>
                  <a:srgbClr val="512178"/>
                </a:solidFill>
                <a:latin typeface="Calibri"/>
                <a:cs typeface="Calibri"/>
              </a:rPr>
              <a:t>Example</a:t>
            </a:r>
            <a:r>
              <a:rPr dirty="0" sz="1800" spc="9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5">
                <a:solidFill>
                  <a:srgbClr val="512178"/>
                </a:solidFill>
                <a:latin typeface="Calibri"/>
                <a:cs typeface="Calibri"/>
              </a:rPr>
              <a:t>Consolidated</a:t>
            </a:r>
            <a:r>
              <a:rPr dirty="0" sz="18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5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800" spc="9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12178"/>
                </a:solidFill>
                <a:latin typeface="Calibri"/>
                <a:cs typeface="Calibri"/>
              </a:rPr>
              <a:t>Statements</a:t>
            </a:r>
            <a:r>
              <a:rPr dirty="0" sz="18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512178"/>
                </a:solidFill>
                <a:latin typeface="Calibri"/>
                <a:cs typeface="Calibri"/>
              </a:rPr>
              <a:t>2021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828650"/>
            <a:ext cx="3165475" cy="4812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6225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accordance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International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(‘IFRS’)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challenging.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Each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amendments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published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International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Standards</a:t>
            </a:r>
            <a:r>
              <a:rPr dirty="0" sz="900">
                <a:latin typeface="Calibri"/>
                <a:cs typeface="Calibri"/>
              </a:rPr>
              <a:t> Board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(‘IASB’)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presentation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marL="12700" marR="1905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member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firms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Grant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Thornton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International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Ltd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(‘GTIL’)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extensive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expertise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IFRS.</a:t>
            </a:r>
            <a:r>
              <a:rPr dirty="0" sz="900">
                <a:latin typeface="Calibri"/>
                <a:cs typeface="Calibri"/>
              </a:rPr>
              <a:t> GTIL,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Team,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guidance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member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firms’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quality,</a:t>
            </a:r>
            <a:r>
              <a:rPr dirty="0" sz="900">
                <a:latin typeface="Calibri"/>
                <a:cs typeface="Calibri"/>
              </a:rPr>
              <a:t> consistent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pleased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endParaRPr sz="900">
              <a:latin typeface="Calibri"/>
              <a:cs typeface="Calibri"/>
            </a:endParaRPr>
          </a:p>
          <a:p>
            <a:pPr marL="12700" marR="12065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insights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publishing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‘IFRS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Consolidated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2021’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(‘Example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Statements’).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activities</a:t>
            </a:r>
            <a:r>
              <a:rPr dirty="0" sz="900" spc="50">
                <a:latin typeface="Calibri"/>
                <a:cs typeface="Calibri"/>
              </a:rPr>
              <a:t> 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(‘the</a:t>
            </a:r>
            <a:r>
              <a:rPr dirty="0" sz="900">
                <a:latin typeface="Calibri"/>
                <a:cs typeface="Calibri"/>
              </a:rPr>
              <a:t> Group’)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fictional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has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preparing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several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r>
              <a:rPr dirty="0" sz="900">
                <a:latin typeface="Calibri"/>
                <a:cs typeface="Calibri"/>
              </a:rPr>
              <a:t> 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Example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approach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engaging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typical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across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range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non-specialist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sectors.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However,</a:t>
            </a:r>
            <a:endParaRPr sz="900">
              <a:latin typeface="Calibri"/>
              <a:cs typeface="Calibri"/>
            </a:endParaRPr>
          </a:p>
          <a:p>
            <a:pPr marL="12700" marR="70485">
              <a:lnSpc>
                <a:spcPct val="111100"/>
              </a:lnSpc>
            </a:pP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any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publication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type,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envisage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and</a:t>
            </a:r>
            <a:r>
              <a:rPr dirty="0" sz="900">
                <a:latin typeface="Calibri"/>
                <a:cs typeface="Calibri"/>
              </a:rPr>
              <a:t> therefore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regarded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IASB,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ultimately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responsible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fair</a:t>
            </a:r>
            <a:r>
              <a:rPr dirty="0" sz="900">
                <a:latin typeface="Calibri"/>
                <a:cs typeface="Calibri"/>
              </a:rPr>
              <a:t> presentation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they</a:t>
            </a:r>
            <a:endParaRPr sz="900">
              <a:latin typeface="Calibri"/>
              <a:cs typeface="Calibri"/>
            </a:endParaRPr>
          </a:p>
          <a:p>
            <a:pPr marL="12700" marR="204470">
              <a:lnSpc>
                <a:spcPct val="111100"/>
              </a:lnSpc>
            </a:pPr>
            <a:r>
              <a:rPr dirty="0" sz="900" spc="55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approaches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specific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circumstances.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9282" y="2827622"/>
            <a:ext cx="2997200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updated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reflect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ending</a:t>
            </a:r>
            <a:r>
              <a:rPr dirty="0" sz="900">
                <a:latin typeface="Calibri"/>
                <a:cs typeface="Calibri"/>
              </a:rPr>
              <a:t> 31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new</a:t>
            </a:r>
            <a:r>
              <a:rPr dirty="0" sz="900">
                <a:latin typeface="Calibri"/>
                <a:cs typeface="Calibri"/>
              </a:rPr>
              <a:t> developments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b="1">
                <a:latin typeface="Arial"/>
                <a:cs typeface="Arial"/>
              </a:rPr>
              <a:t>31</a:t>
            </a:r>
            <a:r>
              <a:rPr dirty="0" sz="900" spc="4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October</a:t>
            </a:r>
            <a:r>
              <a:rPr dirty="0" sz="900" spc="3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2021</a:t>
            </a:r>
            <a:r>
              <a:rPr dirty="0" sz="900" spc="-1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1169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Introduction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67004" y="7965008"/>
            <a:ext cx="3141345" cy="2007235"/>
          </a:xfrm>
          <a:prstGeom prst="rect">
            <a:avLst/>
          </a:prstGeom>
          <a:solidFill>
            <a:srgbClr val="DED7EA"/>
          </a:solidFill>
        </p:spPr>
        <p:txBody>
          <a:bodyPr wrap="square" lIns="0" tIns="85725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675"/>
              </a:spcBef>
            </a:pPr>
            <a:r>
              <a:rPr dirty="0" sz="900" spc="-20" b="1">
                <a:solidFill>
                  <a:srgbClr val="512178"/>
                </a:solidFill>
                <a:latin typeface="Arial"/>
                <a:cs typeface="Arial"/>
              </a:rPr>
              <a:t>About </a:t>
            </a:r>
            <a:r>
              <a:rPr dirty="0" sz="900" spc="-25" b="1">
                <a:solidFill>
                  <a:srgbClr val="512178"/>
                </a:solidFill>
                <a:latin typeface="Arial"/>
                <a:cs typeface="Arial"/>
              </a:rPr>
              <a:t>us</a:t>
            </a:r>
            <a:endParaRPr sz="900">
              <a:latin typeface="Arial"/>
              <a:cs typeface="Arial"/>
            </a:endParaRPr>
          </a:p>
          <a:p>
            <a:pPr marL="120650" marR="27241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We’re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network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assurance,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advisory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firms,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56,000+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people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140</a:t>
            </a:r>
            <a:r>
              <a:rPr dirty="0" sz="900">
                <a:latin typeface="Calibri"/>
                <a:cs typeface="Calibri"/>
              </a:rPr>
              <a:t> countries.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100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helped</a:t>
            </a:r>
            <a:r>
              <a:rPr dirty="0" sz="900" spc="45">
                <a:latin typeface="Calibri"/>
                <a:cs typeface="Calibri"/>
              </a:rPr>
              <a:t> dynamic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organisations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strategic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ambitions.</a:t>
            </a:r>
            <a:endParaRPr sz="900">
              <a:latin typeface="Calibri"/>
              <a:cs typeface="Calibri"/>
            </a:endParaRPr>
          </a:p>
          <a:p>
            <a:pPr marL="120650" marR="3282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you’re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looking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regulation,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optimise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realise</a:t>
            </a:r>
            <a:r>
              <a:rPr dirty="0" sz="900">
                <a:latin typeface="Calibri"/>
                <a:cs typeface="Calibri"/>
              </a:rPr>
              <a:t> stakeholder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65">
                <a:latin typeface="Calibri"/>
                <a:cs typeface="Calibri"/>
              </a:rPr>
              <a:t> can </a:t>
            </a:r>
            <a:r>
              <a:rPr dirty="0" sz="900">
                <a:latin typeface="Calibri"/>
                <a:cs typeface="Calibri"/>
              </a:rPr>
              <a:t>help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you.</a:t>
            </a:r>
            <a:endParaRPr sz="900">
              <a:latin typeface="Calibri"/>
              <a:cs typeface="Calibri"/>
            </a:endParaRPr>
          </a:p>
          <a:p>
            <a:pPr marL="120650" marR="117475">
              <a:lnSpc>
                <a:spcPct val="111100"/>
              </a:lnSpc>
              <a:spcBef>
                <a:spcPts val="850"/>
              </a:spcBef>
            </a:pPr>
            <a:r>
              <a:rPr dirty="0" sz="900" spc="-10">
                <a:latin typeface="Calibri"/>
                <a:cs typeface="Calibri"/>
              </a:rPr>
              <a:t>We’ve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scale,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understanding.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means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we’re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everywhere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you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 spc="-10">
                <a:latin typeface="Calibri"/>
                <a:cs typeface="Calibri"/>
              </a:rPr>
              <a:t>where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you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51998" y="3618014"/>
            <a:ext cx="3141345" cy="275399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3271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global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still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challenge.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need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think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report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light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IFRS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believe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but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part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wider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communication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</a:t>
            </a:r>
            <a:r>
              <a:rPr dirty="0" sz="900">
                <a:latin typeface="Calibri"/>
                <a:cs typeface="Calibri"/>
              </a:rPr>
              <a:t> 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stakeholders.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focus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endParaRPr sz="900">
              <a:latin typeface="Calibri"/>
              <a:cs typeface="Calibri"/>
            </a:endParaRPr>
          </a:p>
          <a:p>
            <a:pPr marL="120650" marR="29591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2020,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negative,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remain</a:t>
            </a:r>
            <a:r>
              <a:rPr dirty="0" sz="900">
                <a:latin typeface="Calibri"/>
                <a:cs typeface="Calibri"/>
              </a:rPr>
              <a:t> prominent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mind.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28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11725" cy="39801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67335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Subsequent</a:t>
            </a:r>
            <a:r>
              <a:rPr dirty="0" sz="900" spc="1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measurement</a:t>
            </a:r>
            <a:r>
              <a:rPr dirty="0" sz="900" spc="1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2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financial</a:t>
            </a:r>
            <a:r>
              <a:rPr dirty="0" sz="900" spc="19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assets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900" spc="20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r>
              <a:rPr dirty="0" sz="900" spc="2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at</a:t>
            </a:r>
            <a:r>
              <a:rPr dirty="0" sz="900" spc="20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amortised</a:t>
            </a:r>
            <a:r>
              <a:rPr dirty="0" sz="900" spc="2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512178"/>
                </a:solidFill>
                <a:latin typeface="Calibri"/>
                <a:cs typeface="Calibri"/>
              </a:rPr>
              <a:t>cost</a:t>
            </a:r>
            <a:endParaRPr sz="900">
              <a:latin typeface="Calibri"/>
              <a:cs typeface="Calibri"/>
            </a:endParaRPr>
          </a:p>
          <a:p>
            <a:pPr marL="12700" marR="1517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(and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FVTPL):</a:t>
            </a:r>
            <a:endParaRPr sz="900">
              <a:latin typeface="Calibri"/>
              <a:cs typeface="Calibri"/>
            </a:endParaRPr>
          </a:p>
          <a:p>
            <a:pPr marL="156210" marR="46990" indent="-144145">
              <a:lnSpc>
                <a:spcPct val="111100"/>
              </a:lnSpc>
              <a:spcBef>
                <a:spcPts val="14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collect</a:t>
            </a:r>
            <a:r>
              <a:rPr dirty="0" sz="900">
                <a:latin typeface="Calibri"/>
                <a:cs typeface="Calibri"/>
              </a:rPr>
              <a:t> 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8636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principal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outstanding.</a:t>
            </a:r>
            <a:endParaRPr sz="900">
              <a:latin typeface="Calibri"/>
              <a:cs typeface="Calibri"/>
            </a:endParaRPr>
          </a:p>
          <a:p>
            <a:pPr marL="12700" marR="1111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method.</a:t>
            </a:r>
            <a:r>
              <a:rPr dirty="0" sz="900">
                <a:latin typeface="Calibri"/>
                <a:cs typeface="Calibri"/>
              </a:rPr>
              <a:t> Discounting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omitted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immaterial.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r>
              <a:rPr dirty="0" sz="900" spc="12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at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fair</a:t>
            </a:r>
            <a:r>
              <a:rPr dirty="0" sz="900" spc="12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value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through</a:t>
            </a:r>
            <a:r>
              <a:rPr dirty="0" sz="900" spc="12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profit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or</a:t>
            </a:r>
            <a:r>
              <a:rPr dirty="0" sz="900" spc="12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loss</a:t>
            </a:r>
            <a:r>
              <a:rPr dirty="0" sz="900" spc="1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(FVTPL)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‘hold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collect’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‘hold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collect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sell’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FVTPL.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Further,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irrespective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</a:t>
            </a:r>
            <a:r>
              <a:rPr dirty="0" sz="900">
                <a:latin typeface="Calibri"/>
                <a:cs typeface="Calibri"/>
              </a:rPr>
              <a:t> whose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FVTPL.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apply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below).</a:t>
            </a:r>
            <a:endParaRPr sz="900">
              <a:latin typeface="Calibri"/>
              <a:cs typeface="Calibri"/>
            </a:endParaRPr>
          </a:p>
          <a:p>
            <a:pPr marL="12700" marR="768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FVTPL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irrevocable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election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XY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</a:t>
            </a:r>
            <a:r>
              <a:rPr dirty="0" sz="900">
                <a:latin typeface="Calibri"/>
                <a:cs typeface="Calibri"/>
              </a:rPr>
              <a:t> securities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FVOCI.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13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‘Fair</a:t>
            </a:r>
            <a:r>
              <a:rPr dirty="0" sz="900">
                <a:latin typeface="Calibri"/>
                <a:cs typeface="Calibri"/>
              </a:rPr>
              <a:t> Value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Measurement’.</a:t>
            </a:r>
            <a:endParaRPr sz="900">
              <a:latin typeface="Calibri"/>
              <a:cs typeface="Calibri"/>
            </a:endParaRPr>
          </a:p>
          <a:p>
            <a:pPr marL="12700" marR="1225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</a:t>
            </a:r>
            <a:r>
              <a:rPr dirty="0" sz="900">
                <a:latin typeface="Calibri"/>
                <a:cs typeface="Calibri"/>
              </a:rPr>
              <a:t> transactions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exists.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5503532"/>
            <a:ext cx="4927600" cy="180022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31686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FVOCI,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so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section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required.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relevant.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sell.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potential</a:t>
            </a:r>
            <a:r>
              <a:rPr dirty="0" sz="900">
                <a:latin typeface="Calibri"/>
                <a:cs typeface="Calibri"/>
              </a:rPr>
              <a:t> category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FVOCI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recycling.</a:t>
            </a:r>
            <a:endParaRPr sz="900">
              <a:latin typeface="Calibri"/>
              <a:cs typeface="Calibri"/>
            </a:endParaRPr>
          </a:p>
          <a:p>
            <a:pPr marL="120650" marR="13017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(OCI)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recycled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upon</a:t>
            </a:r>
            <a:r>
              <a:rPr dirty="0" sz="900">
                <a:latin typeface="Calibri"/>
                <a:cs typeface="Calibri"/>
              </a:rPr>
              <a:t> derecognition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however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exception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irrevocable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option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changes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equity,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recycling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derecognition,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profit</a:t>
            </a:r>
            <a:r>
              <a:rPr dirty="0" sz="900">
                <a:latin typeface="Calibri"/>
                <a:cs typeface="Calibri"/>
              </a:rPr>
              <a:t> or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7421355"/>
            <a:ext cx="4860925" cy="121856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at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fair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value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through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comprehensive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income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40">
                <a:solidFill>
                  <a:srgbClr val="512178"/>
                </a:solidFill>
                <a:latin typeface="Calibri"/>
                <a:cs typeface="Calibri"/>
              </a:rPr>
              <a:t>(FVOCI)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FVOCI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conditions:</a:t>
            </a:r>
            <a:endParaRPr sz="900">
              <a:latin typeface="Calibri"/>
              <a:cs typeface="Calibri"/>
            </a:endParaRPr>
          </a:p>
          <a:p>
            <a:pPr marL="156210" marR="5080" indent="-144145">
              <a:lnSpc>
                <a:spcPct val="111100"/>
              </a:lnSpc>
              <a:spcBef>
                <a:spcPts val="14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“hold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collect”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cash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3556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principal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outstanding.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100">
                <a:latin typeface="Calibri"/>
                <a:cs typeface="Calibri"/>
              </a:rPr>
              <a:t>OCI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recycled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derecognition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716863"/>
            <a:ext cx="4876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9.4.1.2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3322143"/>
            <a:ext cx="4895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9.4.1.4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4190823"/>
            <a:ext cx="4895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9.4.1.4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7755764"/>
            <a:ext cx="5422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9.4.1.2A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29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36490" cy="3630929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Impairment</a:t>
            </a:r>
            <a:r>
              <a:rPr dirty="0" sz="900" spc="1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1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financial</a:t>
            </a:r>
            <a:r>
              <a:rPr dirty="0" sz="900" spc="1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222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9’s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forward-</a:t>
            </a:r>
            <a:r>
              <a:rPr dirty="0" sz="900">
                <a:latin typeface="Calibri"/>
                <a:cs typeface="Calibri"/>
              </a:rPr>
              <a:t>looking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‘expected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(ECL)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model’.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included</a:t>
            </a:r>
            <a:r>
              <a:rPr dirty="0" sz="900">
                <a:latin typeface="Calibri"/>
                <a:cs typeface="Calibri"/>
              </a:rPr>
              <a:t> loans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debt-type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FVOCI,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receivables,</a:t>
            </a:r>
            <a:r>
              <a:rPr dirty="0" sz="900">
                <a:latin typeface="Calibri"/>
                <a:cs typeface="Calibri"/>
              </a:rPr>
              <a:t> contract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guarantee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issuer)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2700" marR="2470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broader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range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measuring</a:t>
            </a:r>
            <a:r>
              <a:rPr dirty="0" sz="900">
                <a:latin typeface="Calibri"/>
                <a:cs typeface="Calibri"/>
              </a:rPr>
              <a:t> expected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supportable</a:t>
            </a:r>
            <a:r>
              <a:rPr dirty="0" sz="900">
                <a:latin typeface="Calibri"/>
                <a:cs typeface="Calibri"/>
              </a:rPr>
              <a:t> forecasts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forward-looking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approach,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distinction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between:</a:t>
            </a:r>
            <a:endParaRPr sz="900">
              <a:latin typeface="Calibri"/>
              <a:cs typeface="Calibri"/>
            </a:endParaRPr>
          </a:p>
          <a:p>
            <a:pPr marL="156210" marR="401320" indent="-144145">
              <a:lnSpc>
                <a:spcPct val="111100"/>
              </a:lnSpc>
              <a:spcBef>
                <a:spcPts val="14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deteriorated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initial</a:t>
            </a:r>
            <a:r>
              <a:rPr dirty="0" sz="900">
                <a:latin typeface="Calibri"/>
                <a:cs typeface="Calibri"/>
              </a:rPr>
              <a:t> recognition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(‘Stage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1’)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508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deteriorated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recognition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(‘Stage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2’).</a:t>
            </a:r>
            <a:endParaRPr sz="900">
              <a:latin typeface="Calibri"/>
              <a:cs typeface="Calibri"/>
            </a:endParaRPr>
          </a:p>
          <a:p>
            <a:pPr marL="12700" marR="6007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‘Stage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3’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evidence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 marR="1739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‘12-month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losses’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Stage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‘lifetime</a:t>
            </a:r>
            <a:r>
              <a:rPr dirty="0" sz="900">
                <a:latin typeface="Calibri"/>
                <a:cs typeface="Calibri"/>
              </a:rPr>
              <a:t> expected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losses’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second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Stage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2).</a:t>
            </a:r>
            <a:endParaRPr sz="900">
              <a:latin typeface="Calibri"/>
              <a:cs typeface="Calibri"/>
            </a:endParaRPr>
          </a:p>
          <a:p>
            <a:pPr marL="12700" marR="2425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probability-weighted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credit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5132032"/>
            <a:ext cx="4927600" cy="79248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27432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3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contractual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(‘cash</a:t>
            </a:r>
            <a:r>
              <a:rPr dirty="0" sz="900">
                <a:latin typeface="Calibri"/>
                <a:cs typeface="Calibri"/>
              </a:rPr>
              <a:t> shortfalls’).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original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credit-</a:t>
            </a:r>
            <a:r>
              <a:rPr dirty="0" sz="900">
                <a:latin typeface="Calibri"/>
                <a:cs typeface="Calibri"/>
              </a:rPr>
              <a:t> adjusted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originated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credit-impaired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6042071"/>
            <a:ext cx="4870450" cy="16573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Trade</a:t>
            </a:r>
            <a:r>
              <a:rPr dirty="0" sz="900" spc="9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1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900" spc="1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receivables</a:t>
            </a:r>
            <a:r>
              <a:rPr dirty="0" sz="900" spc="1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1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contract</a:t>
            </a:r>
            <a:r>
              <a:rPr dirty="0" sz="900" spc="1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simplified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approach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lifetime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shortfalls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default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point</a:t>
            </a:r>
            <a:r>
              <a:rPr dirty="0" sz="900">
                <a:latin typeface="Calibri"/>
                <a:cs typeface="Calibri"/>
              </a:rPr>
              <a:t> 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calculating,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experience,</a:t>
            </a:r>
            <a:r>
              <a:rPr dirty="0" sz="900">
                <a:latin typeface="Calibri"/>
                <a:cs typeface="Calibri"/>
              </a:rPr>
              <a:t> external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forward-looking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matrix.</a:t>
            </a:r>
            <a:endParaRPr sz="900">
              <a:latin typeface="Calibri"/>
              <a:cs typeface="Calibri"/>
            </a:endParaRPr>
          </a:p>
          <a:p>
            <a:pPr marL="12700" marR="311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shared</a:t>
            </a:r>
            <a:r>
              <a:rPr dirty="0" sz="900">
                <a:latin typeface="Calibri"/>
                <a:cs typeface="Calibri"/>
              </a:rPr>
              <a:t> 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characteristics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days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34.2</a:t>
            </a:r>
            <a:r>
              <a:rPr dirty="0" sz="900">
                <a:latin typeface="Calibri"/>
                <a:cs typeface="Calibri"/>
              </a:rPr>
              <a:t> 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7814538"/>
            <a:ext cx="4927600" cy="108013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2192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2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done</a:t>
            </a:r>
            <a:r>
              <a:rPr dirty="0" sz="900">
                <a:latin typeface="Calibri"/>
                <a:cs typeface="Calibri"/>
              </a:rPr>
              <a:t> individually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collectively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manages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credit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small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large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base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matrix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matrix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unlikely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247" y="8985519"/>
            <a:ext cx="4928235" cy="8953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Classification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21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measurement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of</a:t>
            </a:r>
            <a:r>
              <a:rPr dirty="0" sz="900" spc="21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financial</a:t>
            </a:r>
            <a:r>
              <a:rPr dirty="0" sz="900" spc="21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liabilities</a:t>
            </a:r>
            <a:endParaRPr sz="900">
              <a:latin typeface="Calibri"/>
              <a:cs typeface="Calibri"/>
            </a:endParaRPr>
          </a:p>
          <a:p>
            <a:pPr marL="12700" marR="38163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derivative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2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instruments.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applicable,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</a:t>
            </a:r>
            <a:r>
              <a:rPr dirty="0" sz="900">
                <a:latin typeface="Calibri"/>
                <a:cs typeface="Calibri"/>
              </a:rPr>
              <a:t> costs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FVTPL.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1563193"/>
            <a:ext cx="4991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9.5.5.1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6222772"/>
            <a:ext cx="6388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9.5.5.15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9.B5.5.35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9578113"/>
            <a:ext cx="50800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9.5.1.1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9.4.2.2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48555" cy="74593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4701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Subsequently,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</a:t>
            </a:r>
            <a:r>
              <a:rPr dirty="0" sz="900">
                <a:latin typeface="Calibri"/>
                <a:cs typeface="Calibri"/>
              </a:rPr>
              <a:t> method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FVTPL,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carried</a:t>
            </a:r>
            <a:r>
              <a:rPr dirty="0" sz="900">
                <a:latin typeface="Calibri"/>
                <a:cs typeface="Calibri"/>
              </a:rPr>
              <a:t> subsequently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derivative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instruments).</a:t>
            </a:r>
            <a:endParaRPr sz="900">
              <a:latin typeface="Calibri"/>
              <a:cs typeface="Calibri"/>
            </a:endParaRPr>
          </a:p>
          <a:p>
            <a:pPr marL="12700" marR="4375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interest-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applicable,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reported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Derivative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financial</a:t>
            </a:r>
            <a:r>
              <a:rPr dirty="0" sz="900" spc="14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instruments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4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hedge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accounting</a:t>
            </a:r>
            <a:endParaRPr sz="900">
              <a:latin typeface="Calibri"/>
              <a:cs typeface="Calibri"/>
            </a:endParaRPr>
          </a:p>
          <a:p>
            <a:pPr marL="12700" marR="34480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FVTPL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designated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accounting</a:t>
            </a:r>
            <a:endParaRPr sz="900">
              <a:latin typeface="Calibri"/>
              <a:cs typeface="Calibri"/>
            </a:endParaRPr>
          </a:p>
          <a:p>
            <a:pPr marL="12700" marR="882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treatment.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qualify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following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requirements: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</a:t>
            </a:r>
            <a:endParaRPr sz="900">
              <a:latin typeface="Calibri"/>
              <a:cs typeface="Calibri"/>
            </a:endParaRPr>
          </a:p>
          <a:p>
            <a:pPr marL="156210" marR="78549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dominate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economic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relationship,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algn="just" marL="156210" marR="3873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hedged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entity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quantity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item.</a:t>
            </a:r>
            <a:endParaRPr sz="900">
              <a:latin typeface="Calibri"/>
              <a:cs typeface="Calibri"/>
            </a:endParaRPr>
          </a:p>
          <a:p>
            <a:pPr marL="12700" marR="603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review,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currency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relationships.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entered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mitigate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sales</a:t>
            </a:r>
            <a:r>
              <a:rPr dirty="0" sz="900">
                <a:latin typeface="Calibri"/>
                <a:cs typeface="Calibri"/>
              </a:rPr>
              <a:t> transactions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currency.</a:t>
            </a:r>
            <a:endParaRPr sz="900">
              <a:latin typeface="Calibri"/>
              <a:cs typeface="Calibri"/>
            </a:endParaRPr>
          </a:p>
          <a:p>
            <a:pPr marL="12700" marR="12573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initially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position.</a:t>
            </a:r>
            <a:endParaRPr sz="900">
              <a:latin typeface="Calibri"/>
              <a:cs typeface="Calibri"/>
            </a:endParaRPr>
          </a:p>
          <a:p>
            <a:pPr marL="12700" marR="70485">
              <a:lnSpc>
                <a:spcPct val="111100"/>
              </a:lnSpc>
              <a:spcBef>
                <a:spcPts val="850"/>
              </a:spcBef>
            </a:pP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relationship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2700" marR="475615">
              <a:lnSpc>
                <a:spcPct val="111100"/>
              </a:lnSpc>
              <a:spcBef>
                <a:spcPts val="85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</a:t>
            </a:r>
            <a:endParaRPr sz="900">
              <a:latin typeface="Calibri"/>
              <a:cs typeface="Calibri"/>
            </a:endParaRPr>
          </a:p>
          <a:p>
            <a:pPr marL="12700" marR="1981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reclassification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previously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2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item.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comprehensive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ceases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effectiveness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occurs.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4.18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Inventories</a:t>
            </a:r>
            <a:endParaRPr sz="900">
              <a:latin typeface="Arial"/>
              <a:cs typeface="Arial"/>
            </a:endParaRPr>
          </a:p>
          <a:p>
            <a:pPr marL="12700" marR="266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Inventories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manufacturing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suitable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production</a:t>
            </a:r>
            <a:r>
              <a:rPr dirty="0" sz="900">
                <a:latin typeface="Calibri"/>
                <a:cs typeface="Calibri"/>
              </a:rPr>
              <a:t> overheads,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capacity.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Costs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ordinarily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interchangeable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assigned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formula.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course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2063"/>
            <a:ext cx="51562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9.5.3.1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9.4.2.1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9.5.3.2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693544"/>
            <a:ext cx="4870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9.6.4.1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4343223"/>
            <a:ext cx="436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7.21A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5473523"/>
            <a:ext cx="525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9.6.5.11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192343"/>
            <a:ext cx="6534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9.6.5.11(d)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214744"/>
            <a:ext cx="546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9.6.5.12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8084745"/>
            <a:ext cx="495934" cy="6045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2.36(a)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2.9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5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2.10–15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2.25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2.6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30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52365" cy="828484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lvl="1" marL="247650" indent="-235585">
              <a:lnSpc>
                <a:spcPct val="100000"/>
              </a:lnSpc>
              <a:spcBef>
                <a:spcPts val="219"/>
              </a:spcBef>
              <a:buAutoNum type="arabicPeriod" startAt="19"/>
              <a:tabLst>
                <a:tab pos="248285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Income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taxes</a:t>
            </a:r>
            <a:endParaRPr sz="900">
              <a:latin typeface="Arial"/>
              <a:cs typeface="Arial"/>
            </a:endParaRPr>
          </a:p>
          <a:p>
            <a:pPr marL="12700" marR="3378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equity.</a:t>
            </a:r>
            <a:endParaRPr sz="900">
              <a:latin typeface="Calibri"/>
              <a:cs typeface="Calibri"/>
            </a:endParaRPr>
          </a:p>
          <a:p>
            <a:pPr marL="12700" marR="590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enacted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substantively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enacted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calculated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end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needed.</a:t>
            </a:r>
            <a:endParaRPr sz="900">
              <a:latin typeface="Calibri"/>
              <a:cs typeface="Calibri"/>
            </a:endParaRPr>
          </a:p>
          <a:p>
            <a:pPr marL="12700" marR="2851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deductible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assessed</a:t>
            </a:r>
            <a:r>
              <a:rPr dirty="0" sz="900">
                <a:latin typeface="Calibri"/>
                <a:cs typeface="Calibri"/>
              </a:rPr>
              <a:t> 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</a:t>
            </a:r>
            <a:r>
              <a:rPr dirty="0" sz="900" spc="-10">
                <a:latin typeface="Calibri"/>
                <a:cs typeface="Calibri"/>
              </a:rPr>
              <a:t>taxable</a:t>
            </a:r>
            <a:r>
              <a:rPr dirty="0" sz="900">
                <a:latin typeface="Calibri"/>
                <a:cs typeface="Calibri"/>
              </a:rPr>
              <a:t> income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unused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credit.</a:t>
            </a:r>
            <a:endParaRPr sz="900">
              <a:latin typeface="Calibri"/>
              <a:cs typeface="Calibri"/>
            </a:endParaRPr>
          </a:p>
          <a:p>
            <a:pPr marL="12700" marR="165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exemptions.</a:t>
            </a:r>
            <a:r>
              <a:rPr dirty="0" sz="900">
                <a:latin typeface="Calibri"/>
                <a:cs typeface="Calibri"/>
              </a:rPr>
              <a:t> 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exemptions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differences</a:t>
            </a:r>
            <a:r>
              <a:rPr dirty="0" sz="900">
                <a:latin typeface="Calibri"/>
                <a:cs typeface="Calibri"/>
              </a:rPr>
              <a:t> relating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offset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tax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enforceable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endParaRPr sz="900">
              <a:latin typeface="Calibri"/>
              <a:cs typeface="Calibri"/>
            </a:endParaRPr>
          </a:p>
          <a:p>
            <a:pPr lvl="1" marL="269240" indent="-257175">
              <a:lnSpc>
                <a:spcPct val="100000"/>
              </a:lnSpc>
              <a:spcBef>
                <a:spcPts val="969"/>
              </a:spcBef>
              <a:buAutoNum type="arabicPeriod" startAt="20"/>
              <a:tabLst>
                <a:tab pos="269875" algn="l"/>
              </a:tabLst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Cash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cash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equivalents</a:t>
            </a:r>
            <a:endParaRPr sz="900">
              <a:latin typeface="Arial"/>
              <a:cs typeface="Arial"/>
            </a:endParaRPr>
          </a:p>
          <a:p>
            <a:pPr marL="12700" marR="106680">
              <a:lnSpc>
                <a:spcPct val="111100"/>
              </a:lnSpc>
            </a:pPr>
            <a:r>
              <a:rPr dirty="0" sz="900" spc="9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deposits,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together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short-term,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90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days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readily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convertible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known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insignificant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overdrafts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liabilities.</a:t>
            </a:r>
            <a:endParaRPr sz="900">
              <a:latin typeface="Calibri"/>
              <a:cs typeface="Calibri"/>
            </a:endParaRPr>
          </a:p>
          <a:p>
            <a:pPr lvl="1" marL="12700" marR="542290" indent="233045">
              <a:lnSpc>
                <a:spcPct val="111100"/>
              </a:lnSpc>
              <a:spcBef>
                <a:spcPts val="850"/>
              </a:spcBef>
              <a:buAutoNum type="arabicPeriod" startAt="21"/>
              <a:tabLst>
                <a:tab pos="245745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Non-current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liabilities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classified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held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for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sale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discontinued operations</a:t>
            </a:r>
            <a:endParaRPr sz="900">
              <a:latin typeface="Arial"/>
              <a:cs typeface="Arial"/>
            </a:endParaRPr>
          </a:p>
          <a:p>
            <a:pPr marL="12700" marR="1123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lower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classification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fair</a:t>
            </a:r>
            <a:r>
              <a:rPr dirty="0" sz="900">
                <a:latin typeface="Calibri"/>
                <a:cs typeface="Calibri"/>
              </a:rPr>
              <a:t> value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tax</a:t>
            </a:r>
            <a:r>
              <a:rPr dirty="0" sz="900">
                <a:latin typeface="Calibri"/>
                <a:cs typeface="Calibri"/>
              </a:rPr>
              <a:t> assets,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those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Once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depreciation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amortisation.</a:t>
            </a:r>
            <a:endParaRPr sz="900">
              <a:latin typeface="Calibri"/>
              <a:cs typeface="Calibri"/>
            </a:endParaRPr>
          </a:p>
          <a:p>
            <a:pPr algn="just"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less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operations</a:t>
            </a:r>
            <a:r>
              <a:rPr dirty="0" sz="900">
                <a:latin typeface="Calibri"/>
                <a:cs typeface="Calibri"/>
              </a:rPr>
              <a:t> (see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4.10).</a:t>
            </a:r>
            <a:endParaRPr sz="900">
              <a:latin typeface="Calibri"/>
              <a:cs typeface="Calibri"/>
            </a:endParaRPr>
          </a:p>
          <a:p>
            <a:pPr lvl="1" marL="264795" indent="-252729">
              <a:lnSpc>
                <a:spcPct val="100000"/>
              </a:lnSpc>
              <a:spcBef>
                <a:spcPts val="969"/>
              </a:spcBef>
              <a:buAutoNum type="arabicPeriod" startAt="22"/>
              <a:tabLst>
                <a:tab pos="265430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Equity,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reserves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dividend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payments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nominal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(par)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issued.</a:t>
            </a:r>
            <a:endParaRPr sz="900">
              <a:latin typeface="Calibri"/>
              <a:cs typeface="Calibri"/>
            </a:endParaRPr>
          </a:p>
          <a:p>
            <a:pPr marL="12700" marR="311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premium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premiums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costs</a:t>
            </a:r>
            <a:r>
              <a:rPr dirty="0" sz="900">
                <a:latin typeface="Calibri"/>
                <a:cs typeface="Calibri"/>
              </a:rPr>
              <a:t> associated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deducted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premium,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</a:t>
            </a:r>
            <a:r>
              <a:rPr dirty="0" sz="900">
                <a:latin typeface="Calibri"/>
                <a:cs typeface="Calibri"/>
              </a:rPr>
              <a:t> tax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following:</a:t>
            </a:r>
            <a:endParaRPr sz="900">
              <a:latin typeface="Calibri"/>
              <a:cs typeface="Calibri"/>
            </a:endParaRPr>
          </a:p>
          <a:p>
            <a:pPr lvl="2" marL="156210" indent="-144145">
              <a:lnSpc>
                <a:spcPct val="100000"/>
              </a:lnSpc>
              <a:spcBef>
                <a:spcPts val="260"/>
              </a:spcBef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revaluation</a:t>
            </a:r>
            <a:r>
              <a:rPr dirty="0" sz="900" spc="9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reserve</a:t>
            </a:r>
            <a:r>
              <a:rPr dirty="0" sz="900" spc="8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4.13)</a:t>
            </a:r>
            <a:endParaRPr sz="900">
              <a:latin typeface="Calibri"/>
              <a:cs typeface="Calibri"/>
            </a:endParaRPr>
          </a:p>
          <a:p>
            <a:pPr lvl="2" marL="156210" marR="41910" indent="-144145">
              <a:lnSpc>
                <a:spcPct val="111100"/>
              </a:lnSpc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remeasurement</a:t>
            </a:r>
            <a:r>
              <a:rPr dirty="0" sz="900" spc="11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of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net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defined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benefit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liability</a:t>
            </a:r>
            <a:r>
              <a:rPr dirty="0" sz="900" spc="12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demographic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return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4.23)</a:t>
            </a:r>
            <a:endParaRPr sz="900">
              <a:latin typeface="Calibri"/>
              <a:cs typeface="Calibri"/>
            </a:endParaRPr>
          </a:p>
          <a:p>
            <a:pPr lvl="2" marL="156210" marR="439420" indent="-144145">
              <a:lnSpc>
                <a:spcPct val="111100"/>
              </a:lnSpc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translation</a:t>
            </a:r>
            <a:r>
              <a:rPr dirty="0" sz="900" spc="14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reserve</a:t>
            </a:r>
            <a:r>
              <a:rPr dirty="0" sz="900" spc="16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translation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4.5)</a:t>
            </a:r>
            <a:endParaRPr sz="900">
              <a:latin typeface="Calibri"/>
              <a:cs typeface="Calibri"/>
            </a:endParaRPr>
          </a:p>
          <a:p>
            <a:pPr lvl="2" marL="156210" marR="112395" indent="-144145">
              <a:lnSpc>
                <a:spcPct val="111100"/>
              </a:lnSpc>
              <a:buFont typeface="Arial"/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reserves</a:t>
            </a:r>
            <a:r>
              <a:rPr dirty="0" sz="900" spc="9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for</a:t>
            </a:r>
            <a:r>
              <a:rPr dirty="0" sz="900" spc="95" b="1">
                <a:latin typeface="Calibri"/>
                <a:cs typeface="Calibri"/>
              </a:rPr>
              <a:t> </a:t>
            </a:r>
            <a:r>
              <a:rPr dirty="0" sz="900" spc="55" b="1">
                <a:latin typeface="Calibri"/>
                <a:cs typeface="Calibri"/>
              </a:rPr>
              <a:t>cash</a:t>
            </a:r>
            <a:r>
              <a:rPr dirty="0" sz="900" spc="10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flow</a:t>
            </a:r>
            <a:r>
              <a:rPr dirty="0" sz="900" spc="9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hedges</a:t>
            </a:r>
            <a:r>
              <a:rPr dirty="0" sz="900" spc="10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instruments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4.17).</a:t>
            </a:r>
            <a:endParaRPr sz="900">
              <a:latin typeface="Calibri"/>
              <a:cs typeface="Calibri"/>
            </a:endParaRPr>
          </a:p>
          <a:p>
            <a:pPr algn="just" marL="12700" marR="742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Retained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earnings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retained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employee</a:t>
            </a:r>
            <a:r>
              <a:rPr dirty="0" sz="900">
                <a:latin typeface="Calibri"/>
                <a:cs typeface="Calibri"/>
              </a:rPr>
              <a:t> remuneration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4.24).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563193"/>
            <a:ext cx="350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975892"/>
            <a:ext cx="400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12.46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693392"/>
            <a:ext cx="398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12.24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433292"/>
            <a:ext cx="346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7.46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455692"/>
            <a:ext cx="41402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5.15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5.5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479313"/>
            <a:ext cx="560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8022413"/>
            <a:ext cx="464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1.79(b)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31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930140" cy="8126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equity.</a:t>
            </a:r>
            <a:endParaRPr sz="900">
              <a:latin typeface="Calibri"/>
              <a:cs typeface="Calibri"/>
            </a:endParaRPr>
          </a:p>
          <a:p>
            <a:pPr marL="12700" marR="2774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Dividend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distributions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dividends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general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4.23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Post-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employment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benefits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short-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term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employee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benefits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Post-employment</a:t>
            </a:r>
            <a:r>
              <a:rPr dirty="0" sz="900" spc="12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benefit</a:t>
            </a:r>
            <a:r>
              <a:rPr dirty="0" sz="900" spc="12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plans</a:t>
            </a:r>
            <a:endParaRPr sz="900">
              <a:latin typeface="Calibri"/>
              <a:cs typeface="Calibri"/>
            </a:endParaRPr>
          </a:p>
          <a:p>
            <a:pPr marL="12700" marR="16764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post-employment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defined</a:t>
            </a:r>
            <a:r>
              <a:rPr dirty="0" sz="900">
                <a:latin typeface="Calibri"/>
                <a:cs typeface="Calibri"/>
              </a:rPr>
              <a:t> benefit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plans.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Defined</a:t>
            </a:r>
            <a:r>
              <a:rPr dirty="0" sz="900" spc="15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contribution</a:t>
            </a:r>
            <a:r>
              <a:rPr dirty="0" sz="900" spc="16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plans</a:t>
            </a:r>
            <a:endParaRPr sz="900">
              <a:latin typeface="Calibri"/>
              <a:cs typeface="Calibri"/>
            </a:endParaRPr>
          </a:p>
          <a:p>
            <a:pPr marL="12700" marR="571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pays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several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retirement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plans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 </a:t>
            </a:r>
            <a:r>
              <a:rPr dirty="0" sz="900">
                <a:latin typeface="Calibri"/>
                <a:cs typeface="Calibri"/>
              </a:rPr>
              <a:t>contributions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contributions,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received.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Defined</a:t>
            </a:r>
            <a:r>
              <a:rPr dirty="0" sz="900" spc="12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benefit</a:t>
            </a:r>
            <a:r>
              <a:rPr dirty="0" sz="900" spc="12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plans</a:t>
            </a:r>
            <a:endParaRPr sz="900">
              <a:latin typeface="Calibri"/>
              <a:cs typeface="Calibri"/>
            </a:endParaRPr>
          </a:p>
          <a:p>
            <a:pPr marL="12700" marR="139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will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retirement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employee’s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length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salary.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defined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aside.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specifically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qualifying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policies.</a:t>
            </a:r>
            <a:endParaRPr sz="900">
              <a:latin typeface="Calibri"/>
              <a:cs typeface="Calibri"/>
            </a:endParaRPr>
          </a:p>
          <a:p>
            <a:pPr algn="just" marL="12700" marR="387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plans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(DBO)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3124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actuaries.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inflation,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salary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mortality.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endParaRPr sz="900">
              <a:latin typeface="Calibri"/>
              <a:cs typeface="Calibri"/>
            </a:endParaRPr>
          </a:p>
          <a:p>
            <a:pPr marL="12700" marR="203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corporate</a:t>
            </a:r>
            <a:r>
              <a:rPr dirty="0" sz="900">
                <a:latin typeface="Calibri"/>
                <a:cs typeface="Calibri"/>
              </a:rPr>
              <a:t> bonds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maturity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approximating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liability.</a:t>
            </a:r>
            <a:endParaRPr sz="900">
              <a:latin typeface="Calibri"/>
              <a:cs typeface="Calibri"/>
            </a:endParaRPr>
          </a:p>
          <a:p>
            <a:pPr marL="12700" marR="304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contributions,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treated</a:t>
            </a:r>
            <a:r>
              <a:rPr dirty="0" sz="900" spc="65">
                <a:latin typeface="Calibri"/>
                <a:cs typeface="Calibri"/>
              </a:rPr>
              <a:t> as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included</a:t>
            </a:r>
            <a:endParaRPr sz="900">
              <a:latin typeface="Calibri"/>
              <a:cs typeface="Calibri"/>
            </a:endParaRPr>
          </a:p>
          <a:p>
            <a:pPr marL="12700" marR="2743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Gains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</a:t>
            </a:r>
            <a:r>
              <a:rPr dirty="0" sz="900">
                <a:latin typeface="Calibri"/>
                <a:cs typeface="Calibri"/>
              </a:rPr>
              <a:t> 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subsequent</a:t>
            </a:r>
            <a:r>
              <a:rPr dirty="0" sz="900" spc="2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Short-term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employee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benefits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holiday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entitlement,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undiscounted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expects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unused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entitlement.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4.24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Share-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based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employee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remuneration</a:t>
            </a:r>
            <a:endParaRPr sz="900">
              <a:latin typeface="Arial"/>
              <a:cs typeface="Arial"/>
            </a:endParaRPr>
          </a:p>
          <a:p>
            <a:pPr algn="just" marL="12700" marR="933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equity-settled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Group’s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</a:t>
            </a:r>
            <a:r>
              <a:rPr dirty="0" sz="900" spc="-10">
                <a:latin typeface="Calibri"/>
                <a:cs typeface="Calibri"/>
              </a:rPr>
              <a:t>settled.</a:t>
            </a:r>
            <a:endParaRPr sz="900">
              <a:latin typeface="Calibri"/>
              <a:cs typeface="Calibri"/>
            </a:endParaRPr>
          </a:p>
          <a:p>
            <a:pPr marL="12700" marR="4457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measured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values.</a:t>
            </a:r>
            <a:endParaRPr sz="900">
              <a:latin typeface="Calibri"/>
              <a:cs typeface="Calibri"/>
            </a:endParaRPr>
          </a:p>
          <a:p>
            <a:pPr marL="12700" marR="361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rewarded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employees’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indirectly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granted.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fair</a:t>
            </a:r>
            <a:r>
              <a:rPr dirty="0" sz="900">
                <a:latin typeface="Calibri"/>
                <a:cs typeface="Calibri"/>
              </a:rPr>
              <a:t> value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appraised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non-market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(for</a:t>
            </a:r>
            <a:r>
              <a:rPr dirty="0" sz="900">
                <a:latin typeface="Calibri"/>
                <a:cs typeface="Calibri"/>
              </a:rPr>
              <a:t> example,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profitability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conditions).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0793"/>
            <a:ext cx="3638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24.3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671194"/>
            <a:ext cx="462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IFRIC</a:t>
            </a:r>
            <a:r>
              <a:rPr dirty="0" sz="800" spc="240">
                <a:latin typeface="Calibri"/>
                <a:cs typeface="Calibri"/>
              </a:rPr>
              <a:t> </a:t>
            </a:r>
            <a:r>
              <a:rPr dirty="0" sz="800" spc="-85">
                <a:latin typeface="Calibri"/>
                <a:cs typeface="Calibri"/>
              </a:rPr>
              <a:t>17.10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896234"/>
            <a:ext cx="554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19.135(a)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767454"/>
            <a:ext cx="554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19.135(b)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332553"/>
            <a:ext cx="3771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19.76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201233"/>
            <a:ext cx="42418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19.120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19.87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19.122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8506232"/>
            <a:ext cx="4089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2.10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8920252"/>
            <a:ext cx="383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2.11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32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9900" y="1383526"/>
            <a:ext cx="4998085" cy="2482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9969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ultimately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corresponding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retained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earnings</a:t>
            </a:r>
            <a:r>
              <a:rPr dirty="0" baseline="33333" sz="750">
                <a:latin typeface="Calibri"/>
                <a:cs typeface="Calibri"/>
              </a:rPr>
              <a:t>3</a:t>
            </a:r>
            <a:r>
              <a:rPr dirty="0" sz="900">
                <a:latin typeface="Calibri"/>
                <a:cs typeface="Calibri"/>
              </a:rPr>
              <a:t>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expense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vest.</a:t>
            </a:r>
            <a:endParaRPr sz="900">
              <a:latin typeface="Calibri"/>
              <a:cs typeface="Calibri"/>
            </a:endParaRPr>
          </a:p>
          <a:p>
            <a:pPr marL="38100" marR="1905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Non-market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exercisable.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indication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endParaRPr sz="900">
              <a:latin typeface="Calibri"/>
              <a:cs typeface="Calibri"/>
            </a:endParaRPr>
          </a:p>
          <a:p>
            <a:pPr marL="38100" marR="304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cumulative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compensation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ultimately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recorded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algn="just" marL="38100" marR="132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proceeds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</a:t>
            </a:r>
            <a:r>
              <a:rPr dirty="0" sz="900">
                <a:latin typeface="Calibri"/>
                <a:cs typeface="Calibri"/>
              </a:rPr>
              <a:t> costs,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nominal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excess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premium.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4.25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Provisions,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contingent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contingent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liabilities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3969626"/>
            <a:ext cx="4927600" cy="1980564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2827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interruption.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forced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temporarily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period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provider.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Such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clear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right</a:t>
            </a:r>
            <a:endParaRPr sz="900">
              <a:latin typeface="Calibri"/>
              <a:cs typeface="Calibri"/>
            </a:endParaRPr>
          </a:p>
          <a:p>
            <a:pPr marL="120650" marR="11366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reimbursement.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gains/assets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virtually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37,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disclosed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existence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65">
                <a:latin typeface="Calibri"/>
                <a:cs typeface="Calibri"/>
              </a:rPr>
              <a:t> can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virtually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acceptance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insurer.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claim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assessed.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6067449"/>
            <a:ext cx="4948555" cy="2787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953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disputes,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onerous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</a:t>
            </a:r>
            <a:r>
              <a:rPr dirty="0" sz="900">
                <a:latin typeface="Calibri"/>
                <a:cs typeface="Calibri"/>
              </a:rPr>
              <a:t> when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probable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can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reliably.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60">
                <a:latin typeface="Calibri"/>
                <a:cs typeface="Calibri"/>
              </a:rPr>
              <a:t> may </a:t>
            </a:r>
            <a:r>
              <a:rPr dirty="0" sz="900">
                <a:latin typeface="Calibri"/>
                <a:cs typeface="Calibri"/>
              </a:rPr>
              <a:t>still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uncertain.</a:t>
            </a:r>
            <a:endParaRPr sz="900">
              <a:latin typeface="Calibri"/>
              <a:cs typeface="Calibri"/>
            </a:endParaRPr>
          </a:p>
          <a:p>
            <a:pPr marL="12700" marR="1727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Restructuring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restructuring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exists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communicated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features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started</a:t>
            </a:r>
            <a:r>
              <a:rPr dirty="0" sz="900">
                <a:latin typeface="Calibri"/>
                <a:cs typeface="Calibri"/>
              </a:rPr>
              <a:t> implementation.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losses.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expenditure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obligation,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evidence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uncertainties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similar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likelihood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55">
                <a:latin typeface="Calibri"/>
                <a:cs typeface="Calibri"/>
              </a:rPr>
              <a:t> an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considering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class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65">
                <a:latin typeface="Calibri"/>
                <a:cs typeface="Calibri"/>
              </a:rPr>
              <a:t> as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whole.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time</a:t>
            </a:r>
            <a:r>
              <a:rPr dirty="0" sz="900">
                <a:latin typeface="Calibri"/>
                <a:cs typeface="Calibri"/>
              </a:rPr>
              <a:t> 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money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material.</a:t>
            </a:r>
            <a:endParaRPr sz="900">
              <a:latin typeface="Calibri"/>
              <a:cs typeface="Calibri"/>
            </a:endParaRPr>
          </a:p>
          <a:p>
            <a:pPr marL="12700" marR="590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reimbursement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virtually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provision.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412063"/>
            <a:ext cx="429259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2.8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2.20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2.19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2128343"/>
            <a:ext cx="438784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2.20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2.23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095823"/>
            <a:ext cx="386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37.14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812103"/>
            <a:ext cx="3956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37.72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7378523"/>
            <a:ext cx="413384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37.36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37.45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8400924"/>
            <a:ext cx="409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37.33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33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1505311" y="9597768"/>
            <a:ext cx="486854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235" marR="5080" indent="-90170">
              <a:lnSpc>
                <a:spcPct val="1111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3</a:t>
            </a:r>
            <a:r>
              <a:rPr dirty="0" baseline="31746" sz="525" spc="397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stipulate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credit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entry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equity-settled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transaction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recognised.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acceptable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credit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to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taken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retained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earnings,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however,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subject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national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law.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Alternatively,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could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taken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reserve.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accounting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upon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exercise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share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options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may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also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depend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applicable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national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law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share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capital.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39030" cy="1460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probable.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outflow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remote.</a:t>
            </a:r>
            <a:endParaRPr sz="900">
              <a:latin typeface="Calibri"/>
              <a:cs typeface="Calibri"/>
            </a:endParaRPr>
          </a:p>
          <a:p>
            <a:pPr marL="12700" marR="752475">
              <a:lnSpc>
                <a:spcPct val="111100"/>
              </a:lnSpc>
              <a:spcBef>
                <a:spcPts val="850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4.26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Significant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management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judgement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applying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accounting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policies 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and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estimation</a:t>
            </a:r>
            <a:r>
              <a:rPr dirty="0" sz="900" spc="-5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uncertainty</a:t>
            </a:r>
            <a:endParaRPr sz="900">
              <a:latin typeface="Arial"/>
              <a:cs typeface="Arial"/>
            </a:endParaRPr>
          </a:p>
          <a:p>
            <a:pPr marL="12700" marR="2457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number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assets,</a:t>
            </a:r>
            <a:r>
              <a:rPr dirty="0" sz="900">
                <a:latin typeface="Calibri"/>
                <a:cs typeface="Calibri"/>
              </a:rPr>
              <a:t> liabilities,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Significant</a:t>
            </a:r>
            <a:r>
              <a:rPr dirty="0" sz="900" spc="3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management</a:t>
            </a:r>
            <a:r>
              <a:rPr dirty="0" sz="900" spc="35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judgements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2951111"/>
            <a:ext cx="4927600" cy="183642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9939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enough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transparency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understand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endParaRPr sz="900">
              <a:latin typeface="Calibri"/>
              <a:cs typeface="Calibri"/>
            </a:endParaRPr>
          </a:p>
          <a:p>
            <a:pPr marL="120650" marR="2844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reasonableness.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judgements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areas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0">
                <a:latin typeface="Calibri"/>
                <a:cs typeface="Calibri"/>
              </a:rPr>
              <a:t>19.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year’s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now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going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concern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decision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‘close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call’.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Furthermore,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10">
                <a:latin typeface="Calibri"/>
                <a:cs typeface="Calibri"/>
              </a:rPr>
              <a:t>19,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range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areas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wide.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4935601"/>
            <a:ext cx="4927600" cy="135001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35369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7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7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Standards,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7,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‘Disclosure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Entities’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15</a:t>
            </a:r>
            <a:r>
              <a:rPr dirty="0" sz="900">
                <a:latin typeface="Calibri"/>
                <a:cs typeface="Calibri"/>
              </a:rPr>
              <a:t> supplement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judgements.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1.122.</a:t>
            </a:r>
            <a:endParaRPr sz="900">
              <a:latin typeface="Calibri"/>
              <a:cs typeface="Calibri"/>
            </a:endParaRPr>
          </a:p>
          <a:p>
            <a:pPr marL="120650" marR="1250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policies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6403538"/>
            <a:ext cx="4888865" cy="3485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Recognition</a:t>
            </a:r>
            <a:r>
              <a:rPr dirty="0" sz="900" spc="6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contract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revenue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over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time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or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at</a:t>
            </a:r>
            <a:r>
              <a:rPr dirty="0" sz="900" spc="6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95">
                <a:solidFill>
                  <a:srgbClr val="512178"/>
                </a:solidFill>
                <a:latin typeface="Calibri"/>
                <a:cs typeface="Calibri"/>
              </a:rPr>
              <a:t>a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point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in</a:t>
            </a:r>
            <a:r>
              <a:rPr dirty="0" sz="900" spc="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512178"/>
                </a:solidFill>
                <a:latin typeface="Calibri"/>
                <a:cs typeface="Calibri"/>
              </a:rPr>
              <a:t>time</a:t>
            </a:r>
            <a:endParaRPr sz="900">
              <a:latin typeface="Calibri"/>
              <a:cs typeface="Calibri"/>
            </a:endParaRPr>
          </a:p>
          <a:p>
            <a:pPr marL="12700" marR="412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assess</a:t>
            </a:r>
            <a:r>
              <a:rPr dirty="0" sz="900">
                <a:latin typeface="Calibri"/>
                <a:cs typeface="Calibri"/>
              </a:rPr>
              <a:t> whether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obligation(s)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point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Specifically,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customer-specific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</a:t>
            </a:r>
            <a:r>
              <a:rPr dirty="0" sz="900">
                <a:latin typeface="Calibri"/>
                <a:cs typeface="Calibri"/>
              </a:rPr>
              <a:t> whether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if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sought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cancel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design</a:t>
            </a:r>
            <a:r>
              <a:rPr dirty="0" sz="900">
                <a:latin typeface="Calibri"/>
                <a:cs typeface="Calibri"/>
              </a:rPr>
              <a:t> services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110,810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109,302)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assessment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payment</a:t>
            </a:r>
            <a:r>
              <a:rPr dirty="0" sz="900">
                <a:latin typeface="Calibri"/>
                <a:cs typeface="Calibri"/>
              </a:rPr>
              <a:t> schedule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percentage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cancellation.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lowest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margin</a:t>
            </a:r>
            <a:r>
              <a:rPr dirty="0" sz="900">
                <a:latin typeface="Calibri"/>
                <a:cs typeface="Calibri"/>
              </a:rPr>
              <a:t> percentage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completion.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If</a:t>
            </a:r>
            <a:endParaRPr sz="900">
              <a:latin typeface="Calibri"/>
              <a:cs typeface="Calibri"/>
            </a:endParaRPr>
          </a:p>
          <a:p>
            <a:pPr marL="12700" marR="730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lowest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tolerance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2%,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contract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schedule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sufficiently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front-loaded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recognises</a:t>
            </a:r>
            <a:r>
              <a:rPr dirty="0" sz="900">
                <a:latin typeface="Calibri"/>
                <a:cs typeface="Calibri"/>
              </a:rPr>
              <a:t> revenue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completion.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applicable</a:t>
            </a:r>
            <a:r>
              <a:rPr dirty="0" sz="900">
                <a:latin typeface="Calibri"/>
                <a:cs typeface="Calibri"/>
              </a:rPr>
              <a:t> contract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seeking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cancel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without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endParaRPr sz="900">
              <a:latin typeface="Calibri"/>
              <a:cs typeface="Calibri"/>
            </a:endParaRPr>
          </a:p>
          <a:p>
            <a:pPr marL="12700" marR="23241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concluded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court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necessarily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enforce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412063"/>
            <a:ext cx="560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37.27–28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021098"/>
            <a:ext cx="385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1.122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430798"/>
            <a:ext cx="385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1.122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34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21555" cy="264541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Capitalisation</a:t>
            </a:r>
            <a:r>
              <a:rPr dirty="0" sz="900" spc="2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2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internally</a:t>
            </a:r>
            <a:r>
              <a:rPr dirty="0" sz="900" spc="2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developed</a:t>
            </a:r>
            <a:r>
              <a:rPr dirty="0" sz="900" spc="22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software</a:t>
            </a:r>
            <a:endParaRPr sz="900">
              <a:latin typeface="Calibri"/>
              <a:cs typeface="Calibri"/>
            </a:endParaRPr>
          </a:p>
          <a:p>
            <a:pPr marL="12700" marR="857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Distinguishing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phases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costs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capitalisation,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recognition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4.12).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Recognition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deferred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tax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10350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probability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taxable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deductible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temporary</a:t>
            </a:r>
            <a:r>
              <a:rPr dirty="0" sz="900">
                <a:latin typeface="Calibri"/>
                <a:cs typeface="Calibri"/>
              </a:rPr>
              <a:t> differences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carry-forwards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utilised.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required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tax</a:t>
            </a:r>
            <a:r>
              <a:rPr dirty="0" sz="900">
                <a:latin typeface="Calibri"/>
                <a:cs typeface="Calibri"/>
              </a:rPr>
              <a:t> jurisdictions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4.19).</a:t>
            </a:r>
            <a:endParaRPr sz="900">
              <a:latin typeface="Calibri"/>
              <a:cs typeface="Calibri"/>
            </a:endParaRPr>
          </a:p>
          <a:p>
            <a:pPr marL="12700" marR="3824604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Control</a:t>
            </a:r>
            <a:r>
              <a:rPr dirty="0" sz="900" spc="2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assessment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6.1.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Estimation</a:t>
            </a:r>
            <a:r>
              <a:rPr dirty="0" sz="900" spc="14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uncertainty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4123080"/>
            <a:ext cx="4927600" cy="93662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8351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 spc="60">
                <a:latin typeface="Calibri"/>
                <a:cs typeface="Calibri"/>
              </a:rPr>
              <a:t> may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0">
                <a:latin typeface="Calibri"/>
                <a:cs typeface="Calibri"/>
              </a:rPr>
              <a:t>19.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their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notes.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5205615"/>
            <a:ext cx="4927600" cy="302450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3144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50">
                <a:latin typeface="Calibri"/>
                <a:cs typeface="Calibri"/>
              </a:rPr>
              <a:t>Guidance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note: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explains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about</a:t>
            </a:r>
            <a:r>
              <a:rPr dirty="0" sz="900">
                <a:latin typeface="Calibri"/>
                <a:cs typeface="Calibri"/>
              </a:rPr>
              <a:t> estimates.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focus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major</a:t>
            </a:r>
            <a:r>
              <a:rPr dirty="0" sz="900">
                <a:latin typeface="Calibri"/>
                <a:cs typeface="Calibri"/>
              </a:rPr>
              <a:t> sources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significant</a:t>
            </a:r>
            <a:r>
              <a:rPr dirty="0" sz="900">
                <a:latin typeface="Calibri"/>
                <a:cs typeface="Calibri"/>
              </a:rPr>
              <a:t> risk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next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year.</a:t>
            </a:r>
            <a:endParaRPr sz="900">
              <a:latin typeface="Calibri"/>
              <a:cs typeface="Calibri"/>
            </a:endParaRPr>
          </a:p>
          <a:p>
            <a:pPr marL="120650" marR="233679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prescribe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exact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>
                <a:latin typeface="Calibri"/>
                <a:cs typeface="Calibri"/>
              </a:rPr>
              <a:t> should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including: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resolution/range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2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outcomes,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assumptions.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estimates.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example: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36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‘Impairment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Assets’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testing</a:t>
            </a:r>
            <a:endParaRPr sz="900">
              <a:latin typeface="Calibri"/>
              <a:cs typeface="Calibri"/>
            </a:endParaRPr>
          </a:p>
          <a:p>
            <a:pPr marL="264795" marR="20701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37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‘Provisions,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Assets’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about</a:t>
            </a:r>
            <a:r>
              <a:rPr dirty="0" sz="900">
                <a:latin typeface="Calibri"/>
                <a:cs typeface="Calibri"/>
              </a:rPr>
              <a:t> uncertainties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affecting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provisions</a:t>
            </a:r>
            <a:endParaRPr sz="900">
              <a:latin typeface="Calibri"/>
              <a:cs typeface="Calibri"/>
            </a:endParaRPr>
          </a:p>
          <a:p>
            <a:pPr marL="264795" marR="62738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13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Measurement’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r>
              <a:rPr dirty="0" sz="900">
                <a:latin typeface="Calibri"/>
                <a:cs typeface="Calibri"/>
              </a:rPr>
              <a:t> 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estimated.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5291913"/>
            <a:ext cx="383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1.125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35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51095" cy="6876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3970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recognition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Actual</a:t>
            </a:r>
            <a:r>
              <a:rPr dirty="0" sz="900">
                <a:latin typeface="Calibri"/>
                <a:cs typeface="Calibri"/>
              </a:rPr>
              <a:t> results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different.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Impairment</a:t>
            </a:r>
            <a:r>
              <a:rPr dirty="0" sz="900" spc="13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13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non-financial</a:t>
            </a:r>
            <a:r>
              <a:rPr dirty="0" sz="900" spc="13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13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goodwill</a:t>
            </a:r>
            <a:endParaRPr sz="900">
              <a:latin typeface="Calibri"/>
              <a:cs typeface="Calibri"/>
            </a:endParaRPr>
          </a:p>
          <a:p>
            <a:pPr marL="12700" marR="412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cash-</a:t>
            </a:r>
            <a:r>
              <a:rPr dirty="0" sz="900">
                <a:latin typeface="Calibri"/>
                <a:cs typeface="Calibri"/>
              </a:rPr>
              <a:t> generating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them.</a:t>
            </a:r>
            <a:r>
              <a:rPr dirty="0" sz="900">
                <a:latin typeface="Calibri"/>
                <a:cs typeface="Calibri"/>
              </a:rPr>
              <a:t> Estimation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determination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suitable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4.15).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goodwill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11).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Useful</a:t>
            </a:r>
            <a:r>
              <a:rPr dirty="0" sz="900" spc="10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lives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residual</a:t>
            </a:r>
            <a:r>
              <a:rPr dirty="0" sz="900" spc="10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values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depreciable</a:t>
            </a:r>
            <a:r>
              <a:rPr dirty="0" sz="900" spc="10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residual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estimates</a:t>
            </a:r>
            <a:r>
              <a:rPr dirty="0" sz="900">
                <a:latin typeface="Calibri"/>
                <a:cs typeface="Calibri"/>
              </a:rPr>
              <a:t> relate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technological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obsolescence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change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utility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equipment.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Inventories</a:t>
            </a:r>
            <a:endParaRPr sz="900">
              <a:latin typeface="Calibri"/>
              <a:cs typeface="Calibri"/>
            </a:endParaRPr>
          </a:p>
          <a:p>
            <a:pPr marL="12700" marR="82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inventories,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reliable</a:t>
            </a:r>
            <a:r>
              <a:rPr dirty="0" sz="900">
                <a:latin typeface="Calibri"/>
                <a:cs typeface="Calibri"/>
              </a:rPr>
              <a:t> evidence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technology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market-driven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Business</a:t>
            </a:r>
            <a:r>
              <a:rPr dirty="0" sz="900" spc="1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combinations</a:t>
            </a:r>
            <a:endParaRPr sz="900">
              <a:latin typeface="Calibri"/>
              <a:cs typeface="Calibri"/>
            </a:endParaRPr>
          </a:p>
          <a:p>
            <a:pPr marL="12700" marR="1028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4.3).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contingent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acquirees’</a:t>
            </a:r>
            <a:r>
              <a:rPr dirty="0" sz="900">
                <a:latin typeface="Calibri"/>
                <a:cs typeface="Calibri"/>
              </a:rPr>
              <a:t> future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profitability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5.1).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Construction</a:t>
            </a:r>
            <a:r>
              <a:rPr dirty="0" sz="900" spc="2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contract</a:t>
            </a:r>
            <a:r>
              <a:rPr dirty="0" sz="900" spc="2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revenue</a:t>
            </a:r>
            <a:endParaRPr sz="900">
              <a:latin typeface="Calibri"/>
              <a:cs typeface="Calibri"/>
            </a:endParaRPr>
          </a:p>
          <a:p>
            <a:pPr marL="12700" marR="4235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reflect</a:t>
            </a:r>
            <a:r>
              <a:rPr dirty="0" sz="900">
                <a:latin typeface="Calibri"/>
                <a:cs typeface="Calibri"/>
              </a:rPr>
              <a:t> management’s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stage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completion.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more</a:t>
            </a:r>
            <a:r>
              <a:rPr dirty="0" sz="900">
                <a:latin typeface="Calibri"/>
                <a:cs typeface="Calibri"/>
              </a:rPr>
              <a:t> complex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profitability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significant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4.7).</a:t>
            </a:r>
            <a:endParaRPr sz="9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Defined</a:t>
            </a:r>
            <a:r>
              <a:rPr dirty="0" sz="900" spc="1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benefit</a:t>
            </a:r>
            <a:r>
              <a:rPr dirty="0" sz="900" spc="1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obligation</a:t>
            </a:r>
            <a:r>
              <a:rPr dirty="0" sz="900" spc="16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40">
                <a:solidFill>
                  <a:srgbClr val="512178"/>
                </a:solidFill>
                <a:latin typeface="Calibri"/>
                <a:cs typeface="Calibri"/>
              </a:rPr>
              <a:t>(DBO)</a:t>
            </a:r>
            <a:endParaRPr sz="900">
              <a:latin typeface="Calibri"/>
              <a:cs typeface="Calibri"/>
            </a:endParaRPr>
          </a:p>
          <a:p>
            <a:pPr algn="just" marL="12700" marR="1155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Management’s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critical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such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inflation,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mortality,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anticipation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salary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increases.</a:t>
            </a:r>
            <a:r>
              <a:rPr dirty="0" sz="900">
                <a:latin typeface="Calibri"/>
                <a:cs typeface="Calibri"/>
              </a:rPr>
              <a:t> Variation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defined</a:t>
            </a:r>
            <a:r>
              <a:rPr dirty="0" sz="900">
                <a:latin typeface="Calibri"/>
                <a:cs typeface="Calibri"/>
              </a:rPr>
              <a:t> benefit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(as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22.3).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Fair</a:t>
            </a:r>
            <a:r>
              <a:rPr dirty="0" sz="900" spc="10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value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measurement</a:t>
            </a:r>
            <a:endParaRPr sz="900">
              <a:latin typeface="Calibri"/>
              <a:cs typeface="Calibri"/>
            </a:endParaRPr>
          </a:p>
          <a:p>
            <a:pPr marL="12700" marR="29209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(where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quotes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available)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and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involves</a:t>
            </a:r>
            <a:r>
              <a:rPr dirty="0" sz="900">
                <a:latin typeface="Calibri"/>
                <a:cs typeface="Calibri"/>
              </a:rPr>
              <a:t> developing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and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participants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instrument.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bases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observable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data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not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always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available.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case,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Estimated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may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actual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achieved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arm’s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length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transaction</a:t>
            </a:r>
            <a:r>
              <a:rPr dirty="0" sz="900">
                <a:latin typeface="Calibri"/>
                <a:cs typeface="Calibri"/>
              </a:rPr>
              <a:t> 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35).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412063"/>
            <a:ext cx="383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1.125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36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46015" cy="23749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Leases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–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determination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appropriate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discount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rate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to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measure</a:t>
            </a:r>
            <a:r>
              <a:rPr dirty="0" sz="900" spc="114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lease</a:t>
            </a:r>
            <a:r>
              <a:rPr dirty="0" sz="900" spc="11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liabilities</a:t>
            </a:r>
            <a:endParaRPr sz="900">
              <a:latin typeface="Calibri"/>
              <a:cs typeface="Calibri"/>
            </a:endParaRPr>
          </a:p>
          <a:p>
            <a:pPr marL="12700" marR="285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third-party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landlords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rate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implicit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readily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determinable.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Therefore,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incremental</a:t>
            </a:r>
            <a:r>
              <a:rPr dirty="0" sz="900">
                <a:latin typeface="Calibri"/>
                <a:cs typeface="Calibri"/>
              </a:rPr>
              <a:t> borrowing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commencement</a:t>
            </a:r>
            <a:r>
              <a:rPr dirty="0" sz="900">
                <a:latin typeface="Calibri"/>
                <a:cs typeface="Calibri"/>
              </a:rPr>
              <a:t> date.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borrow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available.</a:t>
            </a:r>
            <a:endParaRPr sz="900">
              <a:latin typeface="Calibri"/>
              <a:cs typeface="Calibri"/>
            </a:endParaRPr>
          </a:p>
          <a:p>
            <a:pPr marL="12700" marR="209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bankers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charge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money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leased.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are,</a:t>
            </a:r>
            <a:r>
              <a:rPr dirty="0" sz="900">
                <a:latin typeface="Calibri"/>
                <a:cs typeface="Calibri"/>
              </a:rPr>
              <a:t> where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worthiness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rate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company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undertakings.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Effect</a:t>
            </a:r>
            <a:r>
              <a:rPr dirty="0" sz="900" spc="9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9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estimation</a:t>
            </a:r>
            <a:r>
              <a:rPr dirty="0" sz="900" spc="1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uncertainty: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period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4152257"/>
            <a:ext cx="4953000" cy="415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0020" algn="l"/>
                <a:tab pos="2581910" algn="l"/>
                <a:tab pos="3733800" algn="l"/>
                <a:tab pos="4939665" algn="l"/>
              </a:tabLst>
            </a:pPr>
            <a:r>
              <a:rPr dirty="0" u="sng" sz="800" spc="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Incremental</a:t>
            </a:r>
            <a:r>
              <a:rPr dirty="0" u="sng" sz="800" spc="1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borrowing</a:t>
            </a:r>
            <a:r>
              <a:rPr dirty="0" u="sng" sz="800" spc="1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rate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1%</a:t>
            </a:r>
            <a:r>
              <a:rPr dirty="0" u="sng" sz="800" spc="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increase</a:t>
            </a:r>
            <a:r>
              <a:rPr dirty="0" u="sng" sz="800" spc="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dirty="0" u="sng" sz="800" spc="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dirty="0" u="sng" sz="800" spc="6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rate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Reduces</a:t>
            </a:r>
            <a:r>
              <a:rPr dirty="0" u="sng" sz="8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6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r>
              <a:rPr dirty="0" u="sng" sz="8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</a:t>
            </a:r>
            <a:r>
              <a:rPr dirty="0" u="sng" sz="800" spc="7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1,100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Reduces</a:t>
            </a:r>
            <a:r>
              <a:rPr dirty="0" u="sng" sz="8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6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r>
              <a:rPr dirty="0" u="sng" sz="8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</a:t>
            </a:r>
            <a:r>
              <a:rPr dirty="0" u="sng" sz="800" spc="7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1,100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information.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4904328"/>
            <a:ext cx="4930140" cy="1089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8120" indent="-186055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198755" algn="l"/>
              </a:tabLst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Acquisitions</a:t>
            </a:r>
            <a:r>
              <a:rPr dirty="0" sz="1350" spc="15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1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40" b="1">
                <a:solidFill>
                  <a:srgbClr val="512178"/>
                </a:solidFill>
                <a:latin typeface="Calibri"/>
                <a:cs typeface="Calibri"/>
              </a:rPr>
              <a:t>disposals</a:t>
            </a:r>
            <a:endParaRPr sz="1350">
              <a:latin typeface="Calibri"/>
              <a:cs typeface="Calibri"/>
            </a:endParaRPr>
          </a:p>
          <a:p>
            <a:pPr lvl="1" marL="186055" indent="-173990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186690" algn="l"/>
              </a:tabLst>
            </a:pP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Acquisition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Goodtech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GmbH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2021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75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100%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GmbH </a:t>
            </a:r>
            <a:r>
              <a:rPr dirty="0" sz="900">
                <a:latin typeface="Calibri"/>
                <a:cs typeface="Calibri"/>
              </a:rPr>
              <a:t>(Goodtech),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Hamburg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(Euroland)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business,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thereby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obtaining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control.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was</a:t>
            </a:r>
            <a:r>
              <a:rPr dirty="0" sz="900">
                <a:latin typeface="Calibri"/>
                <a:cs typeface="Calibri"/>
              </a:rPr>
              <a:t> made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enhance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online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retail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computer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telecommunications</a:t>
            </a:r>
            <a:r>
              <a:rPr dirty="0" sz="900">
                <a:latin typeface="Calibri"/>
                <a:cs typeface="Calibri"/>
              </a:rPr>
              <a:t> hardware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6102705"/>
            <a:ext cx="4927600" cy="183642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2763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Cross-referencing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way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readers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complementary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data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company’s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website.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statutory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requirements;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cross-reference,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obvious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information.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Signposting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standing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data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terms)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supporting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2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disclosures,</a:t>
            </a:r>
            <a:r>
              <a:rPr dirty="0" sz="900" spc="2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connected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data.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5388433"/>
            <a:ext cx="727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(a-</a:t>
            </a:r>
            <a:r>
              <a:rPr dirty="0" sz="800" spc="-25">
                <a:latin typeface="Calibri"/>
                <a:cs typeface="Calibri"/>
              </a:rPr>
              <a:t>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37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518011" y="3871506"/>
            <a:ext cx="4927600" cy="276860"/>
            <a:chOff x="1518011" y="3871506"/>
            <a:chExt cx="4927600" cy="276860"/>
          </a:xfrm>
        </p:grpSpPr>
        <p:sp>
          <p:nvSpPr>
            <p:cNvPr id="12" name="object 12" descr=""/>
            <p:cNvSpPr/>
            <p:nvPr/>
          </p:nvSpPr>
          <p:spPr>
            <a:xfrm>
              <a:off x="1518018" y="3871505"/>
              <a:ext cx="4927600" cy="270510"/>
            </a:xfrm>
            <a:custGeom>
              <a:avLst/>
              <a:gdLst/>
              <a:ahLst/>
              <a:cxnLst/>
              <a:rect l="l" t="t" r="r" b="b"/>
              <a:pathLst>
                <a:path w="4927600" h="270510">
                  <a:moveTo>
                    <a:pt x="2551480" y="0"/>
                  </a:moveTo>
                  <a:lnTo>
                    <a:pt x="1399501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1399489" y="270002"/>
                  </a:lnTo>
                  <a:lnTo>
                    <a:pt x="2551480" y="270002"/>
                  </a:lnTo>
                  <a:lnTo>
                    <a:pt x="2551480" y="0"/>
                  </a:lnTo>
                  <a:close/>
                </a:path>
                <a:path w="4927600" h="270510">
                  <a:moveTo>
                    <a:pt x="4927485" y="0"/>
                  </a:moveTo>
                  <a:lnTo>
                    <a:pt x="3703497" y="0"/>
                  </a:lnTo>
                  <a:lnTo>
                    <a:pt x="2551493" y="0"/>
                  </a:lnTo>
                  <a:lnTo>
                    <a:pt x="2551493" y="270002"/>
                  </a:lnTo>
                  <a:lnTo>
                    <a:pt x="3703497" y="270002"/>
                  </a:lnTo>
                  <a:lnTo>
                    <a:pt x="4927485" y="270002"/>
                  </a:lnTo>
                  <a:lnTo>
                    <a:pt x="4927485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18005" y="4135158"/>
              <a:ext cx="4927600" cy="12700"/>
            </a:xfrm>
            <a:custGeom>
              <a:avLst/>
              <a:gdLst/>
              <a:ahLst/>
              <a:cxnLst/>
              <a:rect l="l" t="t" r="r" b="b"/>
              <a:pathLst>
                <a:path w="4927600" h="12700">
                  <a:moveTo>
                    <a:pt x="4927498" y="0"/>
                  </a:moveTo>
                  <a:lnTo>
                    <a:pt x="4927498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4927498" y="12700"/>
                  </a:lnTo>
                  <a:lnTo>
                    <a:pt x="4927498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536011" y="3869403"/>
            <a:ext cx="4305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Estimate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935551" y="3869403"/>
            <a:ext cx="341439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080">
              <a:lnSpc>
                <a:spcPts val="930"/>
              </a:lnSpc>
              <a:spcBef>
                <a:spcPts val="100"/>
              </a:spcBef>
              <a:tabLst>
                <a:tab pos="1151890" algn="l"/>
                <a:tab pos="2303780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Change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estimate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Effect</a:t>
            </a:r>
            <a:r>
              <a:rPr dirty="0" sz="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right-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of-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Effect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on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lease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liability</a:t>
            </a:r>
            <a:endParaRPr sz="800">
              <a:latin typeface="Arial"/>
              <a:cs typeface="Arial"/>
            </a:endParaRPr>
          </a:p>
          <a:p>
            <a:pPr algn="ctr" marR="841375">
              <a:lnSpc>
                <a:spcPts val="930"/>
              </a:lnSpc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asset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27311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2</a:t>
            </a:r>
            <a:r>
              <a:rPr dirty="0" sz="600" spc="13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Statements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463525"/>
            <a:ext cx="3161030" cy="635571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Using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the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Example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Statements</a:t>
            </a:r>
            <a:endParaRPr sz="900">
              <a:latin typeface="Arial"/>
              <a:cs typeface="Arial"/>
            </a:endParaRPr>
          </a:p>
          <a:p>
            <a:pPr marL="12700" marR="558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Appendices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statement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comprehensive</a:t>
            </a:r>
            <a:r>
              <a:rPr dirty="0" sz="900">
                <a:latin typeface="Calibri"/>
                <a:cs typeface="Calibri"/>
              </a:rPr>
              <a:t> income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overview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Standards.</a:t>
            </a:r>
            <a:endParaRPr sz="900">
              <a:latin typeface="Calibri"/>
              <a:cs typeface="Calibri"/>
            </a:endParaRPr>
          </a:p>
          <a:p>
            <a:pPr marL="12700" marR="1987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Interpretations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applied,</a:t>
            </a:r>
            <a:r>
              <a:rPr dirty="0" sz="900">
                <a:latin typeface="Calibri"/>
                <a:cs typeface="Calibri"/>
              </a:rPr>
              <a:t> reference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sources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Example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left-hand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page.</a:t>
            </a:r>
            <a:endParaRPr sz="900">
              <a:latin typeface="Calibri"/>
              <a:cs typeface="Calibri"/>
            </a:endParaRPr>
          </a:p>
          <a:p>
            <a:pPr marL="12700" marR="107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address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jurisdictional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regulatory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areas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commentary,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audit</a:t>
            </a:r>
            <a:r>
              <a:rPr dirty="0" sz="900">
                <a:latin typeface="Calibri"/>
                <a:cs typeface="Calibri"/>
              </a:rPr>
              <a:t> reporting.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specific</a:t>
            </a:r>
            <a:r>
              <a:rPr dirty="0" sz="900">
                <a:latin typeface="Calibri"/>
                <a:cs typeface="Calibri"/>
              </a:rPr>
              <a:t> economic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around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world.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however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</a:t>
            </a:r>
            <a:r>
              <a:rPr dirty="0" sz="900">
                <a:latin typeface="Calibri"/>
                <a:cs typeface="Calibri"/>
              </a:rPr>
              <a:t> commentary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around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global</a:t>
            </a:r>
            <a:r>
              <a:rPr dirty="0" sz="900">
                <a:latin typeface="Calibri"/>
                <a:cs typeface="Calibri"/>
              </a:rPr>
              <a:t> pandemic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virtually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exists.</a:t>
            </a:r>
            <a:endParaRPr sz="900">
              <a:latin typeface="Calibri"/>
              <a:cs typeface="Calibri"/>
            </a:endParaRPr>
          </a:p>
          <a:p>
            <a:pPr marL="12700" marR="1352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importantly,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checklist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assess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its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55" b="1">
                <a:solidFill>
                  <a:srgbClr val="9FC63B"/>
                </a:solidFill>
                <a:latin typeface="Arial"/>
                <a:cs typeface="Arial"/>
              </a:rPr>
              <a:t>IFRS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Taxonomy</a:t>
            </a:r>
            <a:endParaRPr sz="900">
              <a:latin typeface="Arial"/>
              <a:cs typeface="Arial"/>
            </a:endParaRPr>
          </a:p>
          <a:p>
            <a:pPr marL="12700" marR="920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taxonomy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</a:t>
            </a:r>
            <a:r>
              <a:rPr dirty="0" sz="900">
                <a:latin typeface="Calibri"/>
                <a:cs typeface="Calibri"/>
              </a:rPr>
              <a:t> requirements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IASB.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</a:t>
            </a:r>
            <a:r>
              <a:rPr dirty="0" sz="900">
                <a:latin typeface="Calibri"/>
                <a:cs typeface="Calibri"/>
              </a:rPr>
              <a:t> improves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communication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IFRS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enabling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tag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required</a:t>
            </a:r>
            <a:r>
              <a:rPr dirty="0" sz="900">
                <a:latin typeface="Calibri"/>
                <a:cs typeface="Calibri"/>
              </a:rPr>
              <a:t> disclosures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easily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accessible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viewing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electronically.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IASB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usually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publishes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taxonomy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quarter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Climate-related</a:t>
            </a:r>
            <a:r>
              <a:rPr dirty="0" sz="900" spc="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matters</a:t>
            </a:r>
            <a:r>
              <a:rPr dirty="0" sz="900" spc="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reporting</a:t>
            </a:r>
            <a:endParaRPr sz="900">
              <a:latin typeface="Arial"/>
              <a:cs typeface="Arial"/>
            </a:endParaRPr>
          </a:p>
          <a:p>
            <a:pPr marL="12700" marR="806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climate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change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cashflows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strategies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November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IASB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released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educational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climate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matters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r>
              <a:rPr dirty="0" sz="900">
                <a:latin typeface="Calibri"/>
                <a:cs typeface="Calibri"/>
              </a:rPr>
              <a:t> prepared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Standards.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change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simply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highlights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existing</a:t>
            </a:r>
            <a:r>
              <a:rPr dirty="0" sz="900">
                <a:latin typeface="Calibri"/>
                <a:cs typeface="Calibri"/>
              </a:rPr>
              <a:t> requirements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climate-</a:t>
            </a:r>
            <a:r>
              <a:rPr dirty="0" sz="900" spc="-10">
                <a:latin typeface="Calibri"/>
                <a:cs typeface="Calibri"/>
              </a:rPr>
              <a:t>related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matters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material.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9053834"/>
            <a:ext cx="1779270" cy="3302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Grant</a:t>
            </a:r>
            <a:r>
              <a:rPr dirty="0" sz="900" spc="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Thornton</a:t>
            </a:r>
            <a:r>
              <a:rPr dirty="0" sz="900" spc="5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International</a:t>
            </a:r>
            <a:r>
              <a:rPr dirty="0" sz="900" spc="5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Ltd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November</a:t>
            </a:r>
            <a:r>
              <a:rPr dirty="0" sz="900" spc="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9FC63B"/>
                </a:solidFill>
                <a:latin typeface="Calibri"/>
                <a:cs typeface="Calibri"/>
              </a:rPr>
              <a:t>2021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9291" y="2450154"/>
            <a:ext cx="3141980" cy="258572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84455" marR="5080" indent="-72390">
              <a:lnSpc>
                <a:spcPts val="2000"/>
              </a:lnSpc>
              <a:spcBef>
                <a:spcPts val="300"/>
              </a:spcBef>
            </a:pP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‘Most</a:t>
            </a:r>
            <a:r>
              <a:rPr dirty="0" sz="1800" spc="2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importantly,</a:t>
            </a:r>
            <a:r>
              <a:rPr dirty="0" sz="1800" spc="2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512178"/>
                </a:solidFill>
                <a:latin typeface="Calibri"/>
                <a:cs typeface="Calibri"/>
              </a:rPr>
              <a:t>these </a:t>
            </a:r>
            <a:r>
              <a:rPr dirty="0" sz="1800" spc="45" b="1">
                <a:solidFill>
                  <a:srgbClr val="512178"/>
                </a:solidFill>
                <a:latin typeface="Calibri"/>
                <a:cs typeface="Calibri"/>
              </a:rPr>
              <a:t>Example</a:t>
            </a:r>
            <a:r>
              <a:rPr dirty="0" sz="1800" spc="3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5" b="1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800" spc="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512178"/>
                </a:solidFill>
                <a:latin typeface="Calibri"/>
                <a:cs typeface="Calibri"/>
              </a:rPr>
              <a:t>Statements </a:t>
            </a:r>
            <a:r>
              <a:rPr dirty="0" sz="1800" spc="50" b="1">
                <a:solidFill>
                  <a:srgbClr val="512178"/>
                </a:solidFill>
                <a:latin typeface="Calibri"/>
                <a:cs typeface="Calibri"/>
              </a:rPr>
              <a:t>should</a:t>
            </a:r>
            <a:r>
              <a:rPr dirty="0" sz="180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not</a:t>
            </a:r>
            <a:r>
              <a:rPr dirty="0" sz="180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0" b="1">
                <a:solidFill>
                  <a:srgbClr val="512178"/>
                </a:solidFill>
                <a:latin typeface="Calibri"/>
                <a:cs typeface="Calibri"/>
              </a:rPr>
              <a:t>be</a:t>
            </a:r>
            <a:r>
              <a:rPr dirty="0" sz="180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65" b="1">
                <a:solidFill>
                  <a:srgbClr val="512178"/>
                </a:solidFill>
                <a:latin typeface="Calibri"/>
                <a:cs typeface="Calibri"/>
              </a:rPr>
              <a:t>used</a:t>
            </a:r>
            <a:r>
              <a:rPr dirty="0" sz="1800" spc="2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130" b="1">
                <a:solidFill>
                  <a:srgbClr val="512178"/>
                </a:solidFill>
                <a:latin typeface="Calibri"/>
                <a:cs typeface="Calibri"/>
              </a:rPr>
              <a:t>as</a:t>
            </a:r>
            <a:r>
              <a:rPr dirty="0" sz="180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145" b="1">
                <a:solidFill>
                  <a:srgbClr val="512178"/>
                </a:solidFill>
                <a:latin typeface="Calibri"/>
                <a:cs typeface="Calibri"/>
              </a:rPr>
              <a:t>a </a:t>
            </a:r>
            <a:r>
              <a:rPr dirty="0" sz="1800" spc="50" b="1">
                <a:solidFill>
                  <a:srgbClr val="512178"/>
                </a:solidFill>
                <a:latin typeface="Calibri"/>
                <a:cs typeface="Calibri"/>
              </a:rPr>
              <a:t>disclosure</a:t>
            </a:r>
            <a:r>
              <a:rPr dirty="0" sz="180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50" b="1">
                <a:solidFill>
                  <a:srgbClr val="512178"/>
                </a:solidFill>
                <a:latin typeface="Calibri"/>
                <a:cs typeface="Calibri"/>
              </a:rPr>
              <a:t>checklist</a:t>
            </a:r>
            <a:r>
              <a:rPr dirty="0" sz="180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95" b="1">
                <a:solidFill>
                  <a:srgbClr val="512178"/>
                </a:solidFill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  <a:p>
            <a:pPr marL="84455" marR="59055">
              <a:lnSpc>
                <a:spcPts val="2000"/>
              </a:lnSpc>
            </a:pPr>
            <a:r>
              <a:rPr dirty="0" sz="1800" spc="95" b="1">
                <a:solidFill>
                  <a:srgbClr val="512178"/>
                </a:solidFill>
                <a:latin typeface="Calibri"/>
                <a:cs typeface="Calibri"/>
              </a:rPr>
              <a:t>facts</a:t>
            </a:r>
            <a:r>
              <a:rPr dirty="0" sz="1800" spc="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105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80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60" b="1">
                <a:solidFill>
                  <a:srgbClr val="512178"/>
                </a:solidFill>
                <a:latin typeface="Calibri"/>
                <a:cs typeface="Calibri"/>
              </a:rPr>
              <a:t>circumstances</a:t>
            </a:r>
            <a:r>
              <a:rPr dirty="0" sz="1800" spc="50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80" b="1">
                <a:solidFill>
                  <a:srgbClr val="512178"/>
                </a:solidFill>
                <a:latin typeface="Calibri"/>
                <a:cs typeface="Calibri"/>
              </a:rPr>
              <a:t>vary</a:t>
            </a:r>
            <a:r>
              <a:rPr dirty="0" sz="180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between</a:t>
            </a:r>
            <a:r>
              <a:rPr dirty="0" sz="1800" spc="1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entities</a:t>
            </a:r>
            <a:r>
              <a:rPr dirty="0" sz="1800" spc="1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5" b="1">
                <a:solidFill>
                  <a:srgbClr val="512178"/>
                </a:solidFill>
                <a:latin typeface="Calibri"/>
                <a:cs typeface="Calibri"/>
              </a:rPr>
              <a:t>and </a:t>
            </a:r>
            <a:r>
              <a:rPr dirty="0" sz="1800" spc="105" b="1">
                <a:solidFill>
                  <a:srgbClr val="512178"/>
                </a:solidFill>
                <a:latin typeface="Calibri"/>
                <a:cs typeface="Calibri"/>
              </a:rPr>
              <a:t>each</a:t>
            </a:r>
            <a:r>
              <a:rPr dirty="0" sz="1800" spc="7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entity</a:t>
            </a:r>
            <a:r>
              <a:rPr dirty="0" sz="180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50" b="1">
                <a:solidFill>
                  <a:srgbClr val="512178"/>
                </a:solidFill>
                <a:latin typeface="Calibri"/>
                <a:cs typeface="Calibri"/>
              </a:rPr>
              <a:t>should</a:t>
            </a:r>
            <a:r>
              <a:rPr dirty="0" sz="180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0" b="1">
                <a:solidFill>
                  <a:srgbClr val="512178"/>
                </a:solidFill>
                <a:latin typeface="Calibri"/>
                <a:cs typeface="Calibri"/>
              </a:rPr>
              <a:t>assess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individually</a:t>
            </a:r>
            <a:r>
              <a:rPr dirty="0" sz="1800" spc="2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50" b="1">
                <a:solidFill>
                  <a:srgbClr val="512178"/>
                </a:solidFill>
                <a:latin typeface="Calibri"/>
                <a:cs typeface="Calibri"/>
              </a:rPr>
              <a:t>what</a:t>
            </a:r>
            <a:r>
              <a:rPr dirty="0" sz="1800" spc="2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512178"/>
                </a:solidFill>
                <a:latin typeface="Calibri"/>
                <a:cs typeface="Calibri"/>
              </a:rPr>
              <a:t>information </a:t>
            </a:r>
            <a:r>
              <a:rPr dirty="0" sz="1800" spc="55" b="1">
                <a:solidFill>
                  <a:srgbClr val="512178"/>
                </a:solidFill>
                <a:latin typeface="Calibri"/>
                <a:cs typeface="Calibri"/>
              </a:rPr>
              <a:t>needs</a:t>
            </a:r>
            <a:r>
              <a:rPr dirty="0" sz="1800" spc="2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to</a:t>
            </a:r>
            <a:r>
              <a:rPr dirty="0" sz="1800" spc="2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70" b="1">
                <a:solidFill>
                  <a:srgbClr val="512178"/>
                </a:solidFill>
                <a:latin typeface="Calibri"/>
                <a:cs typeface="Calibri"/>
              </a:rPr>
              <a:t>be</a:t>
            </a:r>
            <a:r>
              <a:rPr dirty="0" sz="1800" spc="2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65" b="1">
                <a:solidFill>
                  <a:srgbClr val="512178"/>
                </a:solidFill>
                <a:latin typeface="Calibri"/>
                <a:cs typeface="Calibri"/>
              </a:rPr>
              <a:t>disclosed</a:t>
            </a:r>
            <a:r>
              <a:rPr dirty="0" sz="1800" spc="2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512178"/>
                </a:solidFill>
                <a:latin typeface="Calibri"/>
                <a:cs typeface="Calibri"/>
              </a:rPr>
              <a:t>in</a:t>
            </a:r>
            <a:r>
              <a:rPr dirty="0" sz="1800" spc="2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-25" b="1">
                <a:solidFill>
                  <a:srgbClr val="512178"/>
                </a:solidFill>
                <a:latin typeface="Calibri"/>
                <a:cs typeface="Calibri"/>
              </a:rPr>
              <a:t>its </a:t>
            </a:r>
            <a:r>
              <a:rPr dirty="0" sz="1800" spc="70" b="1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800" spc="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512178"/>
                </a:solidFill>
                <a:latin typeface="Calibri"/>
                <a:cs typeface="Calibri"/>
              </a:rPr>
              <a:t>statements.’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38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53250" y="1414171"/>
          <a:ext cx="4875530" cy="5931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973070"/>
                <a:gridCol w="860425"/>
              </a:tblGrid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details</a:t>
                      </a:r>
                      <a:r>
                        <a:rPr dirty="0" sz="9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9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combination</a:t>
                      </a:r>
                      <a:r>
                        <a:rPr dirty="0" sz="9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9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follows: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2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3.B64(f)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Fair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value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consideration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transferred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3.B64(f)(i)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settled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cash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16,058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3.B64(f)(iii)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contingent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consideration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16,658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3.B64(i)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Recognised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amounts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identifiable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equipment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4,622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5,255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property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9,952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8,995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7,792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17,354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(3,478)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(632)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non-current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(4,110)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(2,312)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(5,344)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(8,976)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Identifiable</a:t>
                      </a:r>
                      <a:r>
                        <a:rPr dirty="0" sz="800" spc="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1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14,220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Goodwill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acquisition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(Note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2,438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transferred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settled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cash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16,058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equivalents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acquired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(567)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outflow on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acquisition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15,491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charged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479900" y="7558355"/>
            <a:ext cx="4863465" cy="16573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Consideration</a:t>
            </a:r>
            <a:r>
              <a:rPr dirty="0" sz="900" spc="409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transferred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16,058.</a:t>
            </a:r>
            <a:endParaRPr sz="900">
              <a:latin typeface="Calibri"/>
              <a:cs typeface="Calibri"/>
            </a:endParaRPr>
          </a:p>
          <a:p>
            <a:pPr marL="38100" marR="304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1,310,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average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2022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parties.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additional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April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2023.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600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consideration</a:t>
            </a:r>
            <a:r>
              <a:rPr dirty="0" sz="900">
                <a:latin typeface="Calibri"/>
                <a:cs typeface="Calibri"/>
              </a:rPr>
              <a:t> liability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probability-weighted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outflow.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management’s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50%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targets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achieved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4.4%</a:t>
            </a:r>
            <a:r>
              <a:rPr dirty="0" baseline="33333" sz="750">
                <a:latin typeface="Calibri"/>
                <a:cs typeface="Calibri"/>
              </a:rPr>
              <a:t>4</a:t>
            </a:r>
            <a:r>
              <a:rPr dirty="0" sz="900">
                <a:latin typeface="Calibri"/>
                <a:cs typeface="Calibri"/>
              </a:rPr>
              <a:t>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r>
              <a:rPr dirty="0" sz="900">
                <a:latin typeface="Calibri"/>
                <a:cs typeface="Calibri"/>
              </a:rPr>
              <a:t> been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620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change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7739203"/>
            <a:ext cx="7035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(f)(i)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7998283"/>
            <a:ext cx="82550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(g)(i-</a:t>
            </a:r>
            <a:r>
              <a:rPr dirty="0" sz="800" spc="-20">
                <a:latin typeface="Calibri"/>
                <a:cs typeface="Calibri"/>
              </a:rPr>
              <a:t>iii)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3.B64(j)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8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3.B64(m)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505311" y="9699368"/>
            <a:ext cx="4787265" cy="228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235" marR="5080" indent="-90170">
              <a:lnSpc>
                <a:spcPct val="1111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4</a:t>
            </a:r>
            <a:r>
              <a:rPr dirty="0" baseline="31746" sz="525" spc="39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determination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acquisition-date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fair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value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contingent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consideration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consider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expected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outcome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contingency.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illustrates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possible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approach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estimating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fair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value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contingent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consideration.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39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43475" cy="2070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Acquisition-related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223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transferred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Identifiable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net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22225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combination</a:t>
            </a:r>
            <a:r>
              <a:rPr dirty="0" sz="900">
                <a:latin typeface="Calibri"/>
                <a:cs typeface="Calibri"/>
              </a:rPr>
              <a:t> amounted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7,792,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7,867.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date,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75.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Goodwill</a:t>
            </a:r>
            <a:endParaRPr sz="900">
              <a:latin typeface="Calibri"/>
              <a:cs typeface="Calibri"/>
            </a:endParaRPr>
          </a:p>
          <a:p>
            <a:pPr marL="12700" marR="412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2,438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expectations,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profitability,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substantial</a:t>
            </a:r>
            <a:r>
              <a:rPr dirty="0" sz="900">
                <a:latin typeface="Calibri"/>
                <a:cs typeface="Calibri"/>
              </a:rPr>
              <a:t> skill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expertise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workforce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synergies.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deductible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purposes.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3570376"/>
            <a:ext cx="4927600" cy="64833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algn="just" marL="120650" marR="203200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3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allocated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cash-generating-unit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together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reason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unallocated.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4336519"/>
            <a:ext cx="4952365" cy="19177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Goodtech’s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contribution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to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Group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results</a:t>
            </a:r>
            <a:endParaRPr sz="900">
              <a:latin typeface="Calibri"/>
              <a:cs typeface="Calibri"/>
            </a:endParaRPr>
          </a:p>
          <a:p>
            <a:pPr marL="12700" marR="3949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nine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date,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integration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nine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2021</a:t>
            </a:r>
            <a:r>
              <a:rPr dirty="0" sz="900">
                <a:latin typeface="Calibri"/>
                <a:cs typeface="Calibri"/>
              </a:rPr>
              <a:t> was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24,800.</a:t>
            </a:r>
            <a:endParaRPr sz="900">
              <a:latin typeface="Calibri"/>
              <a:cs typeface="Calibri"/>
            </a:endParaRPr>
          </a:p>
          <a:p>
            <a:pPr marL="12700" marR="2514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January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r>
              <a:rPr dirty="0" sz="900">
                <a:latin typeface="Calibri"/>
                <a:cs typeface="Calibri"/>
              </a:rPr>
              <a:t> been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212,000,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14,000.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5.2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Acquisition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Good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Buy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Inc.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2020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75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June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100%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Good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(Good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Buy),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Delaware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(USA)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thereby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Good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was</a:t>
            </a:r>
            <a:r>
              <a:rPr dirty="0" sz="900">
                <a:latin typeface="Calibri"/>
                <a:cs typeface="Calibri"/>
              </a:rPr>
              <a:t> made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enhance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online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computer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telecommunications</a:t>
            </a:r>
            <a:r>
              <a:rPr dirty="0" sz="900">
                <a:latin typeface="Calibri"/>
                <a:cs typeface="Calibri"/>
              </a:rPr>
              <a:t> hardware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2128343"/>
            <a:ext cx="822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(h)(i-</a:t>
            </a:r>
            <a:r>
              <a:rPr dirty="0" sz="800" spc="-20">
                <a:latin typeface="Calibri"/>
                <a:cs typeface="Calibri"/>
              </a:rPr>
              <a:t>iii)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2999563"/>
            <a:ext cx="60642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3.B64(k)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4515943"/>
            <a:ext cx="803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(q)(i-</a:t>
            </a:r>
            <a:r>
              <a:rPr dirty="0" sz="800" spc="-25">
                <a:latin typeface="Calibri"/>
                <a:cs typeface="Calibri"/>
              </a:rPr>
              <a:t>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5648783"/>
            <a:ext cx="727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(a-</a:t>
            </a:r>
            <a:r>
              <a:rPr dirty="0" sz="800" spc="-25">
                <a:latin typeface="Calibri"/>
                <a:cs typeface="Calibri"/>
              </a:rPr>
              <a:t>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26981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7015659"/>
            <a:ext cx="4944110" cy="23304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Consideration</a:t>
            </a:r>
            <a:r>
              <a:rPr dirty="0" sz="900" spc="409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transferred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Good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12,420.</a:t>
            </a:r>
            <a:endParaRPr sz="900">
              <a:latin typeface="Calibri"/>
              <a:cs typeface="Calibri"/>
            </a:endParaRPr>
          </a:p>
          <a:p>
            <a:pPr algn="just" marL="12700" marR="692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Acquisition-related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76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transferred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Identifiable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net</a:t>
            </a:r>
            <a:r>
              <a:rPr dirty="0" sz="900" spc="1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1809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combination</a:t>
            </a:r>
            <a:r>
              <a:rPr dirty="0" sz="900">
                <a:latin typeface="Calibri"/>
                <a:cs typeface="Calibri"/>
              </a:rPr>
              <a:t> amounted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5,200,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gross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5,350.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date,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amounted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to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150.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Goodwill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CU </a:t>
            </a:r>
            <a:r>
              <a:rPr dirty="0" sz="900">
                <a:latin typeface="Calibri"/>
                <a:cs typeface="Calibri"/>
              </a:rPr>
              <a:t>2,569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know-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personnel.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Goodwill</a:t>
            </a:r>
            <a:r>
              <a:rPr dirty="0" sz="900" spc="50">
                <a:latin typeface="Calibri"/>
                <a:cs typeface="Calibri"/>
              </a:rPr>
              <a:t> has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deductible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purposes.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7195643"/>
            <a:ext cx="6788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3.B64(f)(i)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7456044"/>
            <a:ext cx="6362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3.B64(m)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8173543"/>
            <a:ext cx="822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(h)(i-</a:t>
            </a:r>
            <a:r>
              <a:rPr dirty="0" sz="800" spc="-20">
                <a:latin typeface="Calibri"/>
                <a:cs typeface="Calibri"/>
              </a:rPr>
              <a:t>iii)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9043544"/>
            <a:ext cx="60642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3.B64(k)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40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518011" y="1673999"/>
            <a:ext cx="3834129" cy="168910"/>
            <a:chOff x="1518011" y="1673999"/>
            <a:chExt cx="3834129" cy="168910"/>
          </a:xfrm>
        </p:grpSpPr>
        <p:sp>
          <p:nvSpPr>
            <p:cNvPr id="13" name="object 13" descr=""/>
            <p:cNvSpPr/>
            <p:nvPr/>
          </p:nvSpPr>
          <p:spPr>
            <a:xfrm>
              <a:off x="1518018" y="1673999"/>
              <a:ext cx="3834129" cy="162560"/>
            </a:xfrm>
            <a:custGeom>
              <a:avLst/>
              <a:gdLst/>
              <a:ahLst/>
              <a:cxnLst/>
              <a:rect l="l" t="t" r="r" b="b"/>
              <a:pathLst>
                <a:path w="3834129" h="162560">
                  <a:moveTo>
                    <a:pt x="3833990" y="0"/>
                  </a:moveTo>
                  <a:lnTo>
                    <a:pt x="3257994" y="0"/>
                  </a:lnTo>
                  <a:lnTo>
                    <a:pt x="0" y="0"/>
                  </a:lnTo>
                  <a:lnTo>
                    <a:pt x="0" y="162001"/>
                  </a:lnTo>
                  <a:lnTo>
                    <a:pt x="3257994" y="162001"/>
                  </a:lnTo>
                  <a:lnTo>
                    <a:pt x="3833990" y="162001"/>
                  </a:lnTo>
                  <a:lnTo>
                    <a:pt x="3833990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18005" y="1829663"/>
              <a:ext cx="3834129" cy="12700"/>
            </a:xfrm>
            <a:custGeom>
              <a:avLst/>
              <a:gdLst/>
              <a:ahLst/>
              <a:cxnLst/>
              <a:rect l="l" t="t" r="r" b="b"/>
              <a:pathLst>
                <a:path w="3834129" h="12700">
                  <a:moveTo>
                    <a:pt x="3833990" y="0"/>
                  </a:moveTo>
                  <a:lnTo>
                    <a:pt x="3257994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3257994" y="12700"/>
                  </a:lnTo>
                  <a:lnTo>
                    <a:pt x="3833990" y="12700"/>
                  </a:lnTo>
                  <a:lnTo>
                    <a:pt x="3833990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518011" y="2001178"/>
            <a:ext cx="3834129" cy="3175"/>
            <a:chOff x="1518011" y="2001178"/>
            <a:chExt cx="3834129" cy="3175"/>
          </a:xfrm>
        </p:grpSpPr>
        <p:sp>
          <p:nvSpPr>
            <p:cNvPr id="16" name="object 16" descr=""/>
            <p:cNvSpPr/>
            <p:nvPr/>
          </p:nvSpPr>
          <p:spPr>
            <a:xfrm>
              <a:off x="1518011" y="2002766"/>
              <a:ext cx="3258185" cy="0"/>
            </a:xfrm>
            <a:custGeom>
              <a:avLst/>
              <a:gdLst/>
              <a:ahLst/>
              <a:cxnLst/>
              <a:rect l="l" t="t" r="r" b="b"/>
              <a:pathLst>
                <a:path w="3258185" h="0">
                  <a:moveTo>
                    <a:pt x="0" y="0"/>
                  </a:moveTo>
                  <a:lnTo>
                    <a:pt x="32579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776011" y="20027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53250" y="2019505"/>
          <a:ext cx="4875530" cy="4786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880360"/>
                <a:gridCol w="952500"/>
              </a:tblGrid>
              <a:tr h="252729">
                <a:tc>
                  <a:txBody>
                    <a:bodyPr/>
                    <a:lstStyle/>
                    <a:p>
                      <a:pPr marL="31750" marR="254000">
                        <a:lnSpc>
                          <a:spcPts val="9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3.B64(f)(i)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settled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cash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12,420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461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3.B64(i)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Recognised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amounts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identifiable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equipment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3,148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6,153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5,469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5,200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11,014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non-current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(435)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(1,234)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(657)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(4,990)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(6,881)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Identifiable</a:t>
                      </a:r>
                      <a:r>
                        <a:rPr dirty="0" sz="800" spc="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1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9,851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Goodwill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acquisition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(Note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transferred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settled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cash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12,420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7.40(c)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85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equivalents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acquired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outflow on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acquisition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12,075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charged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572300" y="1845566"/>
            <a:ext cx="602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3.B64(f)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23276" y="1845566"/>
            <a:ext cx="1931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Fair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value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of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consideration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transferred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49190" cy="13525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60">
                <a:solidFill>
                  <a:srgbClr val="9FC63B"/>
                </a:solidFill>
                <a:latin typeface="Calibri"/>
                <a:cs typeface="Calibri"/>
              </a:rPr>
              <a:t>Good</a:t>
            </a:r>
            <a:r>
              <a:rPr dirty="0" sz="900" spc="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Buy’s</a:t>
            </a:r>
            <a:r>
              <a:rPr dirty="0" sz="900" spc="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contribution</a:t>
            </a:r>
            <a:r>
              <a:rPr dirty="0" sz="900" spc="9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to</a:t>
            </a:r>
            <a:r>
              <a:rPr dirty="0" sz="900" spc="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900" spc="9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Group</a:t>
            </a:r>
            <a:r>
              <a:rPr dirty="0" sz="900" spc="8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results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60">
                <a:latin typeface="Calibri"/>
                <a:cs typeface="Calibri"/>
              </a:rPr>
              <a:t>Good </a:t>
            </a:r>
            <a:r>
              <a:rPr dirty="0" sz="900">
                <a:latin typeface="Calibri"/>
                <a:cs typeface="Calibri"/>
              </a:rPr>
              <a:t>Buy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9,540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400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six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months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July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Good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January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2020,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196,000.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lack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IFRS-</a:t>
            </a:r>
            <a:r>
              <a:rPr dirty="0" sz="900" spc="-10">
                <a:latin typeface="Calibri"/>
                <a:cs typeface="Calibri"/>
              </a:rPr>
              <a:t>specific</a:t>
            </a:r>
            <a:r>
              <a:rPr dirty="0" sz="900" spc="50">
                <a:latin typeface="Calibri"/>
                <a:cs typeface="Calibri"/>
              </a:rPr>
              <a:t> data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Good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Buy,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pro-</a:t>
            </a:r>
            <a:r>
              <a:rPr dirty="0" sz="900">
                <a:latin typeface="Calibri"/>
                <a:cs typeface="Calibri"/>
              </a:rPr>
              <a:t>forma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complete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reliably.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5.3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Disposal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Highstreet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Ltd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2021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6.3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100629"/>
            <a:ext cx="3711575" cy="619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1135" indent="-179070">
              <a:lnSpc>
                <a:spcPct val="100000"/>
              </a:lnSpc>
              <a:spcBef>
                <a:spcPts val="100"/>
              </a:spcBef>
              <a:buAutoNum type="arabicPeriod" startAt="6"/>
              <a:tabLst>
                <a:tab pos="191770" algn="l"/>
              </a:tabLst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Interests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subsidiaries</a:t>
            </a:r>
            <a:endParaRPr sz="1350">
              <a:latin typeface="Calibri"/>
              <a:cs typeface="Calibri"/>
            </a:endParaRPr>
          </a:p>
          <a:p>
            <a:pPr lvl="1" marL="181610" indent="-169545">
              <a:lnSpc>
                <a:spcPct val="100000"/>
              </a:lnSpc>
              <a:spcBef>
                <a:spcPts val="780"/>
              </a:spcBef>
              <a:buAutoNum type="arabicPeriod"/>
              <a:tabLst>
                <a:tab pos="182245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Composition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the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Group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6057532"/>
            <a:ext cx="4948555" cy="24193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Significant</a:t>
            </a:r>
            <a:r>
              <a:rPr dirty="0" sz="900" spc="20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judgements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2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assumptions</a:t>
            </a:r>
            <a:endParaRPr sz="900">
              <a:latin typeface="Calibri"/>
              <a:cs typeface="Calibri"/>
            </a:endParaRPr>
          </a:p>
          <a:p>
            <a:pPr marL="12700" marR="8763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45%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Consultants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S.A.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(Equipe).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Two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investors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 </a:t>
            </a:r>
            <a:r>
              <a:rPr dirty="0" sz="900">
                <a:latin typeface="Calibri"/>
                <a:cs typeface="Calibri"/>
              </a:rPr>
              <a:t>hold</a:t>
            </a:r>
            <a:r>
              <a:rPr dirty="0" sz="900" spc="50">
                <a:latin typeface="Calibri"/>
                <a:cs typeface="Calibri"/>
              </a:rPr>
              <a:t> 15%.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25%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several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unrelated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investors,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2%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collectively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appointed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four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Equipe’s</a:t>
            </a:r>
            <a:r>
              <a:rPr dirty="0" sz="900">
                <a:latin typeface="Calibri"/>
                <a:cs typeface="Calibri"/>
              </a:rPr>
              <a:t> Board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eleven.</a:t>
            </a:r>
            <a:endParaRPr sz="900">
              <a:latin typeface="Calibri"/>
              <a:cs typeface="Calibri"/>
            </a:endParaRPr>
          </a:p>
          <a:p>
            <a:pPr marL="12700" marR="901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reassessed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control</a:t>
            </a:r>
            <a:r>
              <a:rPr dirty="0" sz="900">
                <a:latin typeface="Calibri"/>
                <a:cs typeface="Calibri"/>
              </a:rPr>
              <a:t> definition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influence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outright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making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size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dispersion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meetings.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demonstrates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sufficient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number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smaller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way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along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main</a:t>
            </a:r>
            <a:r>
              <a:rPr dirty="0" sz="900">
                <a:latin typeface="Calibri"/>
                <a:cs typeface="Calibri"/>
              </a:rPr>
              <a:t> shareholders,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prevented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relevant</a:t>
            </a:r>
            <a:r>
              <a:rPr dirty="0" sz="900">
                <a:latin typeface="Calibri"/>
                <a:cs typeface="Calibri"/>
              </a:rPr>
              <a:t> activities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unilaterally.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563193"/>
            <a:ext cx="803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3.B64</a:t>
            </a:r>
            <a:r>
              <a:rPr dirty="0" sz="800" spc="1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(q)(i-</a:t>
            </a:r>
            <a:r>
              <a:rPr dirty="0" sz="800" spc="-25">
                <a:latin typeface="Calibri"/>
                <a:cs typeface="Calibri"/>
              </a:rPr>
              <a:t>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569793"/>
            <a:ext cx="65913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12.10(a)(i)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238013"/>
            <a:ext cx="40513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12.7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12.9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260414"/>
            <a:ext cx="69532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10.5–7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204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10.B41-B46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41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1518011" y="3834905"/>
            <a:ext cx="4932045" cy="510540"/>
            <a:chOff x="1518011" y="3834905"/>
            <a:chExt cx="4932045" cy="510540"/>
          </a:xfrm>
        </p:grpSpPr>
        <p:sp>
          <p:nvSpPr>
            <p:cNvPr id="14" name="object 14" descr=""/>
            <p:cNvSpPr/>
            <p:nvPr/>
          </p:nvSpPr>
          <p:spPr>
            <a:xfrm>
              <a:off x="1518018" y="3834904"/>
              <a:ext cx="4932045" cy="504190"/>
            </a:xfrm>
            <a:custGeom>
              <a:avLst/>
              <a:gdLst/>
              <a:ahLst/>
              <a:cxnLst/>
              <a:rect l="l" t="t" r="r" b="b"/>
              <a:pathLst>
                <a:path w="4932045" h="504189">
                  <a:moveTo>
                    <a:pt x="899985" y="0"/>
                  </a:moveTo>
                  <a:lnTo>
                    <a:pt x="0" y="0"/>
                  </a:lnTo>
                  <a:lnTo>
                    <a:pt x="0" y="503999"/>
                  </a:lnTo>
                  <a:lnTo>
                    <a:pt x="899985" y="503999"/>
                  </a:lnTo>
                  <a:lnTo>
                    <a:pt x="899985" y="0"/>
                  </a:lnTo>
                  <a:close/>
                </a:path>
                <a:path w="4932045" h="504189">
                  <a:moveTo>
                    <a:pt x="4931994" y="0"/>
                  </a:moveTo>
                  <a:lnTo>
                    <a:pt x="3887990" y="0"/>
                  </a:lnTo>
                  <a:lnTo>
                    <a:pt x="1836000" y="0"/>
                  </a:lnTo>
                  <a:lnTo>
                    <a:pt x="899998" y="0"/>
                  </a:lnTo>
                  <a:lnTo>
                    <a:pt x="899998" y="503999"/>
                  </a:lnTo>
                  <a:lnTo>
                    <a:pt x="1835988" y="503999"/>
                  </a:lnTo>
                  <a:lnTo>
                    <a:pt x="3887990" y="503999"/>
                  </a:lnTo>
                  <a:lnTo>
                    <a:pt x="4931994" y="503999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18005" y="4332554"/>
              <a:ext cx="3888104" cy="12700"/>
            </a:xfrm>
            <a:custGeom>
              <a:avLst/>
              <a:gdLst/>
              <a:ahLst/>
              <a:cxnLst/>
              <a:rect l="l" t="t" r="r" b="b"/>
              <a:pathLst>
                <a:path w="3888104" h="12700">
                  <a:moveTo>
                    <a:pt x="3888003" y="0"/>
                  </a:moveTo>
                  <a:lnTo>
                    <a:pt x="1836000" y="0"/>
                  </a:lnTo>
                  <a:lnTo>
                    <a:pt x="899998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899998" y="12700"/>
                  </a:lnTo>
                  <a:lnTo>
                    <a:pt x="1836000" y="12700"/>
                  </a:lnTo>
                  <a:lnTo>
                    <a:pt x="3888003" y="12700"/>
                  </a:lnTo>
                  <a:lnTo>
                    <a:pt x="3888003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406011" y="43389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928012" y="43389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518011" y="4497815"/>
            <a:ext cx="4932045" cy="3175"/>
            <a:chOff x="1518011" y="4497815"/>
            <a:chExt cx="4932045" cy="3175"/>
          </a:xfrm>
        </p:grpSpPr>
        <p:sp>
          <p:nvSpPr>
            <p:cNvPr id="19" name="object 19" descr=""/>
            <p:cNvSpPr/>
            <p:nvPr/>
          </p:nvSpPr>
          <p:spPr>
            <a:xfrm>
              <a:off x="1518011" y="4499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418012" y="4499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354011" y="4499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406011" y="449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928012" y="449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1518011" y="4767815"/>
            <a:ext cx="4932045" cy="3175"/>
            <a:chOff x="1518011" y="4767815"/>
            <a:chExt cx="4932045" cy="3175"/>
          </a:xfrm>
        </p:grpSpPr>
        <p:sp>
          <p:nvSpPr>
            <p:cNvPr id="25" name="object 25" descr=""/>
            <p:cNvSpPr/>
            <p:nvPr/>
          </p:nvSpPr>
          <p:spPr>
            <a:xfrm>
              <a:off x="1518011" y="4769402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418012" y="4769402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354011" y="4769402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406011" y="4769402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5928012" y="4769402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0" name="object 30" descr=""/>
          <p:cNvGrpSpPr/>
          <p:nvPr/>
        </p:nvGrpSpPr>
        <p:grpSpPr>
          <a:xfrm>
            <a:off x="1518011" y="5037815"/>
            <a:ext cx="4932045" cy="3175"/>
            <a:chOff x="1518011" y="5037815"/>
            <a:chExt cx="4932045" cy="3175"/>
          </a:xfrm>
        </p:grpSpPr>
        <p:sp>
          <p:nvSpPr>
            <p:cNvPr id="31" name="object 31" descr=""/>
            <p:cNvSpPr/>
            <p:nvPr/>
          </p:nvSpPr>
          <p:spPr>
            <a:xfrm>
              <a:off x="1518011" y="5039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418012" y="5039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354011" y="5039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5406011" y="503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928012" y="503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 descr=""/>
          <p:cNvGrpSpPr/>
          <p:nvPr/>
        </p:nvGrpSpPr>
        <p:grpSpPr>
          <a:xfrm>
            <a:off x="1518011" y="5307815"/>
            <a:ext cx="4932045" cy="3175"/>
            <a:chOff x="1518011" y="5307815"/>
            <a:chExt cx="4932045" cy="3175"/>
          </a:xfrm>
        </p:grpSpPr>
        <p:sp>
          <p:nvSpPr>
            <p:cNvPr id="37" name="object 37" descr=""/>
            <p:cNvSpPr/>
            <p:nvPr/>
          </p:nvSpPr>
          <p:spPr>
            <a:xfrm>
              <a:off x="1518011" y="5309402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2418012" y="5309402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3354011" y="5309402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5406011" y="5309402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5928012" y="5309402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2" name="object 42" descr=""/>
          <p:cNvGrpSpPr/>
          <p:nvPr/>
        </p:nvGrpSpPr>
        <p:grpSpPr>
          <a:xfrm>
            <a:off x="1518011" y="5577814"/>
            <a:ext cx="4932045" cy="3175"/>
            <a:chOff x="1518011" y="5577814"/>
            <a:chExt cx="4932045" cy="3175"/>
          </a:xfrm>
        </p:grpSpPr>
        <p:sp>
          <p:nvSpPr>
            <p:cNvPr id="43" name="object 43" descr=""/>
            <p:cNvSpPr/>
            <p:nvPr/>
          </p:nvSpPr>
          <p:spPr>
            <a:xfrm>
              <a:off x="1518011" y="5579402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418012" y="5579402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3354011" y="5579402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5406011" y="5579402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5928012" y="5579402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8" name="object 48" descr=""/>
          <p:cNvGrpSpPr/>
          <p:nvPr/>
        </p:nvGrpSpPr>
        <p:grpSpPr>
          <a:xfrm>
            <a:off x="1518011" y="5847815"/>
            <a:ext cx="4932045" cy="3175"/>
            <a:chOff x="1518011" y="5847815"/>
            <a:chExt cx="4932045" cy="3175"/>
          </a:xfrm>
        </p:grpSpPr>
        <p:sp>
          <p:nvSpPr>
            <p:cNvPr id="49" name="object 49" descr=""/>
            <p:cNvSpPr/>
            <p:nvPr/>
          </p:nvSpPr>
          <p:spPr>
            <a:xfrm>
              <a:off x="1518011" y="5849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2418012" y="5849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3354011" y="5849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5406011" y="584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5928012" y="584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 descr=""/>
          <p:cNvSpPr txBox="1"/>
          <p:nvPr/>
        </p:nvSpPr>
        <p:spPr>
          <a:xfrm>
            <a:off x="1523311" y="3832803"/>
            <a:ext cx="60579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Name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the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Subsidiary</a:t>
            </a:r>
            <a:endParaRPr sz="80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2423284" y="3832803"/>
            <a:ext cx="861694" cy="4902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Country</a:t>
            </a:r>
            <a:r>
              <a:rPr dirty="0" sz="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incorporation</a:t>
            </a:r>
            <a:r>
              <a:rPr dirty="0" sz="800" spc="5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principal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place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3359325" y="3832803"/>
            <a:ext cx="8515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Principal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activity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5411340" y="3832803"/>
            <a:ext cx="1033780" cy="195326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20955">
              <a:lnSpc>
                <a:spcPts val="900"/>
              </a:lnSpc>
              <a:spcBef>
                <a:spcPts val="18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Proportion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ownership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interests held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Group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period-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end</a:t>
            </a:r>
            <a:endParaRPr sz="800">
              <a:latin typeface="Arial"/>
              <a:cs typeface="Arial"/>
            </a:endParaRPr>
          </a:p>
          <a:p>
            <a:pPr marL="277495">
              <a:lnSpc>
                <a:spcPct val="100000"/>
              </a:lnSpc>
              <a:spcBef>
                <a:spcPts val="355"/>
              </a:spcBef>
              <a:tabLst>
                <a:tab pos="777875" algn="l"/>
              </a:tabLst>
            </a:pPr>
            <a:r>
              <a:rPr dirty="0" sz="800" spc="-20" b="1">
                <a:latin typeface="Arial"/>
                <a:cs typeface="Arial"/>
              </a:rPr>
              <a:t>2021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20" b="1"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715"/>
              </a:spcBef>
              <a:tabLst>
                <a:tab pos="707390" algn="l"/>
              </a:tabLst>
            </a:pPr>
            <a:r>
              <a:rPr dirty="0" sz="800" spc="-20">
                <a:latin typeface="Calibri"/>
                <a:cs typeface="Calibri"/>
              </a:rPr>
              <a:t>100%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algn="r" marR="5715">
              <a:lnSpc>
                <a:spcPct val="100000"/>
              </a:lnSpc>
              <a:spcBef>
                <a:spcPts val="5"/>
              </a:spcBef>
              <a:tabLst>
                <a:tab pos="521334" algn="l"/>
              </a:tabLst>
            </a:pPr>
            <a:r>
              <a:rPr dirty="0" sz="800" spc="-20">
                <a:latin typeface="Calibri"/>
                <a:cs typeface="Calibri"/>
              </a:rPr>
              <a:t>100%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0">
                <a:latin typeface="Calibri"/>
                <a:cs typeface="Calibri"/>
              </a:rPr>
              <a:t>100%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algn="r" marR="5715">
              <a:lnSpc>
                <a:spcPct val="100000"/>
              </a:lnSpc>
              <a:tabLst>
                <a:tab pos="521334" algn="l"/>
              </a:tabLst>
            </a:pPr>
            <a:r>
              <a:rPr dirty="0" sz="800" spc="45">
                <a:latin typeface="Calibri"/>
                <a:cs typeface="Calibri"/>
              </a:rPr>
              <a:t>80%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40">
                <a:latin typeface="Calibri"/>
                <a:cs typeface="Calibri"/>
              </a:rPr>
              <a:t>80%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algn="r" marR="5715">
              <a:lnSpc>
                <a:spcPct val="100000"/>
              </a:lnSpc>
              <a:tabLst>
                <a:tab pos="521334" algn="l"/>
              </a:tabLst>
            </a:pPr>
            <a:r>
              <a:rPr dirty="0" sz="800" spc="-20">
                <a:latin typeface="Calibri"/>
                <a:cs typeface="Calibri"/>
              </a:rPr>
              <a:t>100%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0">
                <a:latin typeface="Calibri"/>
                <a:cs typeface="Calibri"/>
              </a:rPr>
              <a:t>100%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algn="r" marR="5715">
              <a:lnSpc>
                <a:spcPct val="100000"/>
              </a:lnSpc>
              <a:spcBef>
                <a:spcPts val="5"/>
              </a:spcBef>
              <a:tabLst>
                <a:tab pos="335915" algn="l"/>
              </a:tabLst>
            </a:pPr>
            <a:r>
              <a:rPr dirty="0" sz="800" spc="-50">
                <a:latin typeface="Calibri"/>
                <a:cs typeface="Calibri"/>
              </a:rPr>
              <a:t>–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0">
                <a:latin typeface="Calibri"/>
                <a:cs typeface="Calibri"/>
              </a:rPr>
              <a:t>100%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523311" y="4558227"/>
            <a:ext cx="785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Goodtech</a:t>
            </a:r>
            <a:r>
              <a:rPr dirty="0" sz="800" spc="295">
                <a:latin typeface="Calibri"/>
                <a:cs typeface="Calibri"/>
              </a:rPr>
              <a:t> </a:t>
            </a:r>
            <a:r>
              <a:rPr dirty="0" sz="800" spc="30">
                <a:latin typeface="Calibri"/>
                <a:cs typeface="Calibri"/>
              </a:rPr>
              <a:t>GmbH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2423284" y="4558227"/>
            <a:ext cx="417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Euroland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3359325" y="4501127"/>
            <a:ext cx="143383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On-line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retailer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computer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and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telecommunications</a:t>
            </a:r>
            <a:r>
              <a:rPr dirty="0" sz="800" spc="2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hardware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1523311" y="4828279"/>
            <a:ext cx="652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50">
                <a:latin typeface="Calibri"/>
                <a:cs typeface="Calibri"/>
              </a:rPr>
              <a:t>Good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Buy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Inc.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2423284" y="4828279"/>
            <a:ext cx="198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USA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3359325" y="4771180"/>
            <a:ext cx="143383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On-line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retailer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computer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and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telecommunications</a:t>
            </a:r>
            <a:r>
              <a:rPr dirty="0" sz="800" spc="2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hardware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1523311" y="5098332"/>
            <a:ext cx="696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Tech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Squad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Ltd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2423284" y="5098332"/>
            <a:ext cx="417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Euroland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3359325" y="5041233"/>
            <a:ext cx="17145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Design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sale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phone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intranet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applications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1523311" y="5368385"/>
            <a:ext cx="496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Data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35">
                <a:latin typeface="Calibri"/>
                <a:cs typeface="Calibri"/>
              </a:rPr>
              <a:t>Corp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2423284" y="5368385"/>
            <a:ext cx="144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UK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3359325" y="5311286"/>
            <a:ext cx="175450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On-line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sales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hardware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software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products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1523311" y="5638438"/>
            <a:ext cx="629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Highstreet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Ltd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2423284" y="5638438"/>
            <a:ext cx="144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UK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3359325" y="5581339"/>
            <a:ext cx="17145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Design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sale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phone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intranet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applications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9900" y="1383526"/>
            <a:ext cx="4870450" cy="3302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6.2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Subsidiary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with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material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non-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controlling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interests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Squad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baseline="33333" sz="750">
                <a:latin typeface="Calibri"/>
                <a:cs typeface="Calibri"/>
              </a:rPr>
              <a:t>5</a:t>
            </a:r>
            <a:r>
              <a:rPr dirty="0" baseline="33333" sz="750" spc="3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non-controlling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(NCI):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8" y="2870951"/>
            <a:ext cx="4495165" cy="57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NCI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Squad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intragroup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eliminations,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set</a:t>
            </a:r>
            <a:r>
              <a:rPr dirty="0" sz="900">
                <a:latin typeface="Calibri"/>
                <a:cs typeface="Calibri"/>
              </a:rPr>
              <a:t> out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564463"/>
            <a:ext cx="563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12.12(a)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882724"/>
            <a:ext cx="6267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12.B10(a)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143124"/>
            <a:ext cx="62674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12.12(g)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12.B10(b)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42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518011" y="1825206"/>
          <a:ext cx="5005070" cy="825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0919"/>
                <a:gridCol w="757555"/>
                <a:gridCol w="682625"/>
                <a:gridCol w="661035"/>
                <a:gridCol w="682625"/>
                <a:gridCol w="661035"/>
                <a:gridCol w="475614"/>
              </a:tblGrid>
              <a:tr h="509905">
                <a:tc gridSpan="7">
                  <a:txBody>
                    <a:bodyPr/>
                    <a:lstStyle/>
                    <a:p>
                      <a:pPr marL="917575" marR="477520" indent="-900430">
                        <a:lnSpc>
                          <a:spcPts val="900"/>
                        </a:lnSpc>
                        <a:spcBef>
                          <a:spcPts val="160"/>
                        </a:spcBef>
                        <a:tabLst>
                          <a:tab pos="917575" algn="l"/>
                          <a:tab pos="2260600" algn="l"/>
                          <a:tab pos="3602990" algn="l"/>
                        </a:tabLst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Proportion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ownership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Accumulated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NCI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interests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voting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dirty="0" sz="800" spc="1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allocated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NCI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91757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held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NCI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63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63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63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Tech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Squad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Ltd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20%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20%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8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592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1505299" y="9699368"/>
            <a:ext cx="4928235" cy="228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235" marR="5080" indent="-90170">
              <a:lnSpc>
                <a:spcPct val="1111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5</a:t>
            </a:r>
            <a:r>
              <a:rPr dirty="0" baseline="31746" sz="525" spc="375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purposes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assumed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NCI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material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thresholds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intended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indicate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what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could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material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entities.</a:t>
            </a:r>
            <a:endParaRPr sz="600">
              <a:latin typeface="Calibri"/>
              <a:cs typeface="Calibri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40555" y="3558603"/>
          <a:ext cx="5986145" cy="2919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7265"/>
                <a:gridCol w="3188335"/>
                <a:gridCol w="1264920"/>
                <a:gridCol w="476885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5,182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3,924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3,452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8,943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8,634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(3,806)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(3,402)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(1,561)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(2,268)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(5,367)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(5,670)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owners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parent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2,863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2,372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Non-controlling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interests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Revenue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attributable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owners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attributable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NCI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4" name="object 14" descr=""/>
          <p:cNvGrpSpPr/>
          <p:nvPr/>
        </p:nvGrpSpPr>
        <p:grpSpPr>
          <a:xfrm>
            <a:off x="1518011" y="7071777"/>
            <a:ext cx="4932045" cy="3175"/>
            <a:chOff x="1518011" y="7071777"/>
            <a:chExt cx="4932045" cy="3175"/>
          </a:xfrm>
        </p:grpSpPr>
        <p:sp>
          <p:nvSpPr>
            <p:cNvPr id="15" name="object 15" descr=""/>
            <p:cNvSpPr/>
            <p:nvPr/>
          </p:nvSpPr>
          <p:spPr>
            <a:xfrm>
              <a:off x="1518011" y="70733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298011" y="70733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874011" y="70733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523281" y="6756903"/>
            <a:ext cx="1969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(all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attributable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owners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of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the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parent)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518012" y="6641365"/>
          <a:ext cx="5008245" cy="1996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0740"/>
                <a:gridCol w="1125855"/>
                <a:gridCol w="426085"/>
              </a:tblGrid>
              <a:tr h="269875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4276725" algn="l"/>
                        </a:tabLst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-31250" sz="1200" spc="-75" b="1">
                          <a:latin typeface="Arial"/>
                          <a:cs typeface="Arial"/>
                        </a:rPr>
                        <a:t>6</a:t>
                      </a:r>
                      <a:endParaRPr baseline="-31250" sz="12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921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ts val="819"/>
                        </a:lnSpc>
                        <a:tabLst>
                          <a:tab pos="416623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attributable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owners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37">
                          <a:latin typeface="Calibri"/>
                          <a:cs typeface="Calibri"/>
                        </a:rPr>
                        <a:t>485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39065">
                <a:tc>
                  <a:txBody>
                    <a:bodyPr/>
                    <a:lstStyle/>
                    <a:p>
                      <a:pPr marL="17780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49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attributable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NCI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584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operating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activities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cash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used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investing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activities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(531)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(used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in)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financing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activities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(61)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 cash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inflow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02200" cy="10477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6.3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Losing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control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over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70" b="1">
                <a:solidFill>
                  <a:srgbClr val="9FC63B"/>
                </a:solidFill>
                <a:latin typeface="Arial"/>
                <a:cs typeface="Arial"/>
              </a:rPr>
              <a:t>a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subsidiary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during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the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reporting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period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75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September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100%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Highstreet</a:t>
            </a:r>
            <a:r>
              <a:rPr dirty="0" sz="900">
                <a:latin typeface="Calibri"/>
                <a:cs typeface="Calibri"/>
              </a:rPr>
              <a:t> Ltd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(Highstreet).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20).</a:t>
            </a:r>
            <a:endParaRPr sz="900">
              <a:latin typeface="Calibri"/>
              <a:cs typeface="Calibri"/>
            </a:endParaRPr>
          </a:p>
          <a:p>
            <a:pPr marL="12700" marR="3683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Highstreet’s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5828996"/>
            <a:ext cx="4471035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consolidated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20.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6.4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Interests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unconsolidated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structured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entities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unconsolidated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structured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entities.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212834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5855844"/>
            <a:ext cx="5651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12.19(b)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6422264"/>
            <a:ext cx="4578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12.24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43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518011" y="2543403"/>
            <a:ext cx="4932045" cy="168910"/>
            <a:chOff x="1518011" y="2543403"/>
            <a:chExt cx="4932045" cy="168910"/>
          </a:xfrm>
        </p:grpSpPr>
        <p:sp>
          <p:nvSpPr>
            <p:cNvPr id="12" name="object 12" descr=""/>
            <p:cNvSpPr/>
            <p:nvPr/>
          </p:nvSpPr>
          <p:spPr>
            <a:xfrm>
              <a:off x="1518018" y="2543403"/>
              <a:ext cx="4932045" cy="162560"/>
            </a:xfrm>
            <a:custGeom>
              <a:avLst/>
              <a:gdLst/>
              <a:ahLst/>
              <a:cxnLst/>
              <a:rect l="l" t="t" r="r" b="b"/>
              <a:pathLst>
                <a:path w="4932045" h="162560">
                  <a:moveTo>
                    <a:pt x="899985" y="0"/>
                  </a:moveTo>
                  <a:lnTo>
                    <a:pt x="0" y="0"/>
                  </a:lnTo>
                  <a:lnTo>
                    <a:pt x="0" y="162001"/>
                  </a:lnTo>
                  <a:lnTo>
                    <a:pt x="899985" y="162001"/>
                  </a:lnTo>
                  <a:lnTo>
                    <a:pt x="899985" y="0"/>
                  </a:lnTo>
                  <a:close/>
                </a:path>
                <a:path w="4932045" h="162560">
                  <a:moveTo>
                    <a:pt x="4931994" y="0"/>
                  </a:moveTo>
                  <a:lnTo>
                    <a:pt x="3887990" y="0"/>
                  </a:lnTo>
                  <a:lnTo>
                    <a:pt x="1836000" y="0"/>
                  </a:lnTo>
                  <a:lnTo>
                    <a:pt x="899998" y="0"/>
                  </a:lnTo>
                  <a:lnTo>
                    <a:pt x="899998" y="162001"/>
                  </a:lnTo>
                  <a:lnTo>
                    <a:pt x="1835988" y="162001"/>
                  </a:lnTo>
                  <a:lnTo>
                    <a:pt x="3887990" y="162001"/>
                  </a:lnTo>
                  <a:lnTo>
                    <a:pt x="4931994" y="162001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18005" y="2699054"/>
              <a:ext cx="3888104" cy="12700"/>
            </a:xfrm>
            <a:custGeom>
              <a:avLst/>
              <a:gdLst/>
              <a:ahLst/>
              <a:cxnLst/>
              <a:rect l="l" t="t" r="r" b="b"/>
              <a:pathLst>
                <a:path w="3888104" h="12700">
                  <a:moveTo>
                    <a:pt x="3888003" y="0"/>
                  </a:moveTo>
                  <a:lnTo>
                    <a:pt x="1836000" y="0"/>
                  </a:lnTo>
                  <a:lnTo>
                    <a:pt x="899998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899998" y="12700"/>
                  </a:lnTo>
                  <a:lnTo>
                    <a:pt x="1836000" y="12700"/>
                  </a:lnTo>
                  <a:lnTo>
                    <a:pt x="3888003" y="12700"/>
                  </a:lnTo>
                  <a:lnTo>
                    <a:pt x="3888003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406011" y="2705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28012" y="2705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518011" y="3189815"/>
            <a:ext cx="4932045" cy="3175"/>
            <a:chOff x="1518011" y="3189815"/>
            <a:chExt cx="4932045" cy="3175"/>
          </a:xfrm>
        </p:grpSpPr>
        <p:sp>
          <p:nvSpPr>
            <p:cNvPr id="17" name="object 17" descr=""/>
            <p:cNvSpPr/>
            <p:nvPr/>
          </p:nvSpPr>
          <p:spPr>
            <a:xfrm>
              <a:off x="1518011" y="3191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418012" y="3191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354011" y="3191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406011" y="3191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928012" y="3191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" name="object 22" descr=""/>
          <p:cNvGrpSpPr/>
          <p:nvPr/>
        </p:nvGrpSpPr>
        <p:grpSpPr>
          <a:xfrm>
            <a:off x="1518011" y="3351815"/>
            <a:ext cx="4932045" cy="3175"/>
            <a:chOff x="1518011" y="3351815"/>
            <a:chExt cx="4932045" cy="3175"/>
          </a:xfrm>
        </p:grpSpPr>
        <p:sp>
          <p:nvSpPr>
            <p:cNvPr id="23" name="object 23" descr=""/>
            <p:cNvSpPr/>
            <p:nvPr/>
          </p:nvSpPr>
          <p:spPr>
            <a:xfrm>
              <a:off x="1518011" y="3353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418012" y="3353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3354011" y="3353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406011" y="3353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928012" y="3353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1518011" y="3837815"/>
            <a:ext cx="4932045" cy="3175"/>
            <a:chOff x="1518011" y="3837815"/>
            <a:chExt cx="4932045" cy="3175"/>
          </a:xfrm>
        </p:grpSpPr>
        <p:sp>
          <p:nvSpPr>
            <p:cNvPr id="29" name="object 29" descr=""/>
            <p:cNvSpPr/>
            <p:nvPr/>
          </p:nvSpPr>
          <p:spPr>
            <a:xfrm>
              <a:off x="1518011" y="3839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2418012" y="3839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3354011" y="3839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406011" y="383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5928012" y="383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4" name="object 34" descr=""/>
          <p:cNvGrpSpPr/>
          <p:nvPr/>
        </p:nvGrpSpPr>
        <p:grpSpPr>
          <a:xfrm>
            <a:off x="1518011" y="3999817"/>
            <a:ext cx="4932045" cy="3175"/>
            <a:chOff x="1518011" y="3999817"/>
            <a:chExt cx="4932045" cy="3175"/>
          </a:xfrm>
        </p:grpSpPr>
        <p:sp>
          <p:nvSpPr>
            <p:cNvPr id="35" name="object 35" descr=""/>
            <p:cNvSpPr/>
            <p:nvPr/>
          </p:nvSpPr>
          <p:spPr>
            <a:xfrm>
              <a:off x="1518011" y="4001404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2418012" y="4001404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3354011" y="4001404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5406011" y="4001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928012" y="4001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0" name="object 40" descr=""/>
          <p:cNvGrpSpPr/>
          <p:nvPr/>
        </p:nvGrpSpPr>
        <p:grpSpPr>
          <a:xfrm>
            <a:off x="1518011" y="4161815"/>
            <a:ext cx="4932045" cy="3175"/>
            <a:chOff x="1518011" y="4161815"/>
            <a:chExt cx="4932045" cy="3175"/>
          </a:xfrm>
        </p:grpSpPr>
        <p:sp>
          <p:nvSpPr>
            <p:cNvPr id="41" name="object 41" descr=""/>
            <p:cNvSpPr/>
            <p:nvPr/>
          </p:nvSpPr>
          <p:spPr>
            <a:xfrm>
              <a:off x="1518011" y="4163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418012" y="4163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3354011" y="4163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5406011" y="4163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5928012" y="4163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6" name="object 46" descr=""/>
          <p:cNvGrpSpPr/>
          <p:nvPr/>
        </p:nvGrpSpPr>
        <p:grpSpPr>
          <a:xfrm>
            <a:off x="1518011" y="4809816"/>
            <a:ext cx="4932045" cy="3175"/>
            <a:chOff x="1518011" y="4809816"/>
            <a:chExt cx="4932045" cy="3175"/>
          </a:xfrm>
        </p:grpSpPr>
        <p:sp>
          <p:nvSpPr>
            <p:cNvPr id="47" name="object 47" descr=""/>
            <p:cNvSpPr/>
            <p:nvPr/>
          </p:nvSpPr>
          <p:spPr>
            <a:xfrm>
              <a:off x="1518011" y="4811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2418012" y="4811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3354011" y="4811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5406011" y="4811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5928012" y="4811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2" name="object 52" descr=""/>
          <p:cNvGrpSpPr/>
          <p:nvPr/>
        </p:nvGrpSpPr>
        <p:grpSpPr>
          <a:xfrm>
            <a:off x="1518011" y="4971816"/>
            <a:ext cx="4932045" cy="3175"/>
            <a:chOff x="1518011" y="4971816"/>
            <a:chExt cx="4932045" cy="3175"/>
          </a:xfrm>
        </p:grpSpPr>
        <p:sp>
          <p:nvSpPr>
            <p:cNvPr id="53" name="object 53" descr=""/>
            <p:cNvSpPr/>
            <p:nvPr/>
          </p:nvSpPr>
          <p:spPr>
            <a:xfrm>
              <a:off x="1518011" y="4973404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2418012" y="4973404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3354011" y="4973404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5406011" y="4973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5928012" y="4973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8" name="object 58" descr=""/>
          <p:cNvGrpSpPr/>
          <p:nvPr/>
        </p:nvGrpSpPr>
        <p:grpSpPr>
          <a:xfrm>
            <a:off x="1518011" y="4484229"/>
            <a:ext cx="4932045" cy="6350"/>
            <a:chOff x="1518011" y="4484229"/>
            <a:chExt cx="4932045" cy="6350"/>
          </a:xfrm>
        </p:grpSpPr>
        <p:sp>
          <p:nvSpPr>
            <p:cNvPr id="59" name="object 59" descr=""/>
            <p:cNvSpPr/>
            <p:nvPr/>
          </p:nvSpPr>
          <p:spPr>
            <a:xfrm>
              <a:off x="1518011" y="4487404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2418012" y="4487404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3354011" y="4487404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5406011" y="4487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5928012" y="4487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4" name="object 64" descr=""/>
          <p:cNvGrpSpPr/>
          <p:nvPr/>
        </p:nvGrpSpPr>
        <p:grpSpPr>
          <a:xfrm>
            <a:off x="1518011" y="4646229"/>
            <a:ext cx="4932045" cy="6350"/>
            <a:chOff x="1518011" y="4646229"/>
            <a:chExt cx="4932045" cy="6350"/>
          </a:xfrm>
        </p:grpSpPr>
        <p:sp>
          <p:nvSpPr>
            <p:cNvPr id="65" name="object 65" descr=""/>
            <p:cNvSpPr/>
            <p:nvPr/>
          </p:nvSpPr>
          <p:spPr>
            <a:xfrm>
              <a:off x="1518011" y="4649404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2418012" y="4649404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3354011" y="4649404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5406011" y="4649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5928012" y="4649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0" name="object 70" descr=""/>
          <p:cNvGrpSpPr/>
          <p:nvPr/>
        </p:nvGrpSpPr>
        <p:grpSpPr>
          <a:xfrm>
            <a:off x="1518011" y="5132228"/>
            <a:ext cx="4932045" cy="6350"/>
            <a:chOff x="1518011" y="5132228"/>
            <a:chExt cx="4932045" cy="6350"/>
          </a:xfrm>
        </p:grpSpPr>
        <p:sp>
          <p:nvSpPr>
            <p:cNvPr id="71" name="object 71" descr=""/>
            <p:cNvSpPr/>
            <p:nvPr/>
          </p:nvSpPr>
          <p:spPr>
            <a:xfrm>
              <a:off x="1518011" y="5135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2418012" y="5135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3354011" y="5135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5406011" y="5135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5928012" y="5135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6" name="object 76" descr=""/>
          <p:cNvGrpSpPr/>
          <p:nvPr/>
        </p:nvGrpSpPr>
        <p:grpSpPr>
          <a:xfrm>
            <a:off x="1518011" y="5294228"/>
            <a:ext cx="4932045" cy="6350"/>
            <a:chOff x="1518011" y="5294228"/>
            <a:chExt cx="4932045" cy="6350"/>
          </a:xfrm>
        </p:grpSpPr>
        <p:sp>
          <p:nvSpPr>
            <p:cNvPr id="77" name="object 77" descr=""/>
            <p:cNvSpPr/>
            <p:nvPr/>
          </p:nvSpPr>
          <p:spPr>
            <a:xfrm>
              <a:off x="1518011" y="5297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2418012" y="5297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3354011" y="5297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5406011" y="5297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5928012" y="5297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2" name="object 82" descr=""/>
          <p:cNvGrpSpPr/>
          <p:nvPr/>
        </p:nvGrpSpPr>
        <p:grpSpPr>
          <a:xfrm>
            <a:off x="1518011" y="5456228"/>
            <a:ext cx="4932045" cy="6350"/>
            <a:chOff x="1518011" y="5456228"/>
            <a:chExt cx="4932045" cy="6350"/>
          </a:xfrm>
        </p:grpSpPr>
        <p:sp>
          <p:nvSpPr>
            <p:cNvPr id="83" name="object 83" descr=""/>
            <p:cNvSpPr/>
            <p:nvPr/>
          </p:nvSpPr>
          <p:spPr>
            <a:xfrm>
              <a:off x="1518011" y="5459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2418012" y="5459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3354011" y="5459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5406011" y="545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5928012" y="545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8" name="object 88" descr=""/>
          <p:cNvGrpSpPr/>
          <p:nvPr/>
        </p:nvGrpSpPr>
        <p:grpSpPr>
          <a:xfrm>
            <a:off x="1518011" y="5618228"/>
            <a:ext cx="4932045" cy="6350"/>
            <a:chOff x="1518011" y="5618228"/>
            <a:chExt cx="4932045" cy="6350"/>
          </a:xfrm>
        </p:grpSpPr>
        <p:sp>
          <p:nvSpPr>
            <p:cNvPr id="89" name="object 89" descr=""/>
            <p:cNvSpPr/>
            <p:nvPr/>
          </p:nvSpPr>
          <p:spPr>
            <a:xfrm>
              <a:off x="1518011" y="5621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2418012" y="5621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3354011" y="5621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5406011" y="5621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5928012" y="5621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4" name="object 94" descr=""/>
          <p:cNvGrpSpPr/>
          <p:nvPr/>
        </p:nvGrpSpPr>
        <p:grpSpPr>
          <a:xfrm>
            <a:off x="1518011" y="2864228"/>
            <a:ext cx="4932045" cy="6350"/>
            <a:chOff x="1518011" y="2864228"/>
            <a:chExt cx="4932045" cy="6350"/>
          </a:xfrm>
        </p:grpSpPr>
        <p:sp>
          <p:nvSpPr>
            <p:cNvPr id="95" name="object 95" descr=""/>
            <p:cNvSpPr/>
            <p:nvPr/>
          </p:nvSpPr>
          <p:spPr>
            <a:xfrm>
              <a:off x="1518011" y="2867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2418012" y="2867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3354011" y="2867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5406011" y="2867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5928012" y="2867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0" name="object 100" descr=""/>
          <p:cNvGrpSpPr/>
          <p:nvPr/>
        </p:nvGrpSpPr>
        <p:grpSpPr>
          <a:xfrm>
            <a:off x="1518011" y="3027816"/>
            <a:ext cx="4932045" cy="3175"/>
            <a:chOff x="1518011" y="3027816"/>
            <a:chExt cx="4932045" cy="3175"/>
          </a:xfrm>
        </p:grpSpPr>
        <p:sp>
          <p:nvSpPr>
            <p:cNvPr id="101" name="object 101" descr=""/>
            <p:cNvSpPr/>
            <p:nvPr/>
          </p:nvSpPr>
          <p:spPr>
            <a:xfrm>
              <a:off x="1518011" y="3029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2418012" y="3029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3354011" y="3029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5406011" y="302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5928012" y="3029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6" name="object 106" descr=""/>
          <p:cNvGrpSpPr/>
          <p:nvPr/>
        </p:nvGrpSpPr>
        <p:grpSpPr>
          <a:xfrm>
            <a:off x="1518011" y="3512229"/>
            <a:ext cx="4932045" cy="6350"/>
            <a:chOff x="1518011" y="3512229"/>
            <a:chExt cx="4932045" cy="6350"/>
          </a:xfrm>
        </p:grpSpPr>
        <p:sp>
          <p:nvSpPr>
            <p:cNvPr id="107" name="object 107" descr=""/>
            <p:cNvSpPr/>
            <p:nvPr/>
          </p:nvSpPr>
          <p:spPr>
            <a:xfrm>
              <a:off x="1518011" y="3515404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2418012" y="3515404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3354011" y="3515404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5406011" y="3515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5928012" y="3515404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2" name="object 112" descr=""/>
          <p:cNvGrpSpPr/>
          <p:nvPr/>
        </p:nvGrpSpPr>
        <p:grpSpPr>
          <a:xfrm>
            <a:off x="1518011" y="3674228"/>
            <a:ext cx="4932045" cy="6350"/>
            <a:chOff x="1518011" y="3674228"/>
            <a:chExt cx="4932045" cy="6350"/>
          </a:xfrm>
        </p:grpSpPr>
        <p:sp>
          <p:nvSpPr>
            <p:cNvPr id="113" name="object 113" descr=""/>
            <p:cNvSpPr/>
            <p:nvPr/>
          </p:nvSpPr>
          <p:spPr>
            <a:xfrm>
              <a:off x="1518011" y="3677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2418012" y="3677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3354011" y="3677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5406011" y="3677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5928012" y="3677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8" name="object 118" descr=""/>
          <p:cNvGrpSpPr/>
          <p:nvPr/>
        </p:nvGrpSpPr>
        <p:grpSpPr>
          <a:xfrm>
            <a:off x="1518011" y="4322228"/>
            <a:ext cx="4932045" cy="6350"/>
            <a:chOff x="1518011" y="4322228"/>
            <a:chExt cx="4932045" cy="6350"/>
          </a:xfrm>
        </p:grpSpPr>
        <p:sp>
          <p:nvSpPr>
            <p:cNvPr id="119" name="object 119" descr=""/>
            <p:cNvSpPr/>
            <p:nvPr/>
          </p:nvSpPr>
          <p:spPr>
            <a:xfrm>
              <a:off x="1518011" y="4325403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2418012" y="4325403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3354011" y="4325403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5406011" y="4325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5928012" y="4325403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4" name="object 124" descr=""/>
          <p:cNvSpPr txBox="1"/>
          <p:nvPr/>
        </p:nvSpPr>
        <p:spPr>
          <a:xfrm>
            <a:off x="572300" y="2541303"/>
            <a:ext cx="503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5" name="object 125" descr=""/>
          <p:cNvSpPr txBox="1"/>
          <p:nvPr/>
        </p:nvSpPr>
        <p:spPr>
          <a:xfrm>
            <a:off x="1523276" y="2710162"/>
            <a:ext cx="13798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Property,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plant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equipment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6" name="object 126" descr=""/>
          <p:cNvSpPr txBox="1"/>
          <p:nvPr/>
        </p:nvSpPr>
        <p:spPr>
          <a:xfrm>
            <a:off x="6185801" y="2710162"/>
            <a:ext cx="258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2,475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7" name="object 127" descr=""/>
          <p:cNvSpPr txBox="1"/>
          <p:nvPr/>
        </p:nvSpPr>
        <p:spPr>
          <a:xfrm>
            <a:off x="1523276" y="2872113"/>
            <a:ext cx="10725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Total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non-current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8" name="object 128" descr=""/>
          <p:cNvSpPr txBox="1"/>
          <p:nvPr/>
        </p:nvSpPr>
        <p:spPr>
          <a:xfrm>
            <a:off x="6185801" y="2872113"/>
            <a:ext cx="258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2,475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9" name="object 129" descr=""/>
          <p:cNvSpPr txBox="1"/>
          <p:nvPr/>
        </p:nvSpPr>
        <p:spPr>
          <a:xfrm>
            <a:off x="1523276" y="3196114"/>
            <a:ext cx="4972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Inventories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0" name="object 130" descr=""/>
          <p:cNvSpPr txBox="1"/>
          <p:nvPr/>
        </p:nvSpPr>
        <p:spPr>
          <a:xfrm>
            <a:off x="6245440" y="3196114"/>
            <a:ext cx="198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Calibri"/>
                <a:cs typeface="Calibri"/>
              </a:rPr>
              <a:t>1,121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1" name="object 131" descr=""/>
          <p:cNvSpPr txBox="1"/>
          <p:nvPr/>
        </p:nvSpPr>
        <p:spPr>
          <a:xfrm>
            <a:off x="572300" y="3358065"/>
            <a:ext cx="4705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2" name="object 132" descr=""/>
          <p:cNvSpPr txBox="1"/>
          <p:nvPr/>
        </p:nvSpPr>
        <p:spPr>
          <a:xfrm>
            <a:off x="1523276" y="3358065"/>
            <a:ext cx="1224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80">
                <a:latin typeface="Calibri"/>
                <a:cs typeface="Calibri"/>
              </a:rPr>
              <a:t>Cash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cash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equivalents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3" name="object 133" descr=""/>
          <p:cNvSpPr txBox="1"/>
          <p:nvPr/>
        </p:nvSpPr>
        <p:spPr>
          <a:xfrm>
            <a:off x="6368173" y="3358065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4" name="object 134" descr=""/>
          <p:cNvSpPr txBox="1"/>
          <p:nvPr/>
        </p:nvSpPr>
        <p:spPr>
          <a:xfrm>
            <a:off x="1523276" y="3520016"/>
            <a:ext cx="876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Total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current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5" name="object 135" descr=""/>
          <p:cNvSpPr txBox="1"/>
          <p:nvPr/>
        </p:nvSpPr>
        <p:spPr>
          <a:xfrm>
            <a:off x="6245440" y="3520016"/>
            <a:ext cx="198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Calibri"/>
                <a:cs typeface="Calibri"/>
              </a:rPr>
              <a:t>1,121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6" name="object 136" descr=""/>
          <p:cNvSpPr txBox="1"/>
          <p:nvPr/>
        </p:nvSpPr>
        <p:spPr>
          <a:xfrm>
            <a:off x="1523276" y="3844018"/>
            <a:ext cx="4610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Provisions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7" name="object 137" descr=""/>
          <p:cNvSpPr txBox="1"/>
          <p:nvPr/>
        </p:nvSpPr>
        <p:spPr>
          <a:xfrm>
            <a:off x="6190881" y="3844018"/>
            <a:ext cx="253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(232)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8" name="object 138" descr=""/>
          <p:cNvSpPr txBox="1"/>
          <p:nvPr/>
        </p:nvSpPr>
        <p:spPr>
          <a:xfrm>
            <a:off x="1523276" y="4005968"/>
            <a:ext cx="5130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Borrowings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9" name="object 139" descr=""/>
          <p:cNvSpPr txBox="1"/>
          <p:nvPr/>
        </p:nvSpPr>
        <p:spPr>
          <a:xfrm>
            <a:off x="6292989" y="4005968"/>
            <a:ext cx="151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(8)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0" name="object 140" descr=""/>
          <p:cNvSpPr txBox="1"/>
          <p:nvPr/>
        </p:nvSpPr>
        <p:spPr>
          <a:xfrm>
            <a:off x="1523276" y="4167919"/>
            <a:ext cx="1163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Trade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other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payables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1" name="object 141" descr=""/>
          <p:cNvSpPr txBox="1"/>
          <p:nvPr/>
        </p:nvSpPr>
        <p:spPr>
          <a:xfrm>
            <a:off x="6207848" y="4167919"/>
            <a:ext cx="2362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(210)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2" name="object 142" descr=""/>
          <p:cNvSpPr txBox="1"/>
          <p:nvPr/>
        </p:nvSpPr>
        <p:spPr>
          <a:xfrm>
            <a:off x="1523276" y="4329869"/>
            <a:ext cx="981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Total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current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liabilities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3" name="object 143" descr=""/>
          <p:cNvSpPr txBox="1"/>
          <p:nvPr/>
        </p:nvSpPr>
        <p:spPr>
          <a:xfrm>
            <a:off x="6178893" y="4329869"/>
            <a:ext cx="2647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(450)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4" name="object 144" descr=""/>
          <p:cNvSpPr txBox="1"/>
          <p:nvPr/>
        </p:nvSpPr>
        <p:spPr>
          <a:xfrm>
            <a:off x="1523276" y="4491820"/>
            <a:ext cx="7702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net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assets</a:t>
            </a:r>
            <a:endParaRPr sz="800">
              <a:latin typeface="Arial"/>
              <a:cs typeface="Arial"/>
            </a:endParaRPr>
          </a:p>
        </p:txBody>
      </p:sp>
      <p:sp>
        <p:nvSpPr>
          <p:cNvPr id="145" name="object 145" descr=""/>
          <p:cNvSpPr txBox="1"/>
          <p:nvPr/>
        </p:nvSpPr>
        <p:spPr>
          <a:xfrm>
            <a:off x="6168529" y="4491820"/>
            <a:ext cx="275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3,146</a:t>
            </a:r>
            <a:endParaRPr sz="800">
              <a:latin typeface="Arial"/>
              <a:cs typeface="Arial"/>
            </a:endParaRPr>
          </a:p>
        </p:txBody>
      </p:sp>
      <p:sp>
        <p:nvSpPr>
          <p:cNvPr id="146" name="object 146" descr=""/>
          <p:cNvSpPr txBox="1"/>
          <p:nvPr/>
        </p:nvSpPr>
        <p:spPr>
          <a:xfrm>
            <a:off x="572300" y="4815822"/>
            <a:ext cx="503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7" name="object 147" descr=""/>
          <p:cNvSpPr txBox="1"/>
          <p:nvPr/>
        </p:nvSpPr>
        <p:spPr>
          <a:xfrm>
            <a:off x="1523276" y="4815822"/>
            <a:ext cx="1589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Total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consideration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received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30">
                <a:latin typeface="Calibri"/>
                <a:cs typeface="Calibri"/>
              </a:rPr>
              <a:t>cash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8" name="object 148" descr=""/>
          <p:cNvSpPr txBox="1"/>
          <p:nvPr/>
        </p:nvSpPr>
        <p:spPr>
          <a:xfrm>
            <a:off x="6231826" y="4815822"/>
            <a:ext cx="2120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Calibri"/>
                <a:cs typeface="Calibri"/>
              </a:rPr>
              <a:t>3,117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9" name="object 149" descr=""/>
          <p:cNvSpPr txBox="1"/>
          <p:nvPr/>
        </p:nvSpPr>
        <p:spPr>
          <a:xfrm>
            <a:off x="1523276" y="4977772"/>
            <a:ext cx="17583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80">
                <a:latin typeface="Calibri"/>
                <a:cs typeface="Calibri"/>
              </a:rPr>
              <a:t>Cash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cash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equivalents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disposed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of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0" name="object 150" descr=""/>
          <p:cNvSpPr txBox="1"/>
          <p:nvPr/>
        </p:nvSpPr>
        <p:spPr>
          <a:xfrm>
            <a:off x="6368173" y="4977772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1" name="object 151" descr=""/>
          <p:cNvSpPr txBox="1"/>
          <p:nvPr/>
        </p:nvSpPr>
        <p:spPr>
          <a:xfrm>
            <a:off x="572300" y="5139723"/>
            <a:ext cx="367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7.42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2" name="object 152" descr=""/>
          <p:cNvSpPr txBox="1"/>
          <p:nvPr/>
        </p:nvSpPr>
        <p:spPr>
          <a:xfrm>
            <a:off x="1523276" y="5139723"/>
            <a:ext cx="884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Net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cash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received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53" name="object 153" descr=""/>
          <p:cNvSpPr txBox="1"/>
          <p:nvPr/>
        </p:nvSpPr>
        <p:spPr>
          <a:xfrm>
            <a:off x="6196469" y="5139723"/>
            <a:ext cx="247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 b="1">
                <a:latin typeface="Arial"/>
                <a:cs typeface="Arial"/>
              </a:rPr>
              <a:t>3,117</a:t>
            </a:r>
            <a:endParaRPr sz="800">
              <a:latin typeface="Arial"/>
              <a:cs typeface="Arial"/>
            </a:endParaRPr>
          </a:p>
        </p:txBody>
      </p:sp>
      <p:sp>
        <p:nvSpPr>
          <p:cNvPr id="154" name="object 154" descr=""/>
          <p:cNvSpPr txBox="1"/>
          <p:nvPr/>
        </p:nvSpPr>
        <p:spPr>
          <a:xfrm>
            <a:off x="572300" y="5463725"/>
            <a:ext cx="478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10.25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5" name="object 155" descr=""/>
          <p:cNvSpPr txBox="1"/>
          <p:nvPr/>
        </p:nvSpPr>
        <p:spPr>
          <a:xfrm>
            <a:off x="1523276" y="5463725"/>
            <a:ext cx="8058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 b="1">
                <a:latin typeface="Arial"/>
                <a:cs typeface="Arial"/>
              </a:rPr>
              <a:t>Loss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on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disposal</a:t>
            </a:r>
            <a:endParaRPr sz="800">
              <a:latin typeface="Arial"/>
              <a:cs typeface="Arial"/>
            </a:endParaRPr>
          </a:p>
        </p:txBody>
      </p:sp>
      <p:sp>
        <p:nvSpPr>
          <p:cNvPr id="156" name="object 156" descr=""/>
          <p:cNvSpPr txBox="1"/>
          <p:nvPr/>
        </p:nvSpPr>
        <p:spPr>
          <a:xfrm>
            <a:off x="6221666" y="5463725"/>
            <a:ext cx="222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latin typeface="Arial"/>
                <a:cs typeface="Arial"/>
              </a:rPr>
              <a:t>(29)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40703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20" b="1">
                <a:solidFill>
                  <a:srgbClr val="512178"/>
                </a:solidFill>
                <a:latin typeface="Calibri"/>
                <a:cs typeface="Calibri"/>
              </a:rPr>
              <a:t>7.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Investments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accounted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for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using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equity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method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709966"/>
            <a:ext cx="4927600" cy="277241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25400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evidence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28</a:t>
            </a:r>
            <a:endParaRPr sz="900">
              <a:latin typeface="Calibri"/>
              <a:cs typeface="Calibri"/>
            </a:endParaRPr>
          </a:p>
          <a:p>
            <a:pPr marL="120650" marR="123189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‘Investments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Ventures’.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Anticipated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</a:t>
            </a:r>
            <a:r>
              <a:rPr dirty="0" sz="900">
                <a:latin typeface="Calibri"/>
                <a:cs typeface="Calibri"/>
              </a:rPr>
              <a:t> losses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matter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evidence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joint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data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about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events: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venture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breach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failing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pay)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venture</a:t>
            </a:r>
            <a:endParaRPr sz="900">
              <a:latin typeface="Calibri"/>
              <a:cs typeface="Calibri"/>
            </a:endParaRPr>
          </a:p>
          <a:p>
            <a:pPr marL="264795" marR="24384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concession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otherwise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</a:t>
            </a:r>
            <a:endParaRPr sz="900">
              <a:latin typeface="Calibri"/>
              <a:cs typeface="Calibri"/>
            </a:endParaRPr>
          </a:p>
          <a:p>
            <a:pPr marL="264795" marR="40068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bankrupt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undergo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reorganisation,</a:t>
            </a:r>
            <a:r>
              <a:rPr dirty="0" sz="900" spc="320">
                <a:latin typeface="Calibri"/>
                <a:cs typeface="Calibri"/>
              </a:rPr>
              <a:t> </a:t>
            </a:r>
            <a:r>
              <a:rPr dirty="0" sz="900" spc="-3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64795" marR="24828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disappears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associate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venture.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61" y="4599652"/>
            <a:ext cx="3231515" cy="3302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-100" b="1">
                <a:solidFill>
                  <a:srgbClr val="9FC63B"/>
                </a:solidFill>
                <a:latin typeface="Arial"/>
                <a:cs typeface="Arial"/>
              </a:rPr>
              <a:t>7.1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Investment</a:t>
            </a:r>
            <a:r>
              <a:rPr dirty="0" sz="900" spc="-5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joint</a:t>
            </a:r>
            <a:r>
              <a:rPr dirty="0" sz="900" spc="-5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venture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Halftime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(Halftime):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61" y="6196767"/>
            <a:ext cx="470535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Halftime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28.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781373"/>
            <a:ext cx="563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12.21(a)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210174"/>
            <a:ext cx="654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12.21(b)(i)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44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518011" y="5040820"/>
            <a:ext cx="4932045" cy="510540"/>
            <a:chOff x="1518011" y="5040820"/>
            <a:chExt cx="4932045" cy="510540"/>
          </a:xfrm>
        </p:grpSpPr>
        <p:sp>
          <p:nvSpPr>
            <p:cNvPr id="13" name="object 13" descr=""/>
            <p:cNvSpPr/>
            <p:nvPr/>
          </p:nvSpPr>
          <p:spPr>
            <a:xfrm>
              <a:off x="1518018" y="5040820"/>
              <a:ext cx="4932045" cy="504190"/>
            </a:xfrm>
            <a:custGeom>
              <a:avLst/>
              <a:gdLst/>
              <a:ahLst/>
              <a:cxnLst/>
              <a:rect l="l" t="t" r="r" b="b"/>
              <a:pathLst>
                <a:path w="4932045" h="504189">
                  <a:moveTo>
                    <a:pt x="899985" y="0"/>
                  </a:moveTo>
                  <a:lnTo>
                    <a:pt x="0" y="0"/>
                  </a:lnTo>
                  <a:lnTo>
                    <a:pt x="0" y="503999"/>
                  </a:lnTo>
                  <a:lnTo>
                    <a:pt x="899985" y="503999"/>
                  </a:lnTo>
                  <a:lnTo>
                    <a:pt x="899985" y="0"/>
                  </a:lnTo>
                  <a:close/>
                </a:path>
                <a:path w="4932045" h="504189">
                  <a:moveTo>
                    <a:pt x="4931994" y="0"/>
                  </a:moveTo>
                  <a:lnTo>
                    <a:pt x="3887990" y="0"/>
                  </a:lnTo>
                  <a:lnTo>
                    <a:pt x="1836000" y="0"/>
                  </a:lnTo>
                  <a:lnTo>
                    <a:pt x="899998" y="0"/>
                  </a:lnTo>
                  <a:lnTo>
                    <a:pt x="899998" y="503999"/>
                  </a:lnTo>
                  <a:lnTo>
                    <a:pt x="1835988" y="503999"/>
                  </a:lnTo>
                  <a:lnTo>
                    <a:pt x="3887990" y="503999"/>
                  </a:lnTo>
                  <a:lnTo>
                    <a:pt x="4931994" y="503999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18005" y="5538469"/>
              <a:ext cx="3888104" cy="12700"/>
            </a:xfrm>
            <a:custGeom>
              <a:avLst/>
              <a:gdLst/>
              <a:ahLst/>
              <a:cxnLst/>
              <a:rect l="l" t="t" r="r" b="b"/>
              <a:pathLst>
                <a:path w="3888104" h="12700">
                  <a:moveTo>
                    <a:pt x="3888003" y="0"/>
                  </a:moveTo>
                  <a:lnTo>
                    <a:pt x="1836000" y="0"/>
                  </a:lnTo>
                  <a:lnTo>
                    <a:pt x="899998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899998" y="12700"/>
                  </a:lnTo>
                  <a:lnTo>
                    <a:pt x="1836000" y="12700"/>
                  </a:lnTo>
                  <a:lnTo>
                    <a:pt x="3888003" y="12700"/>
                  </a:lnTo>
                  <a:lnTo>
                    <a:pt x="3888003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406011" y="5544815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928012" y="5544815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1518011" y="5703727"/>
            <a:ext cx="4932045" cy="3175"/>
            <a:chOff x="1518011" y="5703727"/>
            <a:chExt cx="4932045" cy="3175"/>
          </a:xfrm>
        </p:grpSpPr>
        <p:sp>
          <p:nvSpPr>
            <p:cNvPr id="18" name="object 18" descr=""/>
            <p:cNvSpPr/>
            <p:nvPr/>
          </p:nvSpPr>
          <p:spPr>
            <a:xfrm>
              <a:off x="1518011" y="5705315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418012" y="5705315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354011" y="5705315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406011" y="5705315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928012" y="5705315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3" name="object 23" descr=""/>
          <p:cNvGrpSpPr/>
          <p:nvPr/>
        </p:nvGrpSpPr>
        <p:grpSpPr>
          <a:xfrm>
            <a:off x="1518011" y="5973728"/>
            <a:ext cx="4932045" cy="3175"/>
            <a:chOff x="1518011" y="5973728"/>
            <a:chExt cx="4932045" cy="3175"/>
          </a:xfrm>
        </p:grpSpPr>
        <p:sp>
          <p:nvSpPr>
            <p:cNvPr id="24" name="object 24" descr=""/>
            <p:cNvSpPr/>
            <p:nvPr/>
          </p:nvSpPr>
          <p:spPr>
            <a:xfrm>
              <a:off x="1518011" y="5975315"/>
              <a:ext cx="900430" cy="0"/>
            </a:xfrm>
            <a:custGeom>
              <a:avLst/>
              <a:gdLst/>
              <a:ahLst/>
              <a:cxnLst/>
              <a:rect l="l" t="t" r="r" b="b"/>
              <a:pathLst>
                <a:path w="900430" h="0">
                  <a:moveTo>
                    <a:pt x="0" y="0"/>
                  </a:moveTo>
                  <a:lnTo>
                    <a:pt x="899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418012" y="5975315"/>
              <a:ext cx="936625" cy="0"/>
            </a:xfrm>
            <a:custGeom>
              <a:avLst/>
              <a:gdLst/>
              <a:ahLst/>
              <a:cxnLst/>
              <a:rect l="l" t="t" r="r" b="b"/>
              <a:pathLst>
                <a:path w="936625" h="0">
                  <a:moveTo>
                    <a:pt x="0" y="0"/>
                  </a:moveTo>
                  <a:lnTo>
                    <a:pt x="936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3354011" y="5975315"/>
              <a:ext cx="2052320" cy="0"/>
            </a:xfrm>
            <a:custGeom>
              <a:avLst/>
              <a:gdLst/>
              <a:ahLst/>
              <a:cxnLst/>
              <a:rect l="l" t="t" r="r" b="b"/>
              <a:pathLst>
                <a:path w="2052320" h="0">
                  <a:moveTo>
                    <a:pt x="0" y="0"/>
                  </a:moveTo>
                  <a:lnTo>
                    <a:pt x="2052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406011" y="5975315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928012" y="5975315"/>
              <a:ext cx="522605" cy="0"/>
            </a:xfrm>
            <a:custGeom>
              <a:avLst/>
              <a:gdLst/>
              <a:ahLst/>
              <a:cxnLst/>
              <a:rect l="l" t="t" r="r" b="b"/>
              <a:pathLst>
                <a:path w="522604" h="0">
                  <a:moveTo>
                    <a:pt x="0" y="0"/>
                  </a:moveTo>
                  <a:lnTo>
                    <a:pt x="521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1523311" y="5153016"/>
            <a:ext cx="3937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venture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423284" y="5153016"/>
            <a:ext cx="861694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incorporation</a:t>
            </a:r>
            <a:r>
              <a:rPr dirty="0" sz="800" spc="5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principal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place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523311" y="5038716"/>
            <a:ext cx="2687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8485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Name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joint</a:t>
            </a:r>
            <a:r>
              <a:rPr dirty="0" sz="800" spc="4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Country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Principal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activity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411340" y="5038716"/>
            <a:ext cx="1033780" cy="87312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71120">
              <a:lnSpc>
                <a:spcPts val="900"/>
              </a:lnSpc>
              <a:spcBef>
                <a:spcPts val="18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Proportion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ownership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interests held</a:t>
            </a:r>
            <a:r>
              <a:rPr dirty="0" sz="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Group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800" spc="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end</a:t>
            </a:r>
            <a:endParaRPr sz="800">
              <a:latin typeface="Arial"/>
              <a:cs typeface="Arial"/>
            </a:endParaRPr>
          </a:p>
          <a:p>
            <a:pPr marL="277495">
              <a:lnSpc>
                <a:spcPct val="100000"/>
              </a:lnSpc>
              <a:spcBef>
                <a:spcPts val="355"/>
              </a:spcBef>
              <a:tabLst>
                <a:tab pos="777875" algn="l"/>
              </a:tabLst>
            </a:pPr>
            <a:r>
              <a:rPr dirty="0" sz="800" spc="-20" b="1">
                <a:latin typeface="Arial"/>
                <a:cs typeface="Arial"/>
              </a:rPr>
              <a:t>2021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20" b="1"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  <a:p>
            <a:pPr marL="292100">
              <a:lnSpc>
                <a:spcPct val="100000"/>
              </a:lnSpc>
              <a:spcBef>
                <a:spcPts val="715"/>
              </a:spcBef>
              <a:tabLst>
                <a:tab pos="814069" algn="l"/>
              </a:tabLst>
            </a:pPr>
            <a:r>
              <a:rPr dirty="0" sz="800" spc="50">
                <a:latin typeface="Calibri"/>
                <a:cs typeface="Calibri"/>
              </a:rPr>
              <a:t>50%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45">
                <a:latin typeface="Calibri"/>
                <a:cs typeface="Calibri"/>
              </a:rPr>
              <a:t>50%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23311" y="5764140"/>
            <a:ext cx="5511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Halftime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Ltd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2423284" y="5764140"/>
            <a:ext cx="144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UK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359325" y="5707041"/>
            <a:ext cx="175450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On-line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sales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hardware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software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products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35250" y="1414171"/>
          <a:ext cx="5991225" cy="3016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980"/>
                <a:gridCol w="3876675"/>
                <a:gridCol w="619125"/>
                <a:gridCol w="436879"/>
              </a:tblGrid>
              <a:tr h="259715">
                <a:tc>
                  <a:txBody>
                    <a:bodyPr/>
                    <a:lstStyle/>
                    <a:p>
                      <a:pPr marL="31750" marR="292735">
                        <a:lnSpc>
                          <a:spcPts val="9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12.21(b)(ii)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12.B12-</a:t>
                      </a:r>
                      <a:r>
                        <a:rPr dirty="0" sz="800" spc="-30">
                          <a:latin typeface="Calibri"/>
                          <a:cs typeface="Calibri"/>
                        </a:rPr>
                        <a:t>B13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Summarised</a:t>
                      </a:r>
                      <a:r>
                        <a:rPr dirty="0" sz="9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9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information</a:t>
                      </a:r>
                      <a:r>
                        <a:rPr dirty="0" sz="9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9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Halftime</a:t>
                      </a:r>
                      <a:r>
                        <a:rPr dirty="0" sz="9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9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set</a:t>
                      </a:r>
                      <a:r>
                        <a:rPr dirty="0" sz="9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out</a:t>
                      </a:r>
                      <a:r>
                        <a:rPr dirty="0" sz="9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below: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12.B12(b)(ii)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30">
                          <a:latin typeface="Calibri"/>
                          <a:cs typeface="Calibri"/>
                        </a:rPr>
                        <a:t>500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12.B12(b)(i)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2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30864" sz="675" spc="-37">
                          <a:latin typeface="Calibri"/>
                          <a:cs typeface="Calibri"/>
                        </a:rPr>
                        <a:t>(a)</a:t>
                      </a:r>
                      <a:endParaRPr baseline="30864" sz="675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1,366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12.B12(b)(iv)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30864" sz="675" spc="-37">
                          <a:latin typeface="Calibri"/>
                          <a:cs typeface="Calibri"/>
                        </a:rPr>
                        <a:t>(b)</a:t>
                      </a:r>
                      <a:endParaRPr baseline="30864" sz="675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(298)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12.B12(b)(iii)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30864" sz="675" spc="-37">
                          <a:latin typeface="Calibri"/>
                          <a:cs typeface="Calibri"/>
                        </a:rPr>
                        <a:t>(c)</a:t>
                      </a:r>
                      <a:endParaRPr baseline="30864" sz="675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(400)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(436)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12.B13(a)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(a)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Includes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12.B13(c)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(b)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(excluding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payables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provisions)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12.B13(b)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(c)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(excluding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payables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provisions)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12.B12(b)(v)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Revenue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505300" y="5232236"/>
            <a:ext cx="459295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reconciliation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investment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Halftime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6548057"/>
            <a:ext cx="4951095" cy="150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Halftime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2020.</a:t>
            </a:r>
            <a:endParaRPr sz="900">
              <a:latin typeface="Calibri"/>
              <a:cs typeface="Calibri"/>
            </a:endParaRPr>
          </a:p>
          <a:p>
            <a:pPr marL="12700" marR="368300">
              <a:lnSpc>
                <a:spcPct val="189800"/>
              </a:lnSpc>
            </a:pPr>
            <a:r>
              <a:rPr dirty="0" sz="900">
                <a:latin typeface="Calibri"/>
                <a:cs typeface="Calibri"/>
              </a:rPr>
              <a:t>Halftime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private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company;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shares.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Halftime.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7.2</a:t>
            </a:r>
            <a:r>
              <a:rPr dirty="0" sz="900" spc="-4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Investments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in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associates</a:t>
            </a:r>
            <a:endParaRPr sz="900">
              <a:latin typeface="Arial"/>
              <a:cs typeface="Arial"/>
            </a:endParaRPr>
          </a:p>
          <a:p>
            <a:pPr marL="12700" marR="29400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45%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30%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Shopmore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GmbH.</a:t>
            </a:r>
            <a:r>
              <a:rPr dirty="0" sz="900">
                <a:latin typeface="Calibri"/>
                <a:cs typeface="Calibri"/>
              </a:rPr>
              <a:t> Neither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aggregated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5260163"/>
            <a:ext cx="4959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12.B14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6561964"/>
            <a:ext cx="6210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12.B12(a)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6822364"/>
            <a:ext cx="69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12.21(b)(iii)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082766"/>
            <a:ext cx="4591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12.23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7495464"/>
            <a:ext cx="55626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12.21(c)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12.B16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45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1518011" y="4698946"/>
            <a:ext cx="4932045" cy="6350"/>
            <a:chOff x="1518011" y="4698946"/>
            <a:chExt cx="4932045" cy="6350"/>
          </a:xfrm>
        </p:grpSpPr>
        <p:sp>
          <p:nvSpPr>
            <p:cNvPr id="15" name="object 15" descr=""/>
            <p:cNvSpPr/>
            <p:nvPr/>
          </p:nvSpPr>
          <p:spPr>
            <a:xfrm>
              <a:off x="1518011" y="4702121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298011" y="4702121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874011" y="4702121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518011" y="4860947"/>
            <a:ext cx="4932045" cy="6350"/>
            <a:chOff x="1518011" y="4860947"/>
            <a:chExt cx="4932045" cy="6350"/>
          </a:xfrm>
        </p:grpSpPr>
        <p:sp>
          <p:nvSpPr>
            <p:cNvPr id="19" name="object 19" descr=""/>
            <p:cNvSpPr/>
            <p:nvPr/>
          </p:nvSpPr>
          <p:spPr>
            <a:xfrm>
              <a:off x="1518011" y="4864122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298011" y="4864122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874011" y="4864122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" name="object 22" descr=""/>
          <p:cNvGrpSpPr/>
          <p:nvPr/>
        </p:nvGrpSpPr>
        <p:grpSpPr>
          <a:xfrm>
            <a:off x="1518011" y="5022946"/>
            <a:ext cx="4932045" cy="6350"/>
            <a:chOff x="1518011" y="5022946"/>
            <a:chExt cx="4932045" cy="6350"/>
          </a:xfrm>
        </p:grpSpPr>
        <p:sp>
          <p:nvSpPr>
            <p:cNvPr id="23" name="object 23" descr=""/>
            <p:cNvSpPr/>
            <p:nvPr/>
          </p:nvSpPr>
          <p:spPr>
            <a:xfrm>
              <a:off x="1518011" y="5026121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298011" y="5026121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874011" y="5026121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572306" y="4433532"/>
            <a:ext cx="758825" cy="58293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12.B12(b)(vi)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12.B12(b)(ix)</a:t>
            </a:r>
            <a:endParaRPr sz="800">
              <a:latin typeface="Calibri"/>
              <a:cs typeface="Calibri"/>
            </a:endParaRPr>
          </a:p>
          <a:p>
            <a:pPr marL="12700" marR="125730">
              <a:lnSpc>
                <a:spcPts val="1280"/>
              </a:lnSpc>
              <a:spcBef>
                <a:spcPts val="45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12.B13(d)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12.B13(g)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23282" y="4490732"/>
            <a:ext cx="2473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Profit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and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 </a:t>
            </a:r>
            <a:r>
              <a:rPr dirty="0" sz="800" spc="-20" b="1">
                <a:latin typeface="Arial"/>
                <a:cs typeface="Arial"/>
              </a:rPr>
              <a:t>comprehensive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income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for the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year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663584" y="4490732"/>
            <a:ext cx="204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522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236099" y="4490732"/>
            <a:ext cx="2089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258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523282" y="4706734"/>
            <a:ext cx="1536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Depreciation</a:t>
            </a:r>
            <a:r>
              <a:rPr dirty="0" sz="800" spc="7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and</a:t>
            </a:r>
            <a:r>
              <a:rPr dirty="0" sz="800" spc="8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amortisation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720683" y="4706734"/>
            <a:ext cx="147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30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299091" y="4706734"/>
            <a:ext cx="144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20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23282" y="4868684"/>
            <a:ext cx="608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 b="1">
                <a:latin typeface="Arial"/>
                <a:cs typeface="Arial"/>
              </a:rPr>
              <a:t>Tax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expense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5720784" y="4868684"/>
            <a:ext cx="147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68</a:t>
            </a:r>
            <a:endParaRPr sz="80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293199" y="4868684"/>
            <a:ext cx="150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58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36" name="object 36" descr=""/>
          <p:cNvGraphicFramePr>
            <a:graphicFrameLocks noGrp="1"/>
          </p:cNvGraphicFramePr>
          <p:nvPr/>
        </p:nvGraphicFramePr>
        <p:xfrm>
          <a:off x="1518011" y="5673864"/>
          <a:ext cx="500824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6595"/>
                <a:gridCol w="1269365"/>
                <a:gridCol w="42545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Halftime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Proportion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ownership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interests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held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by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Group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55">
                          <a:latin typeface="Calibri"/>
                          <a:cs typeface="Calibri"/>
                        </a:rPr>
                        <a:t>50%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55">
                          <a:latin typeface="Calibri"/>
                          <a:cs typeface="Calibri"/>
                        </a:rPr>
                        <a:t>50%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investment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Halftime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483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7" name="object 37" descr=""/>
          <p:cNvGraphicFramePr>
            <a:graphicFrameLocks noGrp="1"/>
          </p:cNvGraphicFramePr>
          <p:nvPr/>
        </p:nvGraphicFramePr>
        <p:xfrm>
          <a:off x="553366" y="8169541"/>
          <a:ext cx="6022340" cy="821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868420"/>
                <a:gridCol w="683260"/>
                <a:gridCol w="429895"/>
              </a:tblGrid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31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12.B16(a)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12.B16(c)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comprehensive income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31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12.B16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Aggregate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Group’s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interests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these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associates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518005" y="1710944"/>
            <a:ext cx="4927600" cy="5688330"/>
          </a:xfrm>
          <a:custGeom>
            <a:avLst/>
            <a:gdLst/>
            <a:ahLst/>
            <a:cxnLst/>
            <a:rect l="l" t="t" r="r" b="b"/>
            <a:pathLst>
              <a:path w="4927600" h="5688330">
                <a:moveTo>
                  <a:pt x="4927498" y="0"/>
                </a:moveTo>
                <a:lnTo>
                  <a:pt x="0" y="0"/>
                </a:lnTo>
                <a:lnTo>
                  <a:pt x="0" y="5687999"/>
                </a:lnTo>
                <a:lnTo>
                  <a:pt x="4927498" y="5687999"/>
                </a:lnTo>
                <a:lnTo>
                  <a:pt x="4927498" y="0"/>
                </a:lnTo>
                <a:close/>
              </a:path>
            </a:pathLst>
          </a:custGeom>
          <a:solidFill>
            <a:srgbClr val="F1F6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505300" y="1384441"/>
            <a:ext cx="4825365" cy="5919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7485" indent="-185420">
              <a:lnSpc>
                <a:spcPct val="100000"/>
              </a:lnSpc>
              <a:spcBef>
                <a:spcPts val="100"/>
              </a:spcBef>
              <a:buAutoNum type="arabicPeriod" startAt="8"/>
              <a:tabLst>
                <a:tab pos="198120" algn="l"/>
              </a:tabLst>
            </a:pP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Revenue</a:t>
            </a:r>
            <a:endParaRPr sz="1350">
              <a:latin typeface="Calibri"/>
              <a:cs typeface="Calibri"/>
            </a:endParaRPr>
          </a:p>
          <a:p>
            <a:pPr marL="133350">
              <a:lnSpc>
                <a:spcPct val="100000"/>
              </a:lnSpc>
              <a:spcBef>
                <a:spcPts val="141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33350" marR="27114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spread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virus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economic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contrast,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instances,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increased.</a:t>
            </a:r>
            <a:endParaRPr sz="900">
              <a:latin typeface="Calibri"/>
              <a:cs typeface="Calibri"/>
            </a:endParaRPr>
          </a:p>
          <a:p>
            <a:pPr marL="133350" marR="444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discounts),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regard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appropriate.</a:t>
            </a:r>
            <a:r>
              <a:rPr dirty="0" sz="900">
                <a:latin typeface="Calibri"/>
                <a:cs typeface="Calibri"/>
              </a:rPr>
              <a:t> IFRS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‘Revenue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Customers’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extensive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around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constraint.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begin</a:t>
            </a:r>
            <a:r>
              <a:rPr dirty="0" sz="900">
                <a:latin typeface="Calibri"/>
                <a:cs typeface="Calibri"/>
              </a:rPr>
              <a:t> constraining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 19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pandemic.</a:t>
            </a:r>
            <a:endParaRPr sz="900">
              <a:latin typeface="Calibri"/>
              <a:cs typeface="Calibri"/>
            </a:endParaRPr>
          </a:p>
          <a:p>
            <a:pPr algn="just" marL="1333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10">
                <a:latin typeface="Calibri"/>
                <a:cs typeface="Calibri"/>
              </a:rPr>
              <a:t>19,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might:</a:t>
            </a:r>
            <a:endParaRPr sz="900">
              <a:latin typeface="Calibri"/>
              <a:cs typeface="Calibri"/>
            </a:endParaRPr>
          </a:p>
          <a:p>
            <a:pPr algn="just" lvl="1" marL="277495" marR="179705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run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promotion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some</a:t>
            </a:r>
            <a:r>
              <a:rPr dirty="0" sz="900">
                <a:latin typeface="Calibri"/>
                <a:cs typeface="Calibri"/>
              </a:rPr>
              <a:t> service-based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businesses,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gyms,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offering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future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services)</a:t>
            </a:r>
            <a:endParaRPr sz="900">
              <a:latin typeface="Calibri"/>
              <a:cs typeface="Calibri"/>
            </a:endParaRPr>
          </a:p>
          <a:p>
            <a:pPr algn="just" lvl="1" marL="277495" marR="187325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offer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refunds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during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crisis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hotels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venues,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travel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agencies,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gyms),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and/or</a:t>
            </a:r>
            <a:endParaRPr sz="900">
              <a:latin typeface="Calibri"/>
              <a:cs typeface="Calibri"/>
            </a:endParaRPr>
          </a:p>
          <a:p>
            <a:pPr algn="just" lvl="1" marL="2774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gift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later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crisis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over.</a:t>
            </a:r>
            <a:endParaRPr sz="900">
              <a:latin typeface="Calibri"/>
              <a:cs typeface="Calibri"/>
            </a:endParaRPr>
          </a:p>
          <a:p>
            <a:pPr marL="13335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still</a:t>
            </a:r>
            <a:r>
              <a:rPr dirty="0" sz="900">
                <a:latin typeface="Calibri"/>
                <a:cs typeface="Calibri"/>
              </a:rPr>
              <a:t> applicable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circumstances.</a:t>
            </a:r>
            <a:endParaRPr sz="900">
              <a:latin typeface="Calibri"/>
              <a:cs typeface="Calibri"/>
            </a:endParaRPr>
          </a:p>
          <a:p>
            <a:pPr marL="133350" marR="755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either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industries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virus,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evaluating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absence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unless</a:t>
            </a:r>
            <a:r>
              <a:rPr dirty="0" sz="900">
                <a:latin typeface="Calibri"/>
                <a:cs typeface="Calibri"/>
              </a:rPr>
              <a:t> payment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non-refundable,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unlikely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meet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criteria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apply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approach.</a:t>
            </a:r>
            <a:endParaRPr sz="900">
              <a:latin typeface="Calibri"/>
              <a:cs typeface="Calibri"/>
            </a:endParaRPr>
          </a:p>
          <a:p>
            <a:pPr marL="133350" marR="17780">
              <a:lnSpc>
                <a:spcPct val="111100"/>
              </a:lnSpc>
              <a:spcBef>
                <a:spcPts val="855"/>
              </a:spcBef>
            </a:pP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become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profitable,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loss-making.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example,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penalties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delays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recovered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replacing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finding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suppliers.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consider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‘onerous’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recognised.</a:t>
            </a:r>
            <a:endParaRPr sz="900">
              <a:latin typeface="Calibri"/>
              <a:cs typeface="Calibri"/>
            </a:endParaRPr>
          </a:p>
          <a:p>
            <a:pPr marL="133350" marR="1244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‘</a:t>
            </a:r>
            <a:r>
              <a:rPr dirty="0" sz="900" spc="-10" b="1">
                <a:latin typeface="Calibri"/>
                <a:cs typeface="Calibri"/>
                <a:hlinkClick r:id="rId2"/>
              </a:rPr>
              <a:t>Five</a:t>
            </a:r>
            <a:r>
              <a:rPr dirty="0" sz="90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accounting</a:t>
            </a:r>
            <a:r>
              <a:rPr dirty="0" sz="900" spc="26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considerations</a:t>
            </a:r>
            <a:r>
              <a:rPr dirty="0" sz="900" spc="26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relating</a:t>
            </a:r>
            <a:r>
              <a:rPr dirty="0" sz="900" spc="26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to</a:t>
            </a:r>
            <a:r>
              <a:rPr dirty="0" sz="900" spc="260" b="1">
                <a:latin typeface="Calibri"/>
                <a:cs typeface="Calibri"/>
                <a:hlinkClick r:id="rId2"/>
              </a:rPr>
              <a:t> </a:t>
            </a:r>
            <a:r>
              <a:rPr dirty="0" sz="900" spc="50" b="1">
                <a:latin typeface="Calibri"/>
                <a:cs typeface="Calibri"/>
                <a:hlinkClick r:id="rId2"/>
              </a:rPr>
              <a:t>COVID-</a:t>
            </a:r>
            <a:r>
              <a:rPr dirty="0" sz="900" spc="-20" b="1">
                <a:latin typeface="Calibri"/>
                <a:cs typeface="Calibri"/>
                <a:hlinkClick r:id="rId2"/>
              </a:rPr>
              <a:t>19</a:t>
            </a:r>
            <a:r>
              <a:rPr dirty="0" sz="900" spc="-20">
                <a:latin typeface="Calibri"/>
                <a:cs typeface="Calibri"/>
              </a:rPr>
              <a:t>’.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7516072"/>
            <a:ext cx="488061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2,718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2,534)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beginning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134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125)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obligations</a:t>
            </a:r>
            <a:r>
              <a:rPr dirty="0" sz="900">
                <a:latin typeface="Calibri"/>
                <a:cs typeface="Calibri"/>
              </a:rPr>
              <a:t> satisfied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partially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satisfied)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8114424"/>
            <a:ext cx="4927600" cy="165608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7970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once</a:t>
            </a:r>
            <a:r>
              <a:rPr dirty="0" sz="900">
                <a:latin typeface="Calibri"/>
                <a:cs typeface="Calibri"/>
              </a:rPr>
              <a:t> performance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occurred,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anything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than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passage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0650" marR="2419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revenue)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attributable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satisfaction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performance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15.118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explained.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example,</a:t>
            </a:r>
            <a:r>
              <a:rPr dirty="0" sz="900" spc="50">
                <a:latin typeface="Calibri"/>
                <a:cs typeface="Calibri"/>
              </a:rPr>
              <a:t> changes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frame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120"/>
              </a:spcBef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satisfied.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7544893"/>
            <a:ext cx="4737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15.116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46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116704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disaggregated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primary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geographical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72300" y="4312578"/>
            <a:ext cx="5039995" cy="4197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5515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disaggregated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pattern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15.115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7015659"/>
            <a:ext cx="491426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aggregated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existing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unsatisfied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partially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unsatisfied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2021: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7991095"/>
            <a:ext cx="469265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Prepayments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set-up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prepayment.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set-</a:t>
            </a:r>
            <a:r>
              <a:rPr dirty="0" sz="900" spc="-25">
                <a:latin typeface="Calibri"/>
                <a:cs typeface="Calibri"/>
              </a:rPr>
              <a:t>up</a:t>
            </a:r>
            <a:r>
              <a:rPr dirty="0" sz="900">
                <a:latin typeface="Calibri"/>
                <a:cs typeface="Calibri"/>
              </a:rPr>
              <a:t> costs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1%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2%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labour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401903"/>
            <a:ext cx="478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15.115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7042024"/>
            <a:ext cx="497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15.120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47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518011" y="1675003"/>
          <a:ext cx="4999355" cy="1124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4094"/>
                <a:gridCol w="896619"/>
                <a:gridCol w="822325"/>
                <a:gridCol w="827405"/>
                <a:gridCol w="757554"/>
                <a:gridCol w="608329"/>
              </a:tblGrid>
              <a:tr h="158115">
                <a:tc gridSpan="6">
                  <a:txBody>
                    <a:bodyPr/>
                    <a:lstStyle/>
                    <a:p>
                      <a:pPr marL="20148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ended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Consulting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59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Euroland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(domicile)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88,648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14,512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52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57,678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163,781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United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Kingdom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11,081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1,814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7,210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368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20,473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USA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9,973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1,633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6,489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18,426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countries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5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01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2,047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110,810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72,098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3,679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204,727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72300" y="1672568"/>
            <a:ext cx="492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15.115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1518011" y="2951353"/>
          <a:ext cx="4999355" cy="113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4094"/>
                <a:gridCol w="896619"/>
                <a:gridCol w="822325"/>
                <a:gridCol w="827405"/>
                <a:gridCol w="757554"/>
                <a:gridCol w="608329"/>
              </a:tblGrid>
              <a:tr h="158750">
                <a:tc gridSpan="6">
                  <a:txBody>
                    <a:bodyPr/>
                    <a:lstStyle/>
                    <a:p>
                      <a:pPr marL="20040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ended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Consulting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24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Euroland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(domicile)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2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87,442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14,266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46,143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3,004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150,855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United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Kingdom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10,930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1,783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60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5,768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3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376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18,857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USA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9,837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1,605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90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5,191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16,971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countries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6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2,208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3,517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109,302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17,832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59,310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3,756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190,200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572300" y="2949668"/>
            <a:ext cx="492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15.115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23072" y="5031703"/>
            <a:ext cx="767715" cy="417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at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85">
                <a:latin typeface="Calibri"/>
                <a:cs typeface="Calibri"/>
              </a:rPr>
              <a:t>a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point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time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over</a:t>
            </a:r>
            <a:r>
              <a:rPr dirty="0" sz="800" spc="-20">
                <a:latin typeface="Calibri"/>
                <a:cs typeface="Calibri"/>
              </a:rPr>
              <a:t> time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1518011" y="4587113"/>
          <a:ext cx="4999355" cy="1029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0080"/>
                <a:gridCol w="822325"/>
                <a:gridCol w="827405"/>
                <a:gridCol w="757554"/>
                <a:gridCol w="607695"/>
              </a:tblGrid>
              <a:tr h="158115">
                <a:tc gridSpan="5">
                  <a:txBody>
                    <a:bodyPr/>
                    <a:lstStyle/>
                    <a:p>
                      <a:pPr marL="20148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ended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Consulting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59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388110" algn="l"/>
                        </a:tabLst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Goods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transferred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24,378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3,991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527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15,862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45,040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37287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Services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transferred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86,432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14,149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56,236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2,870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159,687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332230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110,810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72,098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3,679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204,727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572300" y="5766667"/>
            <a:ext cx="492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15.115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523174" y="6213402"/>
            <a:ext cx="767715" cy="417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at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85">
                <a:latin typeface="Calibri"/>
                <a:cs typeface="Calibri"/>
              </a:rPr>
              <a:t>a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point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time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over</a:t>
            </a:r>
            <a:r>
              <a:rPr dirty="0" sz="800" spc="-20">
                <a:latin typeface="Calibri"/>
                <a:cs typeface="Calibri"/>
              </a:rPr>
              <a:t> time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1518011" y="5768213"/>
          <a:ext cx="4999355" cy="10299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0080"/>
                <a:gridCol w="822325"/>
                <a:gridCol w="827405"/>
                <a:gridCol w="757554"/>
                <a:gridCol w="607695"/>
              </a:tblGrid>
              <a:tr h="158750">
                <a:tc gridSpan="5">
                  <a:txBody>
                    <a:bodyPr/>
                    <a:lstStyle/>
                    <a:p>
                      <a:pPr marL="20040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ended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Consulting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r" marR="21526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386840" algn="l"/>
                        </a:tabLst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Goods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transferred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24,047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3,923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13,048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41,844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35953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Services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transferred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85,255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13,909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46,262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148,356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307465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109,302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17,832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59,310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3,756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190,200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1518011" y="7455598"/>
          <a:ext cx="4999355" cy="328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3940"/>
                <a:gridCol w="1265555"/>
                <a:gridCol w="803275"/>
                <a:gridCol w="541654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6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Revenue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expected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recognised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6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788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2,363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1518011" y="8431200"/>
          <a:ext cx="4999355" cy="1593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0780"/>
                <a:gridCol w="1762124"/>
                <a:gridCol w="730250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customer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set-up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Prepayments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Non-current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customer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set-up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274097" y="10289454"/>
            <a:ext cx="273177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40">
                <a:latin typeface="Calibri"/>
                <a:cs typeface="Calibri"/>
              </a:rPr>
              <a:t> </a:t>
            </a:r>
            <a:r>
              <a:rPr dirty="0" sz="600" spc="-50" b="1">
                <a:solidFill>
                  <a:srgbClr val="512178"/>
                </a:solidFill>
                <a:latin typeface="Calibri"/>
                <a:cs typeface="Calibri"/>
              </a:rPr>
              <a:t>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567004" y="2519997"/>
            <a:ext cx="6426200" cy="6336030"/>
          </a:xfrm>
          <a:custGeom>
            <a:avLst/>
            <a:gdLst/>
            <a:ahLst/>
            <a:cxnLst/>
            <a:rect l="l" t="t" r="r" b="b"/>
            <a:pathLst>
              <a:path w="6426200" h="6336030">
                <a:moveTo>
                  <a:pt x="6425996" y="0"/>
                </a:moveTo>
                <a:lnTo>
                  <a:pt x="0" y="0"/>
                </a:lnTo>
                <a:lnTo>
                  <a:pt x="0" y="6336004"/>
                </a:lnTo>
                <a:lnTo>
                  <a:pt x="6425996" y="6336004"/>
                </a:lnTo>
                <a:lnTo>
                  <a:pt x="6425996" y="0"/>
                </a:lnTo>
                <a:close/>
              </a:path>
            </a:pathLst>
          </a:custGeom>
          <a:solidFill>
            <a:srgbClr val="F1F6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675290" y="2578740"/>
            <a:ext cx="3044190" cy="5819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Disclosures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outside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statements</a:t>
            </a:r>
            <a:endParaRPr sz="900">
              <a:latin typeface="Arial"/>
              <a:cs typeface="Arial"/>
            </a:endParaRPr>
          </a:p>
          <a:p>
            <a:pPr marL="12700" marR="104139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entity’s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communication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stakeholders.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jurisdictional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typically</a:t>
            </a:r>
            <a:r>
              <a:rPr dirty="0" sz="900">
                <a:latin typeface="Calibri"/>
                <a:cs typeface="Calibri"/>
              </a:rPr>
              <a:t> includes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commentary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governance,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strategy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(often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social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responsibility).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considered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holistically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delivers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coherent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message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investors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stakeholders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(‘users’).</a:t>
            </a:r>
            <a:endParaRPr sz="900">
              <a:latin typeface="Calibri"/>
              <a:cs typeface="Calibri"/>
            </a:endParaRPr>
          </a:p>
          <a:p>
            <a:pPr marL="12700" marR="1447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‘Presentation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Statements’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acknowledges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statements,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explains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main</a:t>
            </a:r>
            <a:r>
              <a:rPr dirty="0" sz="900">
                <a:latin typeface="Calibri"/>
                <a:cs typeface="Calibri"/>
              </a:rPr>
              <a:t> features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organisation’s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(including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cashflows)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position,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locally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internationally.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outside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IFRS.</a:t>
            </a:r>
            <a:endParaRPr sz="900">
              <a:latin typeface="Calibri"/>
              <a:cs typeface="Calibri"/>
            </a:endParaRPr>
          </a:p>
          <a:p>
            <a:pPr marL="12700" marR="781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though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domestic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regulation.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told</a:t>
            </a:r>
            <a:r>
              <a:rPr dirty="0" sz="900">
                <a:latin typeface="Calibri"/>
                <a:cs typeface="Calibri"/>
              </a:rPr>
              <a:t> what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know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well-constructed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logical</a:t>
            </a:r>
            <a:r>
              <a:rPr dirty="0" sz="900">
                <a:latin typeface="Calibri"/>
                <a:cs typeface="Calibri"/>
              </a:rPr>
              <a:t> manner,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endParaRPr sz="900">
              <a:latin typeface="Calibri"/>
              <a:cs typeface="Calibri"/>
            </a:endParaRPr>
          </a:p>
          <a:p>
            <a:pPr marL="12700" marR="1828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done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regulatory</a:t>
            </a:r>
            <a:r>
              <a:rPr dirty="0" sz="900">
                <a:latin typeface="Calibri"/>
                <a:cs typeface="Calibri"/>
              </a:rPr>
              <a:t> requirements.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jurisdictions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certain</a:t>
            </a:r>
            <a:r>
              <a:rPr dirty="0" sz="900">
                <a:latin typeface="Calibri"/>
                <a:cs typeface="Calibri"/>
              </a:rPr>
              <a:t> reconciliations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</a:t>
            </a:r>
            <a:r>
              <a:rPr dirty="0" sz="900">
                <a:latin typeface="Calibri"/>
                <a:cs typeface="Calibri"/>
              </a:rPr>
              <a:t> measures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(APMs)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IFRS.</a:t>
            </a:r>
            <a:endParaRPr sz="900">
              <a:latin typeface="Calibri"/>
              <a:cs typeface="Calibri"/>
            </a:endParaRPr>
          </a:p>
          <a:p>
            <a:pPr marL="12700" marR="1981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Remember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certain</a:t>
            </a:r>
            <a:r>
              <a:rPr dirty="0" sz="900">
                <a:latin typeface="Calibri"/>
                <a:cs typeface="Calibri"/>
              </a:rPr>
              <a:t> required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primary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attention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9300" y="2868338"/>
            <a:ext cx="2981960" cy="1200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pandemic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considering</a:t>
            </a:r>
            <a:r>
              <a:rPr dirty="0" sz="900">
                <a:latin typeface="Calibri"/>
                <a:cs typeface="Calibri"/>
              </a:rPr>
              <a:t> whether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message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communicated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coherent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way.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narrative</a:t>
            </a:r>
            <a:r>
              <a:rPr dirty="0" sz="900">
                <a:latin typeface="Calibri"/>
                <a:cs typeface="Calibri"/>
              </a:rPr>
              <a:t> contained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elsewhere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report.</a:t>
            </a:r>
            <a:endParaRPr sz="900">
              <a:latin typeface="Calibri"/>
              <a:cs typeface="Calibri"/>
            </a:endParaRPr>
          </a:p>
          <a:p>
            <a:pPr marL="12700" marR="7048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view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drafting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question: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39300" y="4060944"/>
            <a:ext cx="3014980" cy="4291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114300" indent="-144145">
              <a:lnSpc>
                <a:spcPct val="111100"/>
              </a:lnSpc>
              <a:spcBef>
                <a:spcPts val="10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main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objectives?</a:t>
            </a:r>
            <a:endParaRPr sz="900">
              <a:latin typeface="Calibri"/>
              <a:cs typeface="Calibri"/>
            </a:endParaRPr>
          </a:p>
          <a:p>
            <a:pPr marL="156210" marR="20637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annual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report?</a:t>
            </a:r>
            <a:endParaRPr sz="900">
              <a:latin typeface="Calibri"/>
              <a:cs typeface="Calibri"/>
            </a:endParaRPr>
          </a:p>
          <a:p>
            <a:pPr marL="156210" marR="5715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emphasis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disclosures</a:t>
            </a:r>
            <a:r>
              <a:rPr dirty="0" sz="900">
                <a:latin typeface="Calibri"/>
                <a:cs typeface="Calibri"/>
              </a:rPr>
              <a:t> relating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19?</a:t>
            </a:r>
            <a:endParaRPr sz="900">
              <a:latin typeface="Calibri"/>
              <a:cs typeface="Calibri"/>
            </a:endParaRPr>
          </a:p>
          <a:p>
            <a:pPr marL="156210" marR="44386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messages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consistent?</a:t>
            </a:r>
            <a:endParaRPr sz="900">
              <a:latin typeface="Calibri"/>
              <a:cs typeface="Calibri"/>
            </a:endParaRPr>
          </a:p>
          <a:p>
            <a:pPr marL="156210" marR="19113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sufficient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understand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assist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decisions?</a:t>
            </a:r>
            <a:endParaRPr sz="900">
              <a:latin typeface="Calibri"/>
              <a:cs typeface="Calibri"/>
            </a:endParaRPr>
          </a:p>
          <a:p>
            <a:pPr marL="156210" marR="7429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terminology</a:t>
            </a:r>
            <a:r>
              <a:rPr dirty="0" sz="900">
                <a:latin typeface="Calibri"/>
                <a:cs typeface="Calibri"/>
              </a:rPr>
              <a:t> between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commentary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referred</a:t>
            </a:r>
            <a:endParaRPr sz="900">
              <a:latin typeface="Calibri"/>
              <a:cs typeface="Calibri"/>
            </a:endParaRPr>
          </a:p>
          <a:p>
            <a:pPr marL="156210" marR="23685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to?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referred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sheet,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algn="just" marL="156210" marR="45085">
              <a:lnSpc>
                <a:spcPct val="111100"/>
              </a:lnSpc>
            </a:pP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sheet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throughout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50">
                <a:latin typeface="Calibri"/>
                <a:cs typeface="Calibri"/>
              </a:rPr>
              <a:t>–</a:t>
            </a:r>
            <a:r>
              <a:rPr dirty="0" sz="900">
                <a:latin typeface="Calibri"/>
                <a:cs typeface="Calibri"/>
              </a:rPr>
              <a:t> rather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switching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titles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same</a:t>
            </a:r>
            <a:r>
              <a:rPr dirty="0" sz="900">
                <a:latin typeface="Calibri"/>
                <a:cs typeface="Calibri"/>
              </a:rPr>
              <a:t> primary</a:t>
            </a:r>
            <a:r>
              <a:rPr dirty="0" sz="900" spc="2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2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statement?</a:t>
            </a:r>
            <a:endParaRPr sz="900">
              <a:latin typeface="Calibri"/>
              <a:cs typeface="Calibri"/>
            </a:endParaRPr>
          </a:p>
          <a:p>
            <a:pPr marL="156210" marR="508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</a:t>
            </a:r>
            <a:r>
              <a:rPr dirty="0" sz="900">
                <a:latin typeface="Calibri"/>
                <a:cs typeface="Calibri"/>
              </a:rPr>
              <a:t> measures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(APMs),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reconciled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IFRS-based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statements?</a:t>
            </a:r>
            <a:endParaRPr sz="900">
              <a:latin typeface="Calibri"/>
              <a:cs typeface="Calibri"/>
            </a:endParaRPr>
          </a:p>
          <a:p>
            <a:pPr marL="156210" marR="2857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light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full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explanation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50">
                <a:latin typeface="Calibri"/>
                <a:cs typeface="Calibri"/>
              </a:rPr>
              <a:t> changes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disclosed?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39300" y="8435091"/>
            <a:ext cx="2505075" cy="3302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please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 spc="55" b="1">
                <a:latin typeface="Calibri"/>
                <a:cs typeface="Calibri"/>
              </a:rPr>
              <a:t>COVID</a:t>
            </a:r>
            <a:r>
              <a:rPr dirty="0" sz="900" spc="12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19:</a:t>
            </a:r>
            <a:r>
              <a:rPr dirty="0" sz="900" spc="12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Alt</a:t>
            </a:r>
            <a:r>
              <a:rPr dirty="0" sz="900" b="1">
                <a:latin typeface="Calibri"/>
                <a:cs typeface="Calibri"/>
                <a:hlinkClick r:id="rId2"/>
              </a:rPr>
              <a:t>ernative</a:t>
            </a:r>
            <a:r>
              <a:rPr dirty="0" sz="900" spc="12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performance</a:t>
            </a:r>
            <a:r>
              <a:rPr dirty="0" sz="900" spc="130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measures</a:t>
            </a:r>
            <a:r>
              <a:rPr dirty="0" sz="900" spc="-1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48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4441"/>
            <a:ext cx="4942205" cy="1374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9.</a:t>
            </a:r>
            <a:r>
              <a:rPr dirty="0" sz="1350" spc="-3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Segment</a:t>
            </a:r>
            <a:r>
              <a:rPr dirty="0" sz="1350" spc="-3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reporting</a:t>
            </a:r>
            <a:endParaRPr sz="1350">
              <a:latin typeface="Calibri"/>
              <a:cs typeface="Calibri"/>
            </a:endParaRPr>
          </a:p>
          <a:p>
            <a:pPr marL="12700" marR="17780">
              <a:lnSpc>
                <a:spcPct val="100000"/>
              </a:lnSpc>
              <a:spcBef>
                <a:spcPts val="650"/>
              </a:spcBef>
            </a:pP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Note</a:t>
            </a:r>
            <a:r>
              <a:rPr dirty="0" sz="900">
                <a:latin typeface="Calibri"/>
                <a:cs typeface="Calibri"/>
              </a:rPr>
              <a:t> 4.6).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Chief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Decision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(CODM)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chief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executive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monitors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deciding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them.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results.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81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minor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main</a:t>
            </a:r>
            <a:r>
              <a:rPr dirty="0" sz="900">
                <a:latin typeface="Calibri"/>
                <a:cs typeface="Calibri"/>
              </a:rPr>
              <a:t> sources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collects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2870708"/>
            <a:ext cx="4927600" cy="124206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29539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6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6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8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‘Operating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Segments’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segment</a:t>
            </a:r>
            <a:r>
              <a:rPr dirty="0" sz="900">
                <a:latin typeface="Calibri"/>
                <a:cs typeface="Calibri"/>
              </a:rPr>
              <a:t> item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chief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decision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(ie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information).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viewed</a:t>
            </a:r>
            <a:endParaRPr sz="900">
              <a:latin typeface="Calibri"/>
              <a:cs typeface="Calibri"/>
            </a:endParaRPr>
          </a:p>
          <a:p>
            <a:pPr marL="120650" marR="153670">
              <a:lnSpc>
                <a:spcPct val="111100"/>
              </a:lnSpc>
            </a:pP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acceptable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way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emphasise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tailored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internal</a:t>
            </a:r>
            <a:r>
              <a:rPr dirty="0" sz="900">
                <a:latin typeface="Calibri"/>
                <a:cs typeface="Calibri"/>
              </a:rPr>
              <a:t> management</a:t>
            </a:r>
            <a:r>
              <a:rPr dirty="0" sz="900" spc="3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4245832"/>
            <a:ext cx="288163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685113"/>
            <a:ext cx="554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8.22(a)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2336572"/>
            <a:ext cx="4089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8.16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518011" y="4521835"/>
            <a:ext cx="4930140" cy="330835"/>
            <a:chOff x="1518011" y="4521835"/>
            <a:chExt cx="4930140" cy="330835"/>
          </a:xfrm>
        </p:grpSpPr>
        <p:sp>
          <p:nvSpPr>
            <p:cNvPr id="10" name="object 10" descr=""/>
            <p:cNvSpPr/>
            <p:nvPr/>
          </p:nvSpPr>
          <p:spPr>
            <a:xfrm>
              <a:off x="1518018" y="4521834"/>
              <a:ext cx="4930140" cy="324485"/>
            </a:xfrm>
            <a:custGeom>
              <a:avLst/>
              <a:gdLst/>
              <a:ahLst/>
              <a:cxnLst/>
              <a:rect l="l" t="t" r="r" b="b"/>
              <a:pathLst>
                <a:path w="4930140" h="324485">
                  <a:moveTo>
                    <a:pt x="1079982" y="0"/>
                  </a:moveTo>
                  <a:lnTo>
                    <a:pt x="0" y="0"/>
                  </a:lnTo>
                  <a:lnTo>
                    <a:pt x="0" y="324002"/>
                  </a:lnTo>
                  <a:lnTo>
                    <a:pt x="1079982" y="324002"/>
                  </a:lnTo>
                  <a:lnTo>
                    <a:pt x="1079982" y="0"/>
                  </a:lnTo>
                  <a:close/>
                </a:path>
                <a:path w="4930140" h="324485">
                  <a:moveTo>
                    <a:pt x="4125277" y="162013"/>
                  </a:moveTo>
                  <a:lnTo>
                    <a:pt x="3320694" y="162013"/>
                  </a:lnTo>
                  <a:lnTo>
                    <a:pt x="2516098" y="162013"/>
                  </a:lnTo>
                  <a:lnTo>
                    <a:pt x="2516098" y="324002"/>
                  </a:lnTo>
                  <a:lnTo>
                    <a:pt x="3320694" y="324002"/>
                  </a:lnTo>
                  <a:lnTo>
                    <a:pt x="4125277" y="324002"/>
                  </a:lnTo>
                  <a:lnTo>
                    <a:pt x="4125277" y="162013"/>
                  </a:lnTo>
                  <a:close/>
                </a:path>
                <a:path w="4930140" h="324485">
                  <a:moveTo>
                    <a:pt x="4929886" y="162013"/>
                  </a:moveTo>
                  <a:lnTo>
                    <a:pt x="4125290" y="162013"/>
                  </a:lnTo>
                  <a:lnTo>
                    <a:pt x="4125290" y="324002"/>
                  </a:lnTo>
                  <a:lnTo>
                    <a:pt x="4929886" y="324002"/>
                  </a:lnTo>
                  <a:lnTo>
                    <a:pt x="4929886" y="162013"/>
                  </a:lnTo>
                  <a:close/>
                </a:path>
                <a:path w="4930140" h="324485">
                  <a:moveTo>
                    <a:pt x="4929898" y="508"/>
                  </a:moveTo>
                  <a:lnTo>
                    <a:pt x="1079995" y="508"/>
                  </a:lnTo>
                  <a:lnTo>
                    <a:pt x="1079995" y="161798"/>
                  </a:lnTo>
                  <a:lnTo>
                    <a:pt x="1079995" y="324358"/>
                  </a:lnTo>
                  <a:lnTo>
                    <a:pt x="1711490" y="324358"/>
                  </a:lnTo>
                  <a:lnTo>
                    <a:pt x="1711490" y="324002"/>
                  </a:lnTo>
                  <a:lnTo>
                    <a:pt x="2516086" y="324002"/>
                  </a:lnTo>
                  <a:lnTo>
                    <a:pt x="2516086" y="162013"/>
                  </a:lnTo>
                  <a:lnTo>
                    <a:pt x="1711490" y="162013"/>
                  </a:lnTo>
                  <a:lnTo>
                    <a:pt x="1711490" y="161798"/>
                  </a:lnTo>
                  <a:lnTo>
                    <a:pt x="4929898" y="161798"/>
                  </a:lnTo>
                  <a:lnTo>
                    <a:pt x="4929898" y="508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518005" y="4839487"/>
              <a:ext cx="4930140" cy="12700"/>
            </a:xfrm>
            <a:custGeom>
              <a:avLst/>
              <a:gdLst/>
              <a:ahLst/>
              <a:cxnLst/>
              <a:rect l="l" t="t" r="r" b="b"/>
              <a:pathLst>
                <a:path w="4930140" h="12700">
                  <a:moveTo>
                    <a:pt x="1711490" y="0"/>
                  </a:moveTo>
                  <a:lnTo>
                    <a:pt x="1079995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079995" y="12700"/>
                  </a:lnTo>
                  <a:lnTo>
                    <a:pt x="1711490" y="12700"/>
                  </a:lnTo>
                  <a:lnTo>
                    <a:pt x="1711490" y="0"/>
                  </a:lnTo>
                  <a:close/>
                </a:path>
                <a:path w="4930140" h="12700">
                  <a:moveTo>
                    <a:pt x="4125290" y="0"/>
                  </a:moveTo>
                  <a:lnTo>
                    <a:pt x="3320694" y="0"/>
                  </a:lnTo>
                  <a:lnTo>
                    <a:pt x="2516098" y="0"/>
                  </a:lnTo>
                  <a:lnTo>
                    <a:pt x="1711502" y="0"/>
                  </a:lnTo>
                  <a:lnTo>
                    <a:pt x="1711502" y="12700"/>
                  </a:lnTo>
                  <a:lnTo>
                    <a:pt x="2516098" y="12700"/>
                  </a:lnTo>
                  <a:lnTo>
                    <a:pt x="3320694" y="12700"/>
                  </a:lnTo>
                  <a:lnTo>
                    <a:pt x="4125290" y="12700"/>
                  </a:lnTo>
                  <a:lnTo>
                    <a:pt x="4125290" y="0"/>
                  </a:lnTo>
                  <a:close/>
                </a:path>
                <a:path w="4930140" h="12700">
                  <a:moveTo>
                    <a:pt x="4929898" y="0"/>
                  </a:moveTo>
                  <a:lnTo>
                    <a:pt x="4125303" y="0"/>
                  </a:lnTo>
                  <a:lnTo>
                    <a:pt x="4125303" y="12700"/>
                  </a:lnTo>
                  <a:lnTo>
                    <a:pt x="4929898" y="12700"/>
                  </a:lnTo>
                  <a:lnTo>
                    <a:pt x="4929898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18011" y="5004750"/>
            <a:ext cx="4930140" cy="3175"/>
            <a:chOff x="1518011" y="5004750"/>
            <a:chExt cx="4930140" cy="3175"/>
          </a:xfrm>
        </p:grpSpPr>
        <p:sp>
          <p:nvSpPr>
            <p:cNvPr id="13" name="object 13" descr=""/>
            <p:cNvSpPr/>
            <p:nvPr/>
          </p:nvSpPr>
          <p:spPr>
            <a:xfrm>
              <a:off x="1518011" y="5006337"/>
              <a:ext cx="1080135" cy="0"/>
            </a:xfrm>
            <a:custGeom>
              <a:avLst/>
              <a:gdLst/>
              <a:ahLst/>
              <a:cxnLst/>
              <a:rect l="l" t="t" r="r" b="b"/>
              <a:pathLst>
                <a:path w="1080135" h="0">
                  <a:moveTo>
                    <a:pt x="0" y="0"/>
                  </a:moveTo>
                  <a:lnTo>
                    <a:pt x="1079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598012" y="5006337"/>
              <a:ext cx="631825" cy="0"/>
            </a:xfrm>
            <a:custGeom>
              <a:avLst/>
              <a:gdLst/>
              <a:ahLst/>
              <a:cxnLst/>
              <a:rect l="l" t="t" r="r" b="b"/>
              <a:pathLst>
                <a:path w="631825" h="0">
                  <a:moveTo>
                    <a:pt x="0" y="0"/>
                  </a:moveTo>
                  <a:lnTo>
                    <a:pt x="6314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229512" y="5006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034111" y="5006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38711" y="5006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643312" y="5006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552442" y="5021539"/>
          <a:ext cx="5972175" cy="1061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835"/>
                <a:gridCol w="1207135"/>
                <a:gridCol w="733425"/>
                <a:gridCol w="775969"/>
                <a:gridCol w="843280"/>
                <a:gridCol w="768985"/>
                <a:gridCol w="602614"/>
              </a:tblGrid>
              <a:tr h="2514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marL="17780" marR="586740">
                        <a:lnSpc>
                          <a:spcPts val="9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external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customers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939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110,810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082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18,140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892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72,098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209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3,679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204,727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89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9,803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2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9,803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segments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01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82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2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revenues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111,041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14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81,901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2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3,679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214,761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02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(4,794)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(3,129)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(7,923)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materials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(17,368)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14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(5,442)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(22,040)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39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(1,398)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(46,248)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0" name="object 20" descr=""/>
          <p:cNvGrpSpPr/>
          <p:nvPr/>
        </p:nvGrpSpPr>
        <p:grpSpPr>
          <a:xfrm>
            <a:off x="1518011" y="6351750"/>
            <a:ext cx="4930140" cy="3175"/>
            <a:chOff x="1518011" y="6351750"/>
            <a:chExt cx="4930140" cy="3175"/>
          </a:xfrm>
        </p:grpSpPr>
        <p:sp>
          <p:nvSpPr>
            <p:cNvPr id="21" name="object 21" descr=""/>
            <p:cNvSpPr/>
            <p:nvPr/>
          </p:nvSpPr>
          <p:spPr>
            <a:xfrm>
              <a:off x="1518011" y="6353337"/>
              <a:ext cx="1080135" cy="0"/>
            </a:xfrm>
            <a:custGeom>
              <a:avLst/>
              <a:gdLst/>
              <a:ahLst/>
              <a:cxnLst/>
              <a:rect l="l" t="t" r="r" b="b"/>
              <a:pathLst>
                <a:path w="1080135" h="0">
                  <a:moveTo>
                    <a:pt x="0" y="0"/>
                  </a:moveTo>
                  <a:lnTo>
                    <a:pt x="1079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598012" y="6353337"/>
              <a:ext cx="631825" cy="0"/>
            </a:xfrm>
            <a:custGeom>
              <a:avLst/>
              <a:gdLst/>
              <a:ahLst/>
              <a:cxnLst/>
              <a:rect l="l" t="t" r="r" b="b"/>
              <a:pathLst>
                <a:path w="631825" h="0">
                  <a:moveTo>
                    <a:pt x="0" y="0"/>
                  </a:moveTo>
                  <a:lnTo>
                    <a:pt x="6314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229512" y="6353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034111" y="6353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838711" y="6353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643312" y="6353337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2682130" y="4681687"/>
            <a:ext cx="541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Consulting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626604" y="4479707"/>
            <a:ext cx="2010410" cy="349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115" marR="5080" indent="-31750">
              <a:lnSpc>
                <a:spcPct val="132800"/>
              </a:lnSpc>
              <a:spcBef>
                <a:spcPts val="100"/>
              </a:spcBef>
              <a:tabLst>
                <a:tab pos="916305" algn="l"/>
                <a:tab pos="1720214" algn="l"/>
              </a:tabLst>
            </a:pP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ended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31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December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2021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Retail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97795" y="4681687"/>
            <a:ext cx="243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523179" y="4852172"/>
            <a:ext cx="431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latin typeface="Arial"/>
                <a:cs typeface="Arial"/>
              </a:rPr>
              <a:t>Revenue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71289" y="6141882"/>
            <a:ext cx="5441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8.23(f)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22265" y="6084783"/>
            <a:ext cx="83756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Employee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benefits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expense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848551" y="6141984"/>
            <a:ext cx="3740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(58,164)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705445" y="6141984"/>
            <a:ext cx="321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(9,694)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454034" y="6141984"/>
            <a:ext cx="3778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(43,799)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319971" y="6141984"/>
            <a:ext cx="3162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(2,154)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084410" y="6141984"/>
            <a:ext cx="356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Calibri"/>
                <a:cs typeface="Calibri"/>
              </a:rPr>
              <a:t>(113,811)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522061" y="6369670"/>
            <a:ext cx="790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Depreciation</a:t>
            </a:r>
            <a:r>
              <a:rPr dirty="0" sz="800" spc="24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and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39" name="object 39" descr=""/>
          <p:cNvGraphicFramePr>
            <a:graphicFrameLocks noGrp="1"/>
          </p:cNvGraphicFramePr>
          <p:nvPr/>
        </p:nvGraphicFramePr>
        <p:xfrm>
          <a:off x="551121" y="6499108"/>
          <a:ext cx="5973445" cy="1617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7105"/>
                <a:gridCol w="1133475"/>
                <a:gridCol w="805815"/>
                <a:gridCol w="800100"/>
                <a:gridCol w="837564"/>
                <a:gridCol w="762000"/>
                <a:gridCol w="589279"/>
              </a:tblGrid>
              <a:tr h="267970">
                <a:tc>
                  <a:txBody>
                    <a:bodyPr/>
                    <a:lstStyle/>
                    <a:p>
                      <a:pPr marL="32384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91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amortisation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651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(3,922)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622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(1,104)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24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(3,273)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(8,424)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36.129(a)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651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(1,669)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860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(1,669)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(5,911)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6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(1,333)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(7,284)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7945"/>
                </a:tc>
                <a:tc>
                  <a:txBody>
                    <a:bodyPr/>
                    <a:lstStyle/>
                    <a:p>
                      <a:pPr marL="15875" marR="185420">
                        <a:lnSpc>
                          <a:spcPts val="900"/>
                        </a:lnSpc>
                        <a:spcBef>
                          <a:spcPts val="16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operating 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19,213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1,870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87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8,327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29,402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75,057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5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18,326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56,107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152,011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32,494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16,316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28,673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1,185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78,668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0" name="object 4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1" name="object 4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49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247176"/>
            <a:ext cx="485965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(other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using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post-employment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following</a:t>
            </a:r>
            <a:r>
              <a:rPr dirty="0" sz="900" spc="2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geographic</a:t>
            </a:r>
            <a:r>
              <a:rPr dirty="0" sz="900" spc="2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regions: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7024084"/>
            <a:ext cx="4876165" cy="1047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physical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location.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(disposal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groups),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attributed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-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Euroland.</a:t>
            </a:r>
            <a:endParaRPr sz="900">
              <a:latin typeface="Calibri"/>
              <a:cs typeface="Calibri"/>
            </a:endParaRPr>
          </a:p>
          <a:p>
            <a:pPr marL="12700" marR="14604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Revenues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domicile,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Euroland,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markets,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Kingdom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USA,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identified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geographical</a:t>
            </a:r>
            <a:r>
              <a:rPr dirty="0" sz="900">
                <a:latin typeface="Calibri"/>
                <a:cs typeface="Calibri"/>
              </a:rPr>
              <a:t> location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8.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8154282"/>
            <a:ext cx="492188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24,744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12%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21,076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11%)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segment.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7054673"/>
            <a:ext cx="5594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8.33(a)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8182433"/>
            <a:ext cx="431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8.34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518011" y="1440002"/>
            <a:ext cx="4930140" cy="330835"/>
            <a:chOff x="1518011" y="1440002"/>
            <a:chExt cx="4930140" cy="330835"/>
          </a:xfrm>
        </p:grpSpPr>
        <p:sp>
          <p:nvSpPr>
            <p:cNvPr id="12" name="object 12" descr=""/>
            <p:cNvSpPr/>
            <p:nvPr/>
          </p:nvSpPr>
          <p:spPr>
            <a:xfrm>
              <a:off x="1518018" y="1440001"/>
              <a:ext cx="4930140" cy="324485"/>
            </a:xfrm>
            <a:custGeom>
              <a:avLst/>
              <a:gdLst/>
              <a:ahLst/>
              <a:cxnLst/>
              <a:rect l="l" t="t" r="r" b="b"/>
              <a:pathLst>
                <a:path w="4930140" h="324485">
                  <a:moveTo>
                    <a:pt x="1079982" y="0"/>
                  </a:moveTo>
                  <a:lnTo>
                    <a:pt x="0" y="0"/>
                  </a:lnTo>
                  <a:lnTo>
                    <a:pt x="0" y="324002"/>
                  </a:lnTo>
                  <a:lnTo>
                    <a:pt x="1079982" y="324002"/>
                  </a:lnTo>
                  <a:lnTo>
                    <a:pt x="1079982" y="0"/>
                  </a:lnTo>
                  <a:close/>
                </a:path>
                <a:path w="4930140" h="324485">
                  <a:moveTo>
                    <a:pt x="4929898" y="50"/>
                  </a:moveTo>
                  <a:lnTo>
                    <a:pt x="1079995" y="50"/>
                  </a:lnTo>
                  <a:lnTo>
                    <a:pt x="1079995" y="162610"/>
                  </a:lnTo>
                  <a:lnTo>
                    <a:pt x="1079995" y="323900"/>
                  </a:lnTo>
                  <a:lnTo>
                    <a:pt x="1711490" y="323900"/>
                  </a:lnTo>
                  <a:lnTo>
                    <a:pt x="2516086" y="324002"/>
                  </a:lnTo>
                  <a:lnTo>
                    <a:pt x="2516086" y="162610"/>
                  </a:lnTo>
                  <a:lnTo>
                    <a:pt x="2516098" y="324002"/>
                  </a:lnTo>
                  <a:lnTo>
                    <a:pt x="3320694" y="324002"/>
                  </a:lnTo>
                  <a:lnTo>
                    <a:pt x="4125277" y="324002"/>
                  </a:lnTo>
                  <a:lnTo>
                    <a:pt x="4125277" y="162610"/>
                  </a:lnTo>
                  <a:lnTo>
                    <a:pt x="4125290" y="324002"/>
                  </a:lnTo>
                  <a:lnTo>
                    <a:pt x="4929886" y="324002"/>
                  </a:lnTo>
                  <a:lnTo>
                    <a:pt x="4929886" y="162610"/>
                  </a:lnTo>
                  <a:lnTo>
                    <a:pt x="4929898" y="5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18005" y="1757654"/>
              <a:ext cx="4930140" cy="12700"/>
            </a:xfrm>
            <a:custGeom>
              <a:avLst/>
              <a:gdLst/>
              <a:ahLst/>
              <a:cxnLst/>
              <a:rect l="l" t="t" r="r" b="b"/>
              <a:pathLst>
                <a:path w="4930140" h="12700">
                  <a:moveTo>
                    <a:pt x="1711490" y="0"/>
                  </a:moveTo>
                  <a:lnTo>
                    <a:pt x="1079995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079995" y="12700"/>
                  </a:lnTo>
                  <a:lnTo>
                    <a:pt x="1711490" y="12700"/>
                  </a:lnTo>
                  <a:lnTo>
                    <a:pt x="1711490" y="0"/>
                  </a:lnTo>
                  <a:close/>
                </a:path>
                <a:path w="4930140" h="12700">
                  <a:moveTo>
                    <a:pt x="4125290" y="0"/>
                  </a:moveTo>
                  <a:lnTo>
                    <a:pt x="3320694" y="0"/>
                  </a:lnTo>
                  <a:lnTo>
                    <a:pt x="2516098" y="0"/>
                  </a:lnTo>
                  <a:lnTo>
                    <a:pt x="1711502" y="0"/>
                  </a:lnTo>
                  <a:lnTo>
                    <a:pt x="1711502" y="12700"/>
                  </a:lnTo>
                  <a:lnTo>
                    <a:pt x="2516098" y="12700"/>
                  </a:lnTo>
                  <a:lnTo>
                    <a:pt x="3320694" y="12700"/>
                  </a:lnTo>
                  <a:lnTo>
                    <a:pt x="4125290" y="12700"/>
                  </a:lnTo>
                  <a:lnTo>
                    <a:pt x="4125290" y="0"/>
                  </a:lnTo>
                  <a:close/>
                </a:path>
                <a:path w="4930140" h="12700">
                  <a:moveTo>
                    <a:pt x="4929898" y="0"/>
                  </a:moveTo>
                  <a:lnTo>
                    <a:pt x="4125303" y="0"/>
                  </a:lnTo>
                  <a:lnTo>
                    <a:pt x="4125303" y="12700"/>
                  </a:lnTo>
                  <a:lnTo>
                    <a:pt x="4929898" y="12700"/>
                  </a:lnTo>
                  <a:lnTo>
                    <a:pt x="4929898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1518011" y="1922916"/>
            <a:ext cx="4930140" cy="3175"/>
            <a:chOff x="1518011" y="1922916"/>
            <a:chExt cx="4930140" cy="3175"/>
          </a:xfrm>
        </p:grpSpPr>
        <p:sp>
          <p:nvSpPr>
            <p:cNvPr id="15" name="object 15" descr=""/>
            <p:cNvSpPr/>
            <p:nvPr/>
          </p:nvSpPr>
          <p:spPr>
            <a:xfrm>
              <a:off x="1518011" y="1924503"/>
              <a:ext cx="1080135" cy="0"/>
            </a:xfrm>
            <a:custGeom>
              <a:avLst/>
              <a:gdLst/>
              <a:ahLst/>
              <a:cxnLst/>
              <a:rect l="l" t="t" r="r" b="b"/>
              <a:pathLst>
                <a:path w="1080135" h="0">
                  <a:moveTo>
                    <a:pt x="0" y="0"/>
                  </a:moveTo>
                  <a:lnTo>
                    <a:pt x="1079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598012" y="1924503"/>
              <a:ext cx="631825" cy="0"/>
            </a:xfrm>
            <a:custGeom>
              <a:avLst/>
              <a:gdLst/>
              <a:ahLst/>
              <a:cxnLst/>
              <a:rect l="l" t="t" r="r" b="b"/>
              <a:pathLst>
                <a:path w="631825" h="0">
                  <a:moveTo>
                    <a:pt x="0" y="0"/>
                  </a:moveTo>
                  <a:lnTo>
                    <a:pt x="6314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229512" y="1924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034111" y="1924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838711" y="1924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643312" y="1924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52493" y="1939705"/>
          <a:ext cx="5972175" cy="1061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835"/>
                <a:gridCol w="1198880"/>
                <a:gridCol w="736600"/>
                <a:gridCol w="798829"/>
                <a:gridCol w="836294"/>
                <a:gridCol w="755014"/>
                <a:gridCol w="606425"/>
              </a:tblGrid>
              <a:tr h="2514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marL="17780" marR="577850">
                        <a:lnSpc>
                          <a:spcPts val="9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external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customers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109,302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17,832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9079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59,310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3,756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190,200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90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11,015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11,015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segments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84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revenues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109,412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17,832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84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70,325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3,756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201,325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5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(4,123)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97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(2,692)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(6,815)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materials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(17,737)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(5,350)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97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(18,734)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01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(43,136)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2" name="object 22" descr=""/>
          <p:cNvGrpSpPr/>
          <p:nvPr/>
        </p:nvGrpSpPr>
        <p:grpSpPr>
          <a:xfrm>
            <a:off x="1518011" y="3269916"/>
            <a:ext cx="4930140" cy="3175"/>
            <a:chOff x="1518011" y="3269916"/>
            <a:chExt cx="4930140" cy="3175"/>
          </a:xfrm>
        </p:grpSpPr>
        <p:sp>
          <p:nvSpPr>
            <p:cNvPr id="23" name="object 23" descr=""/>
            <p:cNvSpPr/>
            <p:nvPr/>
          </p:nvSpPr>
          <p:spPr>
            <a:xfrm>
              <a:off x="1518011" y="3271503"/>
              <a:ext cx="1080135" cy="0"/>
            </a:xfrm>
            <a:custGeom>
              <a:avLst/>
              <a:gdLst/>
              <a:ahLst/>
              <a:cxnLst/>
              <a:rect l="l" t="t" r="r" b="b"/>
              <a:pathLst>
                <a:path w="1080135" h="0">
                  <a:moveTo>
                    <a:pt x="0" y="0"/>
                  </a:moveTo>
                  <a:lnTo>
                    <a:pt x="1079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598012" y="3271503"/>
              <a:ext cx="631825" cy="0"/>
            </a:xfrm>
            <a:custGeom>
              <a:avLst/>
              <a:gdLst/>
              <a:ahLst/>
              <a:cxnLst/>
              <a:rect l="l" t="t" r="r" b="b"/>
              <a:pathLst>
                <a:path w="631825" h="0">
                  <a:moveTo>
                    <a:pt x="0" y="0"/>
                  </a:moveTo>
                  <a:lnTo>
                    <a:pt x="6314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3229512" y="3271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034111" y="3271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838711" y="3271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643312" y="327150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2682181" y="1599853"/>
            <a:ext cx="541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Consulting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615885" y="1397872"/>
            <a:ext cx="2021205" cy="349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1910" marR="5080" indent="-42545">
              <a:lnSpc>
                <a:spcPct val="132800"/>
              </a:lnSpc>
              <a:spcBef>
                <a:spcPts val="100"/>
              </a:spcBef>
              <a:tabLst>
                <a:tab pos="927100" algn="l"/>
                <a:tab pos="1730375" algn="l"/>
              </a:tabLst>
            </a:pP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ended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31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December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2020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Retail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197846" y="1599853"/>
            <a:ext cx="243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23230" y="1770338"/>
            <a:ext cx="431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latin typeface="Arial"/>
                <a:cs typeface="Arial"/>
              </a:rPr>
              <a:t>Revenue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71339" y="3060048"/>
            <a:ext cx="5441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8.23(f)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522315" y="3002949"/>
            <a:ext cx="83756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Employee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benefits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expense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2832651" y="3060150"/>
            <a:ext cx="389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(58,487)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701432" y="3060150"/>
            <a:ext cx="325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(9,542)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4459063" y="3060150"/>
            <a:ext cx="3727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(38,148)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317990" y="3060150"/>
            <a:ext cx="318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(2,010)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042601" y="3060150"/>
            <a:ext cx="398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libri"/>
                <a:cs typeface="Calibri"/>
              </a:rPr>
              <a:t>(108,187)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522112" y="3287835"/>
            <a:ext cx="790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Depreciation</a:t>
            </a:r>
            <a:r>
              <a:rPr dirty="0" sz="800" spc="24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and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41" name="object 41" descr=""/>
          <p:cNvGraphicFramePr>
            <a:graphicFrameLocks noGrp="1"/>
          </p:cNvGraphicFramePr>
          <p:nvPr/>
        </p:nvGraphicFramePr>
        <p:xfrm>
          <a:off x="551172" y="3417274"/>
          <a:ext cx="5973445" cy="1617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7105"/>
                <a:gridCol w="1133475"/>
                <a:gridCol w="805815"/>
                <a:gridCol w="793114"/>
                <a:gridCol w="842010"/>
                <a:gridCol w="744854"/>
                <a:gridCol w="610235"/>
              </a:tblGrid>
              <a:tr h="267970">
                <a:tc>
                  <a:txBody>
                    <a:bodyPr/>
                    <a:lstStyle/>
                    <a:p>
                      <a:pPr marL="32384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91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amortisation</a:t>
                      </a:r>
                      <a:r>
                        <a:rPr dirty="0" sz="8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651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029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(3,578)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(596)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065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(3,084)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01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(7,391)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36.129(a)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of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651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54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574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8.23(f)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(9,213)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(1,761)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0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(11,094)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7945"/>
                </a:tc>
                <a:tc>
                  <a:txBody>
                    <a:bodyPr/>
                    <a:lstStyle/>
                    <a:p>
                      <a:pPr marL="15875" marR="185420">
                        <a:lnSpc>
                          <a:spcPts val="900"/>
                        </a:lnSpc>
                        <a:spcBef>
                          <a:spcPts val="16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operating 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16,084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2,244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5,906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018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24,512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58,097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15,100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48,442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123,550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Segment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29,763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05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14,994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7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29,110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1,095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74,962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2" name="object 42" descr=""/>
          <p:cNvGraphicFramePr>
            <a:graphicFrameLocks noGrp="1"/>
          </p:cNvGraphicFramePr>
          <p:nvPr/>
        </p:nvGraphicFramePr>
        <p:xfrm>
          <a:off x="553250" y="5840107"/>
          <a:ext cx="5973445" cy="97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1921510"/>
                <a:gridCol w="2010410"/>
                <a:gridCol w="998219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8.33(b)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Euroland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(domicile)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45,991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40,170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United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Kingdom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5,749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USA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5,174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countries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57,489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50,212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50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75996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figures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53255" y="1826107"/>
          <a:ext cx="5973445" cy="4538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935605"/>
                <a:gridCol w="1501775"/>
                <a:gridCol w="491489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8.28(a)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Revenues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reportable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revenues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211,082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197,569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revenues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3,679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3,756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3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(9,803)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(11,015)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Elimination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intersegment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revenues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(231)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204,727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190,200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Rental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revenues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205,793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191,228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8.28(b)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loss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reportable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operating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profit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29,410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25,637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profit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Rental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Share-based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payment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(298)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(466)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Post-employment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(5,799)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(7,273)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Research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(1,690)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allocated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96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676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expenses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allocated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(304)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(263)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Operating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Elimination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intersegment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profits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23,232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18,309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profits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(3,869)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(3,993)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964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items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before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21,661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16,524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53260" y="6506997"/>
          <a:ext cx="5973445" cy="2964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935605"/>
                <a:gridCol w="1325245"/>
                <a:gridCol w="668019"/>
              </a:tblGrid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26034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reportable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149,490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Calibri"/>
                          <a:cs typeface="Calibri"/>
                        </a:rPr>
                        <a:t>121,639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headquarters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3,925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Calibri"/>
                          <a:cs typeface="Calibri"/>
                        </a:rPr>
                        <a:t>2,127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12,662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Calibri"/>
                          <a:cs typeface="Calibri"/>
                        </a:rPr>
                        <a:t>12,277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Illustrative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Research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Lab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2,735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3,364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13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2,080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Consolidation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(1,018)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(378)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175,990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142,391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26034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8.28(d)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reportable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77,483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73,867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segment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35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11,853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15,138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90,521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90,100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51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833620" cy="895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Unallocated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expenditure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post-employment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headquarters,</a:t>
            </a:r>
            <a:r>
              <a:rPr dirty="0" sz="900">
                <a:latin typeface="Calibri"/>
                <a:cs typeface="Calibri"/>
              </a:rPr>
              <a:t> investment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facility,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132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</a:t>
            </a:r>
            <a:r>
              <a:rPr dirty="0" sz="900">
                <a:latin typeface="Calibri"/>
                <a:cs typeface="Calibri"/>
              </a:rPr>
              <a:t> category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(excluding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operations)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4910809"/>
            <a:ext cx="9588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0" b="1">
                <a:solidFill>
                  <a:srgbClr val="512178"/>
                </a:solidFill>
                <a:latin typeface="Calibri"/>
                <a:cs typeface="Calibri"/>
              </a:rPr>
              <a:t>10.</a:t>
            </a:r>
            <a:r>
              <a:rPr dirty="0" sz="1350" spc="-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Goodwill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8005" y="5242141"/>
            <a:ext cx="4927600" cy="4104004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35814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impact</a:t>
            </a:r>
            <a:r>
              <a:rPr dirty="0" sz="900">
                <a:latin typeface="Calibri"/>
                <a:cs typeface="Calibri"/>
              </a:rPr>
              <a:t> goodwill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through: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personnel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death)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write-</a:t>
            </a:r>
            <a:r>
              <a:rPr dirty="0" sz="900">
                <a:latin typeface="Calibri"/>
                <a:cs typeface="Calibri"/>
              </a:rPr>
              <a:t>down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endParaRPr sz="900">
              <a:latin typeface="Calibri"/>
              <a:cs typeface="Calibri"/>
            </a:endParaRPr>
          </a:p>
          <a:p>
            <a:pPr marL="264795" marR="74993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investee’s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64795" marR="18859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capitalisation</a:t>
            </a:r>
            <a:endParaRPr sz="900">
              <a:latin typeface="Calibri"/>
              <a:cs typeface="Calibri"/>
            </a:endParaRPr>
          </a:p>
          <a:p>
            <a:pPr marL="120650" marR="31178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when</a:t>
            </a:r>
            <a:r>
              <a:rPr dirty="0" sz="900">
                <a:latin typeface="Calibri"/>
                <a:cs typeface="Calibri"/>
              </a:rPr>
              <a:t> considering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goodwill.</a:t>
            </a:r>
            <a:endParaRPr sz="900">
              <a:latin typeface="Calibri"/>
              <a:cs typeface="Calibri"/>
            </a:endParaRPr>
          </a:p>
          <a:p>
            <a:pPr marL="120650" marR="3213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Whilst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multiple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scenarios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around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best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evaluated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addition,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carefully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light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uncertainty</a:t>
            </a:r>
            <a:r>
              <a:rPr dirty="0" sz="900" spc="2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involved.</a:t>
            </a:r>
            <a:endParaRPr sz="900">
              <a:latin typeface="Calibri"/>
              <a:cs typeface="Calibri"/>
            </a:endParaRPr>
          </a:p>
          <a:p>
            <a:pPr marL="120650" marR="5156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</a:t>
            </a:r>
            <a:r>
              <a:rPr dirty="0" sz="900" b="1">
                <a:latin typeface="Calibri"/>
                <a:cs typeface="Calibri"/>
                <a:hlinkClick r:id="rId2"/>
              </a:rPr>
              <a:t>Impairment</a:t>
            </a:r>
            <a:r>
              <a:rPr dirty="0" sz="900" spc="110" b="1">
                <a:latin typeface="Calibri"/>
                <a:cs typeface="Calibri"/>
                <a:hlinkClick r:id="rId2"/>
              </a:rPr>
              <a:t> </a:t>
            </a:r>
            <a:r>
              <a:rPr dirty="0" sz="900" spc="-25" b="1">
                <a:latin typeface="Calibri"/>
                <a:cs typeface="Calibri"/>
                <a:hlinkClick r:id="rId2"/>
              </a:rPr>
              <a:t>of</a:t>
            </a:r>
            <a:r>
              <a:rPr dirty="0" sz="90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intangible</a:t>
            </a:r>
            <a:r>
              <a:rPr dirty="0" sz="900" spc="16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assets</a:t>
            </a:r>
            <a:r>
              <a:rPr dirty="0" sz="900" spc="170" b="1">
                <a:latin typeface="Calibri"/>
                <a:cs typeface="Calibri"/>
                <a:hlinkClick r:id="rId2"/>
              </a:rPr>
              <a:t> </a:t>
            </a:r>
            <a:r>
              <a:rPr dirty="0" sz="900" spc="50" b="1">
                <a:latin typeface="Calibri"/>
                <a:cs typeface="Calibri"/>
                <a:hlinkClick r:id="rId2"/>
              </a:rPr>
              <a:t>and</a:t>
            </a:r>
            <a:r>
              <a:rPr dirty="0" sz="900" spc="170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goodwill</a:t>
            </a:r>
            <a:r>
              <a:rPr dirty="0" sz="900" spc="-10">
                <a:latin typeface="Calibri"/>
                <a:cs typeface="Calibri"/>
              </a:rPr>
              <a:t>’.</a:t>
            </a:r>
            <a:endParaRPr sz="900">
              <a:latin typeface="Calibri"/>
              <a:cs typeface="Calibri"/>
            </a:endParaRPr>
          </a:p>
          <a:p>
            <a:pPr marL="120650" marR="1752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interim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10">
                <a:latin typeface="Calibri"/>
                <a:cs typeface="Calibri"/>
              </a:rPr>
              <a:t>19,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period,</a:t>
            </a:r>
            <a:endParaRPr sz="900">
              <a:latin typeface="Calibri"/>
              <a:cs typeface="Calibri"/>
            </a:endParaRPr>
          </a:p>
          <a:p>
            <a:pPr marL="120650" marR="25654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IFRIC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‘Interim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Impairment’.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Additionally,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interim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explain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50">
                <a:latin typeface="Calibri"/>
                <a:cs typeface="Calibri"/>
              </a:rPr>
              <a:t> changes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412063"/>
            <a:ext cx="4324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8.28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1977163"/>
            <a:ext cx="4298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8.32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255" y="2392502"/>
          <a:ext cx="5973445" cy="2110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188335"/>
                <a:gridCol w="1263650"/>
                <a:gridCol w="480060"/>
              </a:tblGrid>
              <a:tr h="168275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Sale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hardware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47,585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39,145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Sale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software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24,513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20,165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3,679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3,756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Sale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goods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75,777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63,066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After-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sales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maintenance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18,140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17,832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Consulting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59,837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60,116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Construction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telecommunication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systems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50,973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49,186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40.75(f)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property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rental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Rendering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130,016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128,162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revenue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205,793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191,228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35250" y="1414171"/>
          <a:ext cx="5991225" cy="2369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980"/>
                <a:gridCol w="3735070"/>
                <a:gridCol w="759460"/>
                <a:gridCol w="438785"/>
              </a:tblGrid>
              <a:tr h="258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movements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carrying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goodwill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follows: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3,727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Acquired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2,438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3.B67(d)(vi)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3.B67(d)(viii)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6,030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3,727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Accumulated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recognised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(799)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3.B67(d)(vi)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New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73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3.B67(d)(viii)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December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(989)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73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5,041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3,537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554300" y="4175583"/>
            <a:ext cx="42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36.80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5737683"/>
            <a:ext cx="66357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36.134(c-</a:t>
            </a:r>
            <a:r>
              <a:rPr dirty="0" sz="800" spc="-25">
                <a:latin typeface="Calibri"/>
                <a:cs typeface="Calibri"/>
              </a:rPr>
              <a:t>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3993796"/>
            <a:ext cx="4906010" cy="6350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Impairment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testing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segments</a:t>
            </a:r>
            <a:r>
              <a:rPr dirty="0" sz="900">
                <a:latin typeface="Calibri"/>
                <a:cs typeface="Calibri"/>
              </a:rPr>
              <a:t> 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synergies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5709666"/>
            <a:ext cx="4909820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value-in-use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calculations,</a:t>
            </a:r>
            <a:r>
              <a:rPr dirty="0" sz="900">
                <a:latin typeface="Calibri"/>
                <a:cs typeface="Calibri"/>
              </a:rPr>
              <a:t> covering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three-year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extrapolation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remaining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useful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lives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suitable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rate</a:t>
            </a:r>
            <a:r>
              <a:rPr dirty="0" sz="900">
                <a:latin typeface="Calibri"/>
                <a:cs typeface="Calibri"/>
              </a:rPr>
              <a:t> reflecting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money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segment.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05300" y="8235811"/>
            <a:ext cx="4940935" cy="13525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Growth</a:t>
            </a:r>
            <a:r>
              <a:rPr dirty="0" sz="900" spc="14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rates</a:t>
            </a:r>
            <a:endParaRPr sz="900">
              <a:latin typeface="Calibri"/>
              <a:cs typeface="Calibri"/>
            </a:endParaRPr>
          </a:p>
          <a:p>
            <a:pPr marL="12700" marR="1187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industries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publicly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available).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online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long-</a:t>
            </a:r>
            <a:r>
              <a:rPr dirty="0" sz="900">
                <a:latin typeface="Calibri"/>
                <a:cs typeface="Calibri"/>
              </a:rPr>
              <a:t> term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sector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>
                <a:latin typeface="Calibri"/>
                <a:cs typeface="Calibri"/>
              </a:rPr>
              <a:t> above-average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foreseeable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Discount</a:t>
            </a:r>
            <a:r>
              <a:rPr dirty="0" sz="900" spc="20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rates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each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segment.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52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3184" y="4740008"/>
          <a:ext cx="5964555" cy="759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759710"/>
                <a:gridCol w="1432560"/>
                <a:gridCol w="730250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Goodwill allocated to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operating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segments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36.134(a)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Retail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4,796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2,493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Consulting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1,044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5,041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3,537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518011" y="6607797"/>
          <a:ext cx="5017770" cy="598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3345"/>
                <a:gridCol w="1470024"/>
                <a:gridCol w="838200"/>
              </a:tblGrid>
              <a:tr h="2762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Recoverable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segment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143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Retail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41,835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30,679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Consulting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62,562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9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48,354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1521000" y="7373708"/>
          <a:ext cx="499935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0805"/>
                <a:gridCol w="687069"/>
                <a:gridCol w="765810"/>
                <a:gridCol w="412114"/>
                <a:gridCol w="430529"/>
              </a:tblGrid>
              <a:tr h="168275">
                <a:tc gridSpan="5">
                  <a:txBody>
                    <a:bodyPr/>
                    <a:lstStyle/>
                    <a:p>
                      <a:pPr marL="310705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4204970" algn="l"/>
                        </a:tabLst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Growth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rates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Discount</a:t>
                      </a: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Retail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9.3%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9.5%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Consulting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42205" cy="3962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769360">
              <a:lnSpc>
                <a:spcPct val="111100"/>
              </a:lnSpc>
              <a:spcBef>
                <a:spcPts val="100"/>
              </a:spcBef>
            </a:pPr>
            <a:r>
              <a:rPr dirty="0" sz="900" spc="90">
                <a:solidFill>
                  <a:srgbClr val="9FC63B"/>
                </a:solidFill>
                <a:latin typeface="Calibri"/>
                <a:cs typeface="Calibri"/>
              </a:rPr>
              <a:t>Cash</a:t>
            </a:r>
            <a:r>
              <a:rPr dirty="0" sz="900" spc="1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flow</a:t>
            </a:r>
            <a:r>
              <a:rPr dirty="0" sz="900" spc="1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assumptions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Retail</a:t>
            </a:r>
            <a:r>
              <a:rPr dirty="0" sz="900" spc="8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segment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Management’s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stable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margins,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market.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believes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mature</a:t>
            </a:r>
            <a:r>
              <a:rPr dirty="0" sz="900">
                <a:latin typeface="Calibri"/>
                <a:cs typeface="Calibri"/>
              </a:rPr>
              <a:t> market.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achieved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most</a:t>
            </a:r>
            <a:r>
              <a:rPr dirty="0" sz="900">
                <a:latin typeface="Calibri"/>
                <a:cs typeface="Calibri"/>
              </a:rPr>
              <a:t> recent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budget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efficiency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improvements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wages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publicly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industry.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Consulting</a:t>
            </a:r>
            <a:r>
              <a:rPr dirty="0" sz="900" spc="37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segment</a:t>
            </a:r>
            <a:endParaRPr sz="900">
              <a:latin typeface="Calibri"/>
              <a:cs typeface="Calibri"/>
            </a:endParaRPr>
          </a:p>
          <a:p>
            <a:pPr marL="12700" marR="1352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conventional</a:t>
            </a:r>
            <a:r>
              <a:rPr dirty="0" sz="900">
                <a:latin typeface="Calibri"/>
                <a:cs typeface="Calibri"/>
              </a:rPr>
              <a:t> telecommunication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solutions.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shifted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considerably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towards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inter-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intranet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based</a:t>
            </a:r>
            <a:r>
              <a:rPr dirty="0" sz="900">
                <a:latin typeface="Calibri"/>
                <a:cs typeface="Calibri"/>
              </a:rPr>
              <a:t> solutions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moderately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margins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segment.</a:t>
            </a:r>
            <a:endParaRPr sz="900">
              <a:latin typeface="Calibri"/>
              <a:cs typeface="Calibri"/>
            </a:endParaRPr>
          </a:p>
          <a:p>
            <a:pPr marL="12700" marR="2000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testing,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latest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further</a:t>
            </a:r>
            <a:r>
              <a:rPr dirty="0" sz="900">
                <a:latin typeface="Calibri"/>
                <a:cs typeface="Calibri"/>
              </a:rPr>
              <a:t> reduction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intangible</a:t>
            </a:r>
            <a:r>
              <a:rPr dirty="0" sz="900" spc="2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4000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799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190)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>
                <a:latin typeface="Calibri"/>
                <a:cs typeface="Calibri"/>
              </a:rPr>
              <a:t> depreciation,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23304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discount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1%,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300</a:t>
            </a:r>
            <a:r>
              <a:rPr dirty="0" sz="900">
                <a:latin typeface="Calibri"/>
                <a:cs typeface="Calibri"/>
              </a:rPr>
              <a:t> would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245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written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goodwill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2700" marR="205104">
              <a:lnSpc>
                <a:spcPct val="111100"/>
              </a:lnSpc>
            </a:pP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55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aware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reasonably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cause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consulting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5710628"/>
            <a:ext cx="20066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40" b="1">
                <a:solidFill>
                  <a:srgbClr val="512178"/>
                </a:solidFill>
                <a:latin typeface="Calibri"/>
                <a:cs typeface="Calibri"/>
              </a:rPr>
              <a:t>11.</a:t>
            </a:r>
            <a:r>
              <a:rPr dirty="0" sz="1350" spc="2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1350" spc="2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intangible</a:t>
            </a:r>
            <a:r>
              <a:rPr dirty="0" sz="1350" spc="2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40" b="1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6044031"/>
            <a:ext cx="4927600" cy="363601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9304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indefinite-lived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test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internal</a:t>
            </a:r>
            <a:endParaRPr sz="900">
              <a:latin typeface="Calibri"/>
              <a:cs typeface="Calibri"/>
            </a:endParaRPr>
          </a:p>
          <a:p>
            <a:pPr marL="120650" marR="1123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damage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tangible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remove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use),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triggered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indicators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caused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spread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19:</a:t>
            </a:r>
            <a:endParaRPr sz="900">
              <a:latin typeface="Calibri"/>
              <a:cs typeface="Calibri"/>
            </a:endParaRPr>
          </a:p>
          <a:p>
            <a:pPr marL="264795" marR="234950" indent="-144145">
              <a:lnSpc>
                <a:spcPct val="111100"/>
              </a:lnSpc>
              <a:spcBef>
                <a:spcPts val="14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manner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used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idling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machine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capacity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machine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manner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intended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purpose—such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produce</a:t>
            </a:r>
            <a:r>
              <a:rPr dirty="0" sz="900">
                <a:latin typeface="Calibri"/>
                <a:cs typeface="Calibri"/>
              </a:rPr>
              <a:t> items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battle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19—which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productive</a:t>
            </a:r>
            <a:r>
              <a:rPr dirty="0" sz="900" spc="40">
                <a:latin typeface="Calibri"/>
                <a:cs typeface="Calibri"/>
              </a:rPr>
              <a:t> capacity)</a:t>
            </a:r>
            <a:endParaRPr sz="900">
              <a:latin typeface="Calibri"/>
              <a:cs typeface="Calibri"/>
            </a:endParaRPr>
          </a:p>
          <a:p>
            <a:pPr marL="264795" marR="20320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climate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exports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lengthy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closings)</a:t>
            </a:r>
            <a:endParaRPr sz="900">
              <a:latin typeface="Calibri"/>
              <a:cs typeface="Calibri"/>
            </a:endParaRPr>
          </a:p>
          <a:p>
            <a:pPr marL="264795" marR="32004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cause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asset’s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use,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14"/>
              </a:spcBef>
              <a:buChar char="•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cessation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asset.</a:t>
            </a:r>
            <a:endParaRPr sz="900">
              <a:latin typeface="Calibri"/>
              <a:cs typeface="Calibri"/>
            </a:endParaRPr>
          </a:p>
          <a:p>
            <a:pPr marL="120650" marR="225425">
              <a:lnSpc>
                <a:spcPct val="111100"/>
              </a:lnSpc>
              <a:spcBef>
                <a:spcPts val="855"/>
              </a:spcBef>
            </a:pP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‘</a:t>
            </a:r>
            <a:r>
              <a:rPr dirty="0" sz="900" spc="-10" b="1">
                <a:latin typeface="Calibri"/>
                <a:cs typeface="Calibri"/>
                <a:hlinkClick r:id="rId2"/>
              </a:rPr>
              <a:t>Impairment</a:t>
            </a:r>
            <a:r>
              <a:rPr dirty="0" sz="90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of</a:t>
            </a:r>
            <a:r>
              <a:rPr dirty="0" sz="900" spc="13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intangible</a:t>
            </a:r>
            <a:r>
              <a:rPr dirty="0" sz="900" spc="13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assets</a:t>
            </a:r>
            <a:r>
              <a:rPr dirty="0" sz="900" spc="140" b="1">
                <a:latin typeface="Calibri"/>
                <a:cs typeface="Calibri"/>
                <a:hlinkClick r:id="rId2"/>
              </a:rPr>
              <a:t> </a:t>
            </a:r>
            <a:r>
              <a:rPr dirty="0" sz="900" spc="50" b="1">
                <a:latin typeface="Calibri"/>
                <a:cs typeface="Calibri"/>
                <a:hlinkClick r:id="rId2"/>
              </a:rPr>
              <a:t>and</a:t>
            </a:r>
            <a:r>
              <a:rPr dirty="0" sz="900" spc="135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goodwill</a:t>
            </a:r>
            <a:r>
              <a:rPr dirty="0" sz="900" spc="-10">
                <a:latin typeface="Calibri"/>
                <a:cs typeface="Calibri"/>
              </a:rPr>
              <a:t>’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716863"/>
            <a:ext cx="69532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36.134(d)(i)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36.134(d)(ii)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2739264"/>
            <a:ext cx="695325" cy="4902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27305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36.134(d)(i)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8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36.134(d)(ii)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4020745"/>
            <a:ext cx="566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38.118(d)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4433444"/>
            <a:ext cx="55626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36.134(f)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53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3561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8158544"/>
            <a:ext cx="4952365" cy="18097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latin typeface="Calibri"/>
                <a:cs typeface="Calibri"/>
              </a:rPr>
              <a:t>Additions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(2020: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78).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1,690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1,015)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expenses.</a:t>
            </a:r>
            <a:endParaRPr sz="900">
              <a:latin typeface="Calibri"/>
              <a:cs typeface="Calibri"/>
            </a:endParaRPr>
          </a:p>
          <a:p>
            <a:pPr marL="12700" marR="2184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870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Nil)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used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after-sales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(see</a:t>
            </a:r>
            <a:endParaRPr sz="900">
              <a:latin typeface="Calibri"/>
              <a:cs typeface="Calibri"/>
            </a:endParaRPr>
          </a:p>
          <a:p>
            <a:pPr marL="12700" marR="1111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9).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value-in-use,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management’s</a:t>
            </a:r>
            <a:r>
              <a:rPr dirty="0" sz="900">
                <a:latin typeface="Calibri"/>
                <a:cs typeface="Calibri"/>
              </a:rPr>
              <a:t> expectation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shift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considerably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towards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will</a:t>
            </a:r>
            <a:r>
              <a:rPr dirty="0" sz="900">
                <a:latin typeface="Calibri"/>
                <a:cs typeface="Calibri"/>
              </a:rPr>
              <a:t> significantly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next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growth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used).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shift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occur</a:t>
            </a:r>
            <a:r>
              <a:rPr dirty="0" sz="900">
                <a:latin typeface="Calibri"/>
                <a:cs typeface="Calibri"/>
              </a:rPr>
              <a:t> more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rapidly,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100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970)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reduced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to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Nil.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8187513"/>
            <a:ext cx="45720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23.8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38.126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8753933"/>
            <a:ext cx="691515" cy="7188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27305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36.130(c)(i)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36.130(c)(ii)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36.130(g)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54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3430" y="1673098"/>
          <a:ext cx="5972810" cy="6264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1938655"/>
                <a:gridCol w="583564"/>
                <a:gridCol w="701675"/>
                <a:gridCol w="535939"/>
                <a:gridCol w="653414"/>
                <a:gridCol w="518795"/>
              </a:tblGrid>
              <a:tr h="401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101600" marR="48260" indent="-1016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Acquired software licenses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4610" marR="137795" indent="3302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Internally developed software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62865" indent="29209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Brand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4139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lists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13,608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14,794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29,536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Additions,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separately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acquired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Additions,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internally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developed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3,653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1,387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5,255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(1,159)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(1,159)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16,469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18,046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1,761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37,251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Amortisation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(6,063)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(9,381)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(15,695)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38.118(e)(vi)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Amortisation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(1,978)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(3,528)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losses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(870)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(870)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(48)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(7,739)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(11,602)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(287)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(199)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(19,827)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8,730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6,444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1,562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17,424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401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101600" marR="48260" indent="-1016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Acquired software licenses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4610" marR="137795" indent="3302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Internally developed software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62865" indent="29209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Brand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4139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lists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8,672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14,600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23,272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Additions,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separately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acquired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Additions,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internally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developed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1,859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768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13,608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14,794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29,536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Amortisation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(4,442)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(8,166)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(12,608)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38.118(e)(vi)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Amortisation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(1,607)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(1,201)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(156)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38.118(e)(vii)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38.118(c)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(6,063)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(9,381)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(162)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(89)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(15,695)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7,545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5,413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13,841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82515" cy="1047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766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depreciation,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algn="just"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entered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into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enterprise</a:t>
            </a:r>
            <a:r>
              <a:rPr dirty="0" sz="900">
                <a:latin typeface="Calibri"/>
                <a:cs typeface="Calibri"/>
              </a:rPr>
              <a:t> resource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software,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administration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operations.</a:t>
            </a:r>
            <a:r>
              <a:rPr dirty="0" sz="900">
                <a:latin typeface="Calibri"/>
                <a:cs typeface="Calibri"/>
              </a:rPr>
              <a:t> Minimum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97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2022.</a:t>
            </a:r>
            <a:r>
              <a:rPr dirty="0" sz="900">
                <a:latin typeface="Calibri"/>
                <a:cs typeface="Calibri"/>
              </a:rPr>
              <a:t> There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None).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2795829"/>
            <a:ext cx="26155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0" b="1">
                <a:solidFill>
                  <a:srgbClr val="512178"/>
                </a:solidFill>
                <a:latin typeface="Calibri"/>
                <a:cs typeface="Calibri"/>
              </a:rPr>
              <a:t>12.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Property,</a:t>
            </a:r>
            <a:r>
              <a:rPr dirty="0" sz="1350" spc="1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plant</a:t>
            </a:r>
            <a:r>
              <a:rPr dirty="0" sz="1350" spc="1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equipment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3126829"/>
            <a:ext cx="4927600" cy="77406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39306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assets’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apply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2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4034205"/>
            <a:ext cx="47586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409524"/>
            <a:ext cx="566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38.118(d)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823543"/>
            <a:ext cx="575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38.122(e)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55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3439" y="4308678"/>
          <a:ext cx="5972810" cy="3010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023745"/>
                <a:gridCol w="525779"/>
                <a:gridCol w="575310"/>
                <a:gridCol w="612139"/>
                <a:gridCol w="678179"/>
                <a:gridCol w="516254"/>
              </a:tblGrid>
              <a:tr h="2762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Buildings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45720" marR="106680" indent="240029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14,499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4,379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2,334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28,909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Additions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2,306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4,622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(401)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(401)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Revaluation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increase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16.73(e)(viii)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8,709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15,314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6,606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33,274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Depreciation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(11,019)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(783)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(913)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(12,715)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16.73(e)(viii)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Depreciation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(530)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(2,125)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(11,712)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(1,477)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(1,479)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(14,668)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8,709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3,602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5,129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1,166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18,606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4498165"/>
            <a:ext cx="4940935" cy="2698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86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depreciation,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2914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pledged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(see</a:t>
            </a:r>
            <a:r>
              <a:rPr dirty="0" sz="900">
                <a:latin typeface="Calibri"/>
                <a:cs typeface="Calibri"/>
              </a:rPr>
              <a:t> Note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15.5).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1,304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2022.</a:t>
            </a:r>
            <a:r>
              <a:rPr dirty="0" sz="900">
                <a:latin typeface="Calibri"/>
                <a:cs typeface="Calibri"/>
              </a:rPr>
              <a:t> There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>
                <a:latin typeface="Calibri"/>
                <a:cs typeface="Calibri"/>
              </a:rPr>
              <a:t> 31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None).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Nil)</a:t>
            </a:r>
            <a:endParaRPr sz="900">
              <a:latin typeface="Calibri"/>
              <a:cs typeface="Calibri"/>
            </a:endParaRPr>
          </a:p>
          <a:p>
            <a:pPr marL="12700" marR="247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adjustment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7,421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6,712).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revalued</a:t>
            </a:r>
            <a:r>
              <a:rPr dirty="0" sz="900">
                <a:latin typeface="Calibri"/>
                <a:cs typeface="Calibri"/>
              </a:rPr>
              <a:t> 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surplus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1,288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985),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distribution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Corporation.</a:t>
            </a:r>
            <a:endParaRPr sz="900">
              <a:latin typeface="Calibri"/>
              <a:cs typeface="Calibri"/>
            </a:endParaRPr>
          </a:p>
          <a:p>
            <a:pPr marL="12700" marR="31775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Fair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value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measurement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900" spc="9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512178"/>
                </a:solidFill>
                <a:latin typeface="Calibri"/>
                <a:cs typeface="Calibri"/>
              </a:rPr>
              <a:t>land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35.2.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4526103"/>
            <a:ext cx="5791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36.126(a)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4938802"/>
            <a:ext cx="518159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16.74(a)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7.14(a)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5351603"/>
            <a:ext cx="511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16.74(c)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6177103"/>
            <a:ext cx="50101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16.77(e)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16.77(f)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56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439" y="1440904"/>
          <a:ext cx="5972810" cy="2848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036445"/>
                <a:gridCol w="513714"/>
                <a:gridCol w="575945"/>
                <a:gridCol w="612775"/>
                <a:gridCol w="690879"/>
                <a:gridCol w="506095"/>
              </a:tblGrid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Buildings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635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45720" marR="118110" indent="240029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18,204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29,983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Additions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3,281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Acquisition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2,310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3,148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Held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sale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group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(4,598)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(2,422)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(7,368)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16.73(e)(viii)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7,697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14,499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4,379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2,334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28,909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Depreciation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(12,164)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(1,334)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(14,049)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16.73(e)(viii)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Held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sale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group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3,200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4,390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16.73(e)(vii)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Depreciation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(1,983)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(429)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(2,966)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16.73(d)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(11,019)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(1,783)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(913)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(12,715)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7,697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3,480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3,596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1,421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16,194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518005" y="1719516"/>
            <a:ext cx="4927600" cy="5868035"/>
          </a:xfrm>
          <a:custGeom>
            <a:avLst/>
            <a:gdLst/>
            <a:ahLst/>
            <a:cxnLst/>
            <a:rect l="l" t="t" r="r" b="b"/>
            <a:pathLst>
              <a:path w="4927600" h="5868034">
                <a:moveTo>
                  <a:pt x="4927498" y="0"/>
                </a:moveTo>
                <a:lnTo>
                  <a:pt x="0" y="0"/>
                </a:lnTo>
                <a:lnTo>
                  <a:pt x="0" y="5867996"/>
                </a:lnTo>
                <a:lnTo>
                  <a:pt x="4927498" y="5867996"/>
                </a:lnTo>
                <a:lnTo>
                  <a:pt x="4927498" y="0"/>
                </a:lnTo>
                <a:close/>
              </a:path>
            </a:pathLst>
          </a:custGeom>
          <a:solidFill>
            <a:srgbClr val="F1F6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505300" y="1384441"/>
            <a:ext cx="4820920" cy="6105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0" indent="-241935">
              <a:lnSpc>
                <a:spcPct val="100000"/>
              </a:lnSpc>
              <a:spcBef>
                <a:spcPts val="100"/>
              </a:spcBef>
              <a:buAutoNum type="arabicPeriod" startAt="13"/>
              <a:tabLst>
                <a:tab pos="254635" algn="l"/>
              </a:tabLst>
            </a:pP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Leases</a:t>
            </a:r>
            <a:endParaRPr sz="1350">
              <a:latin typeface="Calibri"/>
              <a:cs typeface="Calibri"/>
            </a:endParaRPr>
          </a:p>
          <a:p>
            <a:pPr marL="133350">
              <a:lnSpc>
                <a:spcPct val="100000"/>
              </a:lnSpc>
              <a:spcBef>
                <a:spcPts val="148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33350">
              <a:lnSpc>
                <a:spcPct val="100000"/>
              </a:lnSpc>
              <a:spcBef>
                <a:spcPts val="780"/>
              </a:spcBef>
            </a:pP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Lessee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accounting</a:t>
            </a:r>
            <a:endParaRPr sz="900">
              <a:latin typeface="Arial"/>
              <a:cs typeface="Arial"/>
            </a:endParaRPr>
          </a:p>
          <a:p>
            <a:pPr lvl="1" marL="277495" marR="238760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criteria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chooses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practical</a:t>
            </a:r>
            <a:r>
              <a:rPr dirty="0" sz="900">
                <a:latin typeface="Calibri"/>
                <a:cs typeface="Calibri"/>
              </a:rPr>
              <a:t> expedient,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disclose:</a:t>
            </a:r>
            <a:endParaRPr sz="900">
              <a:latin typeface="Calibri"/>
              <a:cs typeface="Calibri"/>
            </a:endParaRPr>
          </a:p>
          <a:p>
            <a:pPr lvl="2" marL="421640" marR="25400" indent="-144145">
              <a:lnSpc>
                <a:spcPct val="111100"/>
              </a:lnSpc>
              <a:buChar char="–"/>
              <a:tabLst>
                <a:tab pos="42227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expedient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concessions,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some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description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expedient</a:t>
            </a:r>
            <a:r>
              <a:rPr dirty="0" sz="900">
                <a:latin typeface="Calibri"/>
                <a:cs typeface="Calibri"/>
              </a:rPr>
              <a:t> to,</a:t>
            </a:r>
            <a:r>
              <a:rPr dirty="0" sz="900" spc="-3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lvl="2" marL="421640" marR="45720" indent="-144145">
              <a:lnSpc>
                <a:spcPct val="111100"/>
              </a:lnSpc>
              <a:buChar char="–"/>
              <a:tabLst>
                <a:tab pos="42227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payments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concessions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(as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expedient)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amendment.</a:t>
            </a:r>
            <a:endParaRPr sz="900">
              <a:latin typeface="Calibri"/>
              <a:cs typeface="Calibri"/>
            </a:endParaRPr>
          </a:p>
          <a:p>
            <a:pPr lvl="1" marL="277495" marR="71120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incremental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(IBR)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often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calculate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IBR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risk,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reconsidered.</a:t>
            </a:r>
            <a:endParaRPr sz="900">
              <a:latin typeface="Calibri"/>
              <a:cs typeface="Calibri"/>
            </a:endParaRPr>
          </a:p>
          <a:p>
            <a:pPr lvl="1" marL="277495" marR="353695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concessions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jurisdictions,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concessions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provided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</a:t>
            </a:r>
            <a:r>
              <a:rPr dirty="0" sz="900">
                <a:latin typeface="Calibri"/>
                <a:cs typeface="Calibri"/>
              </a:rPr>
              <a:t> modifications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grants.</a:t>
            </a:r>
            <a:endParaRPr sz="900">
              <a:latin typeface="Calibri"/>
              <a:cs typeface="Calibri"/>
            </a:endParaRPr>
          </a:p>
          <a:p>
            <a:pPr lvl="1" marL="277495" marR="5080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impairment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decided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space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leased)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entity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impairment.</a:t>
            </a:r>
            <a:endParaRPr sz="900">
              <a:latin typeface="Calibri"/>
              <a:cs typeface="Calibri"/>
            </a:endParaRPr>
          </a:p>
          <a:p>
            <a:pPr marL="133350">
              <a:lnSpc>
                <a:spcPct val="100000"/>
              </a:lnSpc>
              <a:spcBef>
                <a:spcPts val="970"/>
              </a:spcBef>
            </a:pPr>
            <a:r>
              <a:rPr dirty="0" sz="900" spc="-55" b="1">
                <a:solidFill>
                  <a:srgbClr val="9FC63B"/>
                </a:solidFill>
                <a:latin typeface="Arial"/>
                <a:cs typeface="Arial"/>
              </a:rPr>
              <a:t>Lessor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accounting</a:t>
            </a:r>
            <a:endParaRPr sz="900">
              <a:latin typeface="Arial"/>
              <a:cs typeface="Arial"/>
            </a:endParaRPr>
          </a:p>
          <a:p>
            <a:pPr lvl="1" marL="277495" marR="100330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lessors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but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expedient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16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limited</a:t>
            </a:r>
            <a:endParaRPr sz="900">
              <a:latin typeface="Calibri"/>
              <a:cs typeface="Calibri"/>
            </a:endParaRPr>
          </a:p>
          <a:p>
            <a:pPr marL="277495" marR="127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lessor’s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perspective.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 spc="70">
                <a:latin typeface="Calibri"/>
                <a:cs typeface="Calibri"/>
              </a:rPr>
              <a:t> any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prepayments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accruals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16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whether</a:t>
            </a:r>
            <a:r>
              <a:rPr dirty="0" sz="900" spc="45">
                <a:latin typeface="Calibri"/>
                <a:cs typeface="Calibri"/>
              </a:rPr>
              <a:t> balances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lessor’s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accruals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prepayments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view,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approach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17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‘Leases’,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are.</a:t>
            </a:r>
            <a:endParaRPr sz="900">
              <a:latin typeface="Calibri"/>
              <a:cs typeface="Calibri"/>
            </a:endParaRPr>
          </a:p>
          <a:p>
            <a:pPr lvl="1" marL="277495" marR="182245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instance,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</a:t>
            </a:r>
            <a:r>
              <a:rPr dirty="0" sz="900" spc="60">
                <a:latin typeface="Calibri"/>
                <a:cs typeface="Calibri"/>
              </a:rPr>
              <a:t> 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systematic)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prepayments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accruals.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pattern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written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down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zero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lease.</a:t>
            </a:r>
            <a:endParaRPr sz="900">
              <a:latin typeface="Calibri"/>
              <a:cs typeface="Calibri"/>
            </a:endParaRPr>
          </a:p>
          <a:p>
            <a:pPr marL="13335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 b="1">
                <a:latin typeface="Calibri"/>
                <a:cs typeface="Calibri"/>
                <a:hlinkClick r:id="rId2"/>
              </a:rPr>
              <a:t>COVID-</a:t>
            </a:r>
            <a:r>
              <a:rPr dirty="0" sz="900" b="1">
                <a:latin typeface="Calibri"/>
                <a:cs typeface="Calibri"/>
                <a:hlinkClick r:id="rId2"/>
              </a:rPr>
              <a:t>19</a:t>
            </a:r>
            <a:r>
              <a:rPr dirty="0" sz="900" spc="8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Accounting</a:t>
            </a:r>
            <a:r>
              <a:rPr dirty="0" sz="900" spc="8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for</a:t>
            </a:r>
            <a:r>
              <a:rPr dirty="0" sz="900" spc="7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lease</a:t>
            </a:r>
            <a:r>
              <a:rPr dirty="0" sz="900" spc="80" b="1">
                <a:latin typeface="Calibri"/>
                <a:cs typeface="Calibri"/>
                <a:hlinkClick r:id="rId2"/>
              </a:rPr>
              <a:t> </a:t>
            </a:r>
            <a:r>
              <a:rPr dirty="0" sz="900" spc="-10" b="1">
                <a:latin typeface="Calibri"/>
                <a:cs typeface="Calibri"/>
                <a:hlinkClick r:id="rId2"/>
              </a:rPr>
              <a:t>modifications</a:t>
            </a:r>
            <a:r>
              <a:rPr dirty="0" sz="900" spc="-1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57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79997" y="179984"/>
            <a:ext cx="7200265" cy="10332085"/>
          </a:xfrm>
          <a:custGeom>
            <a:avLst/>
            <a:gdLst/>
            <a:ahLst/>
            <a:cxnLst/>
            <a:rect l="l" t="t" r="r" b="b"/>
            <a:pathLst>
              <a:path w="7200265" h="10332085">
                <a:moveTo>
                  <a:pt x="7199998" y="0"/>
                </a:moveTo>
                <a:lnTo>
                  <a:pt x="0" y="0"/>
                </a:lnTo>
                <a:lnTo>
                  <a:pt x="0" y="10332008"/>
                </a:lnTo>
                <a:lnTo>
                  <a:pt x="7199998" y="10332008"/>
                </a:lnTo>
                <a:lnTo>
                  <a:pt x="7199998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229"/>
              <a:t>IFRS</a:t>
            </a:r>
            <a:r>
              <a:rPr dirty="0" spc="-220"/>
              <a:t> </a:t>
            </a:r>
            <a:r>
              <a:rPr dirty="0" spc="-105"/>
              <a:t>Example</a:t>
            </a:r>
            <a:r>
              <a:rPr dirty="0" spc="-215"/>
              <a:t> </a:t>
            </a:r>
            <a:r>
              <a:rPr dirty="0" spc="-10"/>
              <a:t>Consolidated </a:t>
            </a:r>
            <a:r>
              <a:rPr dirty="0" spc="-40"/>
              <a:t>Financial</a:t>
            </a:r>
            <a:r>
              <a:rPr dirty="0" spc="-200"/>
              <a:t> </a:t>
            </a:r>
            <a:r>
              <a:rPr dirty="0" spc="-10"/>
              <a:t>Statements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4299" y="2630153"/>
            <a:ext cx="2994660" cy="55372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300"/>
              </a:spcBef>
            </a:pPr>
            <a:r>
              <a:rPr dirty="0" sz="1800">
                <a:latin typeface="Calibri"/>
                <a:cs typeface="Calibri"/>
              </a:rPr>
              <a:t>Illustrative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65">
                <a:latin typeface="Calibri"/>
                <a:cs typeface="Calibri"/>
              </a:rPr>
              <a:t>Corporation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 spc="70">
                <a:latin typeface="Calibri"/>
                <a:cs typeface="Calibri"/>
              </a:rPr>
              <a:t>Group </a:t>
            </a:r>
            <a:r>
              <a:rPr dirty="0" sz="1800" spc="-145">
                <a:latin typeface="Calibri"/>
                <a:cs typeface="Calibri"/>
              </a:rPr>
              <a:t>31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50">
                <a:latin typeface="Calibri"/>
                <a:cs typeface="Calibri"/>
              </a:rPr>
              <a:t>December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2021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2132431" y="5136274"/>
            <a:ext cx="5247640" cy="5375910"/>
            <a:chOff x="2132431" y="5136274"/>
            <a:chExt cx="5247640" cy="5375910"/>
          </a:xfrm>
        </p:grpSpPr>
        <p:sp>
          <p:nvSpPr>
            <p:cNvPr id="6" name="object 6" descr=""/>
            <p:cNvSpPr/>
            <p:nvPr/>
          </p:nvSpPr>
          <p:spPr>
            <a:xfrm>
              <a:off x="2132418" y="5136286"/>
              <a:ext cx="5247640" cy="5375910"/>
            </a:xfrm>
            <a:custGeom>
              <a:avLst/>
              <a:gdLst/>
              <a:ahLst/>
              <a:cxnLst/>
              <a:rect l="l" t="t" r="r" b="b"/>
              <a:pathLst>
                <a:path w="5247640" h="5375909">
                  <a:moveTo>
                    <a:pt x="5247576" y="33274"/>
                  </a:moveTo>
                  <a:lnTo>
                    <a:pt x="5200713" y="25781"/>
                  </a:lnTo>
                  <a:lnTo>
                    <a:pt x="5151463" y="18973"/>
                  </a:lnTo>
                  <a:lnTo>
                    <a:pt x="5101958" y="13195"/>
                  </a:lnTo>
                  <a:lnTo>
                    <a:pt x="5052238" y="8458"/>
                  </a:lnTo>
                  <a:lnTo>
                    <a:pt x="5002288" y="4762"/>
                  </a:lnTo>
                  <a:lnTo>
                    <a:pt x="4952149" y="2120"/>
                  </a:lnTo>
                  <a:lnTo>
                    <a:pt x="4901781" y="520"/>
                  </a:lnTo>
                  <a:lnTo>
                    <a:pt x="4851374" y="0"/>
                  </a:lnTo>
                  <a:lnTo>
                    <a:pt x="4800816" y="520"/>
                  </a:lnTo>
                  <a:lnTo>
                    <a:pt x="4750498" y="2120"/>
                  </a:lnTo>
                  <a:lnTo>
                    <a:pt x="4700359" y="4762"/>
                  </a:lnTo>
                  <a:lnTo>
                    <a:pt x="4650435" y="8458"/>
                  </a:lnTo>
                  <a:lnTo>
                    <a:pt x="4600714" y="13195"/>
                  </a:lnTo>
                  <a:lnTo>
                    <a:pt x="4551235" y="18973"/>
                  </a:lnTo>
                  <a:lnTo>
                    <a:pt x="4501985" y="25781"/>
                  </a:lnTo>
                  <a:lnTo>
                    <a:pt x="4453013" y="33616"/>
                  </a:lnTo>
                  <a:lnTo>
                    <a:pt x="4404284" y="42481"/>
                  </a:lnTo>
                  <a:lnTo>
                    <a:pt x="4355820" y="52349"/>
                  </a:lnTo>
                  <a:lnTo>
                    <a:pt x="4307662" y="63246"/>
                  </a:lnTo>
                  <a:lnTo>
                    <a:pt x="4259808" y="75133"/>
                  </a:lnTo>
                  <a:lnTo>
                    <a:pt x="4212272" y="88036"/>
                  </a:lnTo>
                  <a:lnTo>
                    <a:pt x="4165066" y="101930"/>
                  </a:lnTo>
                  <a:lnTo>
                    <a:pt x="4118191" y="116814"/>
                  </a:lnTo>
                  <a:lnTo>
                    <a:pt x="4071683" y="132676"/>
                  </a:lnTo>
                  <a:lnTo>
                    <a:pt x="4025544" y="149529"/>
                  </a:lnTo>
                  <a:lnTo>
                    <a:pt x="3979773" y="167347"/>
                  </a:lnTo>
                  <a:lnTo>
                    <a:pt x="3934409" y="186143"/>
                  </a:lnTo>
                  <a:lnTo>
                    <a:pt x="3889451" y="205892"/>
                  </a:lnTo>
                  <a:lnTo>
                    <a:pt x="3844912" y="226606"/>
                  </a:lnTo>
                  <a:lnTo>
                    <a:pt x="3800792" y="248285"/>
                  </a:lnTo>
                  <a:lnTo>
                    <a:pt x="3757130" y="270891"/>
                  </a:lnTo>
                  <a:lnTo>
                    <a:pt x="3713924" y="294449"/>
                  </a:lnTo>
                  <a:lnTo>
                    <a:pt x="3671189" y="318947"/>
                  </a:lnTo>
                  <a:lnTo>
                    <a:pt x="3628948" y="344385"/>
                  </a:lnTo>
                  <a:lnTo>
                    <a:pt x="3587191" y="370738"/>
                  </a:lnTo>
                  <a:lnTo>
                    <a:pt x="3545941" y="398018"/>
                  </a:lnTo>
                  <a:lnTo>
                    <a:pt x="3505225" y="426212"/>
                  </a:lnTo>
                  <a:lnTo>
                    <a:pt x="3465030" y="455307"/>
                  </a:lnTo>
                  <a:lnTo>
                    <a:pt x="3425393" y="485317"/>
                  </a:lnTo>
                  <a:lnTo>
                    <a:pt x="3386315" y="516229"/>
                  </a:lnTo>
                  <a:lnTo>
                    <a:pt x="3347809" y="548043"/>
                  </a:lnTo>
                  <a:lnTo>
                    <a:pt x="3309886" y="580732"/>
                  </a:lnTo>
                  <a:lnTo>
                    <a:pt x="3272561" y="614311"/>
                  </a:lnTo>
                  <a:lnTo>
                    <a:pt x="3235858" y="648766"/>
                  </a:lnTo>
                  <a:lnTo>
                    <a:pt x="3199777" y="684098"/>
                  </a:lnTo>
                  <a:lnTo>
                    <a:pt x="1024648" y="2859265"/>
                  </a:lnTo>
                  <a:lnTo>
                    <a:pt x="1000848" y="2819285"/>
                  </a:lnTo>
                  <a:lnTo>
                    <a:pt x="975690" y="2775051"/>
                  </a:lnTo>
                  <a:lnTo>
                    <a:pt x="951471" y="2730373"/>
                  </a:lnTo>
                  <a:lnTo>
                    <a:pt x="928192" y="2685250"/>
                  </a:lnTo>
                  <a:lnTo>
                    <a:pt x="905891" y="2639707"/>
                  </a:lnTo>
                  <a:lnTo>
                    <a:pt x="884580" y="2593746"/>
                  </a:lnTo>
                  <a:lnTo>
                    <a:pt x="864298" y="2547391"/>
                  </a:lnTo>
                  <a:lnTo>
                    <a:pt x="845058" y="2500655"/>
                  </a:lnTo>
                  <a:lnTo>
                    <a:pt x="826897" y="2453551"/>
                  </a:lnTo>
                  <a:lnTo>
                    <a:pt x="809815" y="2406078"/>
                  </a:lnTo>
                  <a:lnTo>
                    <a:pt x="793864" y="2358263"/>
                  </a:lnTo>
                  <a:lnTo>
                    <a:pt x="779043" y="2310130"/>
                  </a:lnTo>
                  <a:lnTo>
                    <a:pt x="765390" y="2261666"/>
                  </a:lnTo>
                  <a:lnTo>
                    <a:pt x="752919" y="2212898"/>
                  </a:lnTo>
                  <a:lnTo>
                    <a:pt x="741667" y="2163851"/>
                  </a:lnTo>
                  <a:lnTo>
                    <a:pt x="731647" y="2114524"/>
                  </a:lnTo>
                  <a:lnTo>
                    <a:pt x="722884" y="2064931"/>
                  </a:lnTo>
                  <a:lnTo>
                    <a:pt x="715403" y="2015083"/>
                  </a:lnTo>
                  <a:lnTo>
                    <a:pt x="709231" y="1964994"/>
                  </a:lnTo>
                  <a:lnTo>
                    <a:pt x="704392" y="1914702"/>
                  </a:lnTo>
                  <a:lnTo>
                    <a:pt x="700913" y="1864182"/>
                  </a:lnTo>
                  <a:lnTo>
                    <a:pt x="698804" y="1813471"/>
                  </a:lnTo>
                  <a:lnTo>
                    <a:pt x="698093" y="1762582"/>
                  </a:lnTo>
                  <a:lnTo>
                    <a:pt x="697814" y="1717243"/>
                  </a:lnTo>
                  <a:lnTo>
                    <a:pt x="698715" y="1671624"/>
                  </a:lnTo>
                  <a:lnTo>
                    <a:pt x="700786" y="1625777"/>
                  </a:lnTo>
                  <a:lnTo>
                    <a:pt x="704024" y="1579753"/>
                  </a:lnTo>
                  <a:lnTo>
                    <a:pt x="708418" y="1533601"/>
                  </a:lnTo>
                  <a:lnTo>
                    <a:pt x="713968" y="1487335"/>
                  </a:lnTo>
                  <a:lnTo>
                    <a:pt x="720661" y="1441030"/>
                  </a:lnTo>
                  <a:lnTo>
                    <a:pt x="728497" y="1394726"/>
                  </a:lnTo>
                  <a:lnTo>
                    <a:pt x="737450" y="1348447"/>
                  </a:lnTo>
                  <a:lnTo>
                    <a:pt x="747534" y="1302258"/>
                  </a:lnTo>
                  <a:lnTo>
                    <a:pt x="758723" y="1256195"/>
                  </a:lnTo>
                  <a:lnTo>
                    <a:pt x="771029" y="1210297"/>
                  </a:lnTo>
                  <a:lnTo>
                    <a:pt x="784428" y="1164615"/>
                  </a:lnTo>
                  <a:lnTo>
                    <a:pt x="798931" y="1119200"/>
                  </a:lnTo>
                  <a:lnTo>
                    <a:pt x="814514" y="1074077"/>
                  </a:lnTo>
                  <a:lnTo>
                    <a:pt x="831227" y="1029157"/>
                  </a:lnTo>
                  <a:lnTo>
                    <a:pt x="848893" y="984923"/>
                  </a:lnTo>
                  <a:lnTo>
                    <a:pt x="867689" y="940968"/>
                  </a:lnTo>
                  <a:lnTo>
                    <a:pt x="887539" y="897496"/>
                  </a:lnTo>
                  <a:lnTo>
                    <a:pt x="908431" y="854544"/>
                  </a:lnTo>
                  <a:lnTo>
                    <a:pt x="930376" y="812165"/>
                  </a:lnTo>
                  <a:lnTo>
                    <a:pt x="953338" y="770382"/>
                  </a:lnTo>
                  <a:lnTo>
                    <a:pt x="977341" y="729272"/>
                  </a:lnTo>
                  <a:lnTo>
                    <a:pt x="1002360" y="688848"/>
                  </a:lnTo>
                  <a:lnTo>
                    <a:pt x="1028382" y="649173"/>
                  </a:lnTo>
                  <a:lnTo>
                    <a:pt x="1055420" y="610273"/>
                  </a:lnTo>
                  <a:lnTo>
                    <a:pt x="1083449" y="572211"/>
                  </a:lnTo>
                  <a:lnTo>
                    <a:pt x="1112469" y="535025"/>
                  </a:lnTo>
                  <a:lnTo>
                    <a:pt x="1142466" y="498754"/>
                  </a:lnTo>
                  <a:lnTo>
                    <a:pt x="1173441" y="463448"/>
                  </a:lnTo>
                  <a:lnTo>
                    <a:pt x="1205395" y="429145"/>
                  </a:lnTo>
                  <a:lnTo>
                    <a:pt x="1238300" y="395897"/>
                  </a:lnTo>
                  <a:lnTo>
                    <a:pt x="1272159" y="363740"/>
                  </a:lnTo>
                  <a:lnTo>
                    <a:pt x="1306957" y="332727"/>
                  </a:lnTo>
                  <a:lnTo>
                    <a:pt x="1342694" y="302895"/>
                  </a:lnTo>
                  <a:lnTo>
                    <a:pt x="1379372" y="274281"/>
                  </a:lnTo>
                  <a:lnTo>
                    <a:pt x="1416964" y="246951"/>
                  </a:lnTo>
                  <a:lnTo>
                    <a:pt x="1455470" y="220929"/>
                  </a:lnTo>
                  <a:lnTo>
                    <a:pt x="1494891" y="196265"/>
                  </a:lnTo>
                  <a:lnTo>
                    <a:pt x="1535214" y="172999"/>
                  </a:lnTo>
                  <a:lnTo>
                    <a:pt x="1576438" y="151180"/>
                  </a:lnTo>
                  <a:lnTo>
                    <a:pt x="1618538" y="130860"/>
                  </a:lnTo>
                  <a:lnTo>
                    <a:pt x="1661515" y="112064"/>
                  </a:lnTo>
                  <a:lnTo>
                    <a:pt x="1705368" y="94856"/>
                  </a:lnTo>
                  <a:lnTo>
                    <a:pt x="1750098" y="79260"/>
                  </a:lnTo>
                  <a:lnTo>
                    <a:pt x="1795665" y="65341"/>
                  </a:lnTo>
                  <a:lnTo>
                    <a:pt x="1842096" y="53124"/>
                  </a:lnTo>
                  <a:lnTo>
                    <a:pt x="1889366" y="42672"/>
                  </a:lnTo>
                  <a:lnTo>
                    <a:pt x="1842096" y="52311"/>
                  </a:lnTo>
                  <a:lnTo>
                    <a:pt x="1794992" y="62928"/>
                  </a:lnTo>
                  <a:lnTo>
                    <a:pt x="1748091" y="74523"/>
                  </a:lnTo>
                  <a:lnTo>
                    <a:pt x="1701380" y="87096"/>
                  </a:lnTo>
                  <a:lnTo>
                    <a:pt x="1654886" y="100660"/>
                  </a:lnTo>
                  <a:lnTo>
                    <a:pt x="1608645" y="115189"/>
                  </a:lnTo>
                  <a:lnTo>
                    <a:pt x="1562646" y="130708"/>
                  </a:lnTo>
                  <a:lnTo>
                    <a:pt x="1516913" y="147205"/>
                  </a:lnTo>
                  <a:lnTo>
                    <a:pt x="1471460" y="164680"/>
                  </a:lnTo>
                  <a:lnTo>
                    <a:pt x="1426324" y="183146"/>
                  </a:lnTo>
                  <a:lnTo>
                    <a:pt x="1381493" y="202577"/>
                  </a:lnTo>
                  <a:lnTo>
                    <a:pt x="1337005" y="222999"/>
                  </a:lnTo>
                  <a:lnTo>
                    <a:pt x="1292860" y="244398"/>
                  </a:lnTo>
                  <a:lnTo>
                    <a:pt x="1249095" y="266776"/>
                  </a:lnTo>
                  <a:lnTo>
                    <a:pt x="1205712" y="290131"/>
                  </a:lnTo>
                  <a:lnTo>
                    <a:pt x="1162723" y="314477"/>
                  </a:lnTo>
                  <a:lnTo>
                    <a:pt x="1120152" y="339788"/>
                  </a:lnTo>
                  <a:lnTo>
                    <a:pt x="1078014" y="366090"/>
                  </a:lnTo>
                  <a:lnTo>
                    <a:pt x="1036332" y="393369"/>
                  </a:lnTo>
                  <a:lnTo>
                    <a:pt x="995108" y="421627"/>
                  </a:lnTo>
                  <a:lnTo>
                    <a:pt x="954379" y="450862"/>
                  </a:lnTo>
                  <a:lnTo>
                    <a:pt x="914133" y="481088"/>
                  </a:lnTo>
                  <a:lnTo>
                    <a:pt x="874420" y="512279"/>
                  </a:lnTo>
                  <a:lnTo>
                    <a:pt x="835228" y="544461"/>
                  </a:lnTo>
                  <a:lnTo>
                    <a:pt x="796582" y="577621"/>
                  </a:lnTo>
                  <a:lnTo>
                    <a:pt x="758507" y="611759"/>
                  </a:lnTo>
                  <a:lnTo>
                    <a:pt x="721017" y="646887"/>
                  </a:lnTo>
                  <a:lnTo>
                    <a:pt x="684123" y="682980"/>
                  </a:lnTo>
                  <a:lnTo>
                    <a:pt x="648792" y="719061"/>
                  </a:lnTo>
                  <a:lnTo>
                    <a:pt x="614324" y="755777"/>
                  </a:lnTo>
                  <a:lnTo>
                    <a:pt x="580745" y="793102"/>
                  </a:lnTo>
                  <a:lnTo>
                    <a:pt x="548043" y="831024"/>
                  </a:lnTo>
                  <a:lnTo>
                    <a:pt x="516242" y="869530"/>
                  </a:lnTo>
                  <a:lnTo>
                    <a:pt x="485330" y="908608"/>
                  </a:lnTo>
                  <a:lnTo>
                    <a:pt x="455320" y="948245"/>
                  </a:lnTo>
                  <a:lnTo>
                    <a:pt x="426212" y="988441"/>
                  </a:lnTo>
                  <a:lnTo>
                    <a:pt x="397929" y="1029296"/>
                  </a:lnTo>
                  <a:lnTo>
                    <a:pt x="370738" y="1070406"/>
                  </a:lnTo>
                  <a:lnTo>
                    <a:pt x="344385" y="1112164"/>
                  </a:lnTo>
                  <a:lnTo>
                    <a:pt x="318960" y="1154404"/>
                  </a:lnTo>
                  <a:lnTo>
                    <a:pt x="294462" y="1197140"/>
                  </a:lnTo>
                  <a:lnTo>
                    <a:pt x="270903" y="1240345"/>
                  </a:lnTo>
                  <a:lnTo>
                    <a:pt x="248285" y="1284008"/>
                  </a:lnTo>
                  <a:lnTo>
                    <a:pt x="226618" y="1328127"/>
                  </a:lnTo>
                  <a:lnTo>
                    <a:pt x="205905" y="1372666"/>
                  </a:lnTo>
                  <a:lnTo>
                    <a:pt x="186143" y="1417624"/>
                  </a:lnTo>
                  <a:lnTo>
                    <a:pt x="167347" y="1462989"/>
                  </a:lnTo>
                  <a:lnTo>
                    <a:pt x="149529" y="1508747"/>
                  </a:lnTo>
                  <a:lnTo>
                    <a:pt x="132689" y="1554899"/>
                  </a:lnTo>
                  <a:lnTo>
                    <a:pt x="116814" y="1601406"/>
                  </a:lnTo>
                  <a:lnTo>
                    <a:pt x="101930" y="1648269"/>
                  </a:lnTo>
                  <a:lnTo>
                    <a:pt x="88036" y="1695488"/>
                  </a:lnTo>
                  <a:lnTo>
                    <a:pt x="75145" y="1743024"/>
                  </a:lnTo>
                  <a:lnTo>
                    <a:pt x="63246" y="1790877"/>
                  </a:lnTo>
                  <a:lnTo>
                    <a:pt x="52362" y="1839048"/>
                  </a:lnTo>
                  <a:lnTo>
                    <a:pt x="42481" y="1887499"/>
                  </a:lnTo>
                  <a:lnTo>
                    <a:pt x="33629" y="1936229"/>
                  </a:lnTo>
                  <a:lnTo>
                    <a:pt x="25793" y="1985225"/>
                  </a:lnTo>
                  <a:lnTo>
                    <a:pt x="18973" y="2034476"/>
                  </a:lnTo>
                  <a:lnTo>
                    <a:pt x="13195" y="2083968"/>
                  </a:lnTo>
                  <a:lnTo>
                    <a:pt x="8458" y="2133689"/>
                  </a:lnTo>
                  <a:lnTo>
                    <a:pt x="4762" y="2183625"/>
                  </a:lnTo>
                  <a:lnTo>
                    <a:pt x="2120" y="2233765"/>
                  </a:lnTo>
                  <a:lnTo>
                    <a:pt x="533" y="2284082"/>
                  </a:lnTo>
                  <a:lnTo>
                    <a:pt x="12" y="2333714"/>
                  </a:lnTo>
                  <a:lnTo>
                    <a:pt x="12" y="2335492"/>
                  </a:lnTo>
                  <a:lnTo>
                    <a:pt x="533" y="2385110"/>
                  </a:lnTo>
                  <a:lnTo>
                    <a:pt x="2120" y="2435441"/>
                  </a:lnTo>
                  <a:lnTo>
                    <a:pt x="4762" y="2485567"/>
                  </a:lnTo>
                  <a:lnTo>
                    <a:pt x="8458" y="2535504"/>
                  </a:lnTo>
                  <a:lnTo>
                    <a:pt x="13195" y="2585224"/>
                  </a:lnTo>
                  <a:lnTo>
                    <a:pt x="18973" y="2634704"/>
                  </a:lnTo>
                  <a:lnTo>
                    <a:pt x="25781" y="2683954"/>
                  </a:lnTo>
                  <a:lnTo>
                    <a:pt x="33616" y="2732951"/>
                  </a:lnTo>
                  <a:lnTo>
                    <a:pt x="42481" y="2781681"/>
                  </a:lnTo>
                  <a:lnTo>
                    <a:pt x="52362" y="2830144"/>
                  </a:lnTo>
                  <a:lnTo>
                    <a:pt x="63246" y="2878302"/>
                  </a:lnTo>
                  <a:lnTo>
                    <a:pt x="75145" y="2926156"/>
                  </a:lnTo>
                  <a:lnTo>
                    <a:pt x="88036" y="2973692"/>
                  </a:lnTo>
                  <a:lnTo>
                    <a:pt x="101930" y="3020898"/>
                  </a:lnTo>
                  <a:lnTo>
                    <a:pt x="116814" y="3067774"/>
                  </a:lnTo>
                  <a:lnTo>
                    <a:pt x="132689" y="3114281"/>
                  </a:lnTo>
                  <a:lnTo>
                    <a:pt x="149529" y="3160420"/>
                  </a:lnTo>
                  <a:lnTo>
                    <a:pt x="167360" y="3206191"/>
                  </a:lnTo>
                  <a:lnTo>
                    <a:pt x="186143" y="3251555"/>
                  </a:lnTo>
                  <a:lnTo>
                    <a:pt x="205905" y="3296513"/>
                  </a:lnTo>
                  <a:lnTo>
                    <a:pt x="226618" y="3341052"/>
                  </a:lnTo>
                  <a:lnTo>
                    <a:pt x="248285" y="3385172"/>
                  </a:lnTo>
                  <a:lnTo>
                    <a:pt x="270903" y="3428835"/>
                  </a:lnTo>
                  <a:lnTo>
                    <a:pt x="294462" y="3472040"/>
                  </a:lnTo>
                  <a:lnTo>
                    <a:pt x="318960" y="3514775"/>
                  </a:lnTo>
                  <a:lnTo>
                    <a:pt x="344385" y="3557016"/>
                  </a:lnTo>
                  <a:lnTo>
                    <a:pt x="367080" y="3592982"/>
                  </a:lnTo>
                  <a:lnTo>
                    <a:pt x="344385" y="3628948"/>
                  </a:lnTo>
                  <a:lnTo>
                    <a:pt x="318960" y="3671201"/>
                  </a:lnTo>
                  <a:lnTo>
                    <a:pt x="294462" y="3713924"/>
                  </a:lnTo>
                  <a:lnTo>
                    <a:pt x="270891" y="3757130"/>
                  </a:lnTo>
                  <a:lnTo>
                    <a:pt x="248285" y="3800792"/>
                  </a:lnTo>
                  <a:lnTo>
                    <a:pt x="226606" y="3844899"/>
                  </a:lnTo>
                  <a:lnTo>
                    <a:pt x="205892" y="3889451"/>
                  </a:lnTo>
                  <a:lnTo>
                    <a:pt x="186143" y="3934409"/>
                  </a:lnTo>
                  <a:lnTo>
                    <a:pt x="167347" y="3979773"/>
                  </a:lnTo>
                  <a:lnTo>
                    <a:pt x="149529" y="4025531"/>
                  </a:lnTo>
                  <a:lnTo>
                    <a:pt x="132676" y="4071670"/>
                  </a:lnTo>
                  <a:lnTo>
                    <a:pt x="116801" y="4118191"/>
                  </a:lnTo>
                  <a:lnTo>
                    <a:pt x="101930" y="4165054"/>
                  </a:lnTo>
                  <a:lnTo>
                    <a:pt x="88036" y="4212260"/>
                  </a:lnTo>
                  <a:lnTo>
                    <a:pt x="75133" y="4259808"/>
                  </a:lnTo>
                  <a:lnTo>
                    <a:pt x="63246" y="4307662"/>
                  </a:lnTo>
                  <a:lnTo>
                    <a:pt x="52349" y="4355820"/>
                  </a:lnTo>
                  <a:lnTo>
                    <a:pt x="42481" y="4404271"/>
                  </a:lnTo>
                  <a:lnTo>
                    <a:pt x="33616" y="4453001"/>
                  </a:lnTo>
                  <a:lnTo>
                    <a:pt x="25781" y="4502010"/>
                  </a:lnTo>
                  <a:lnTo>
                    <a:pt x="18973" y="4551261"/>
                  </a:lnTo>
                  <a:lnTo>
                    <a:pt x="13195" y="4600753"/>
                  </a:lnTo>
                  <a:lnTo>
                    <a:pt x="8458" y="4650473"/>
                  </a:lnTo>
                  <a:lnTo>
                    <a:pt x="4762" y="4700397"/>
                  </a:lnTo>
                  <a:lnTo>
                    <a:pt x="2120" y="4750536"/>
                  </a:lnTo>
                  <a:lnTo>
                    <a:pt x="520" y="4801336"/>
                  </a:lnTo>
                  <a:lnTo>
                    <a:pt x="0" y="4850168"/>
                  </a:lnTo>
                  <a:lnTo>
                    <a:pt x="0" y="4852505"/>
                  </a:lnTo>
                  <a:lnTo>
                    <a:pt x="584" y="4904194"/>
                  </a:lnTo>
                  <a:lnTo>
                    <a:pt x="2324" y="4956822"/>
                  </a:lnTo>
                  <a:lnTo>
                    <a:pt x="5232" y="5009235"/>
                  </a:lnTo>
                  <a:lnTo>
                    <a:pt x="9283" y="5061432"/>
                  </a:lnTo>
                  <a:lnTo>
                    <a:pt x="14490" y="5113401"/>
                  </a:lnTo>
                  <a:lnTo>
                    <a:pt x="20815" y="5165102"/>
                  </a:lnTo>
                  <a:lnTo>
                    <a:pt x="28270" y="5216550"/>
                  </a:lnTo>
                  <a:lnTo>
                    <a:pt x="36855" y="5267706"/>
                  </a:lnTo>
                  <a:lnTo>
                    <a:pt x="46545" y="5318569"/>
                  </a:lnTo>
                  <a:lnTo>
                    <a:pt x="57010" y="5365839"/>
                  </a:lnTo>
                  <a:lnTo>
                    <a:pt x="59613" y="5375732"/>
                  </a:lnTo>
                  <a:lnTo>
                    <a:pt x="1061389" y="5375732"/>
                  </a:lnTo>
                  <a:lnTo>
                    <a:pt x="1044740" y="5333403"/>
                  </a:lnTo>
                  <a:lnTo>
                    <a:pt x="1028534" y="5287454"/>
                  </a:lnTo>
                  <a:lnTo>
                    <a:pt x="1013980" y="5240896"/>
                  </a:lnTo>
                  <a:lnTo>
                    <a:pt x="1001077" y="5193792"/>
                  </a:lnTo>
                  <a:lnTo>
                    <a:pt x="989850" y="5146154"/>
                  </a:lnTo>
                  <a:lnTo>
                    <a:pt x="980300" y="5098034"/>
                  </a:lnTo>
                  <a:lnTo>
                    <a:pt x="972464" y="5049469"/>
                  </a:lnTo>
                  <a:lnTo>
                    <a:pt x="966343" y="5000472"/>
                  </a:lnTo>
                  <a:lnTo>
                    <a:pt x="961948" y="4951107"/>
                  </a:lnTo>
                  <a:lnTo>
                    <a:pt x="959294" y="4901387"/>
                  </a:lnTo>
                  <a:lnTo>
                    <a:pt x="958430" y="4852505"/>
                  </a:lnTo>
                  <a:lnTo>
                    <a:pt x="958430" y="4850168"/>
                  </a:lnTo>
                  <a:lnTo>
                    <a:pt x="959294" y="4801336"/>
                  </a:lnTo>
                  <a:lnTo>
                    <a:pt x="961948" y="4751629"/>
                  </a:lnTo>
                  <a:lnTo>
                    <a:pt x="966330" y="4702251"/>
                  </a:lnTo>
                  <a:lnTo>
                    <a:pt x="972464" y="4653267"/>
                  </a:lnTo>
                  <a:lnTo>
                    <a:pt x="980300" y="4604690"/>
                  </a:lnTo>
                  <a:lnTo>
                    <a:pt x="989838" y="4556569"/>
                  </a:lnTo>
                  <a:lnTo>
                    <a:pt x="1001064" y="4508932"/>
                  </a:lnTo>
                  <a:lnTo>
                    <a:pt x="1013968" y="4461827"/>
                  </a:lnTo>
                  <a:lnTo>
                    <a:pt x="1028522" y="4415282"/>
                  </a:lnTo>
                  <a:lnTo>
                    <a:pt x="1044727" y="4369320"/>
                  </a:lnTo>
                  <a:lnTo>
                    <a:pt x="1051077" y="4353179"/>
                  </a:lnTo>
                  <a:lnTo>
                    <a:pt x="2073656" y="5375719"/>
                  </a:lnTo>
                  <a:lnTo>
                    <a:pt x="3429038" y="5375719"/>
                  </a:lnTo>
                  <a:lnTo>
                    <a:pt x="1646301" y="3592982"/>
                  </a:lnTo>
                  <a:lnTo>
                    <a:pt x="3877487" y="1361795"/>
                  </a:lnTo>
                  <a:lnTo>
                    <a:pt x="3914089" y="1326540"/>
                  </a:lnTo>
                  <a:lnTo>
                    <a:pt x="3951782" y="1292821"/>
                  </a:lnTo>
                  <a:lnTo>
                    <a:pt x="3990517" y="1260652"/>
                  </a:lnTo>
                  <a:lnTo>
                    <a:pt x="4030218" y="1230007"/>
                  </a:lnTo>
                  <a:lnTo>
                    <a:pt x="4070845" y="1200873"/>
                  </a:lnTo>
                  <a:lnTo>
                    <a:pt x="4111536" y="1169898"/>
                  </a:lnTo>
                  <a:lnTo>
                    <a:pt x="4152773" y="1139685"/>
                  </a:lnTo>
                  <a:lnTo>
                    <a:pt x="4194543" y="1110246"/>
                  </a:lnTo>
                  <a:lnTo>
                    <a:pt x="4236834" y="1081620"/>
                  </a:lnTo>
                  <a:lnTo>
                    <a:pt x="4279620" y="1053833"/>
                  </a:lnTo>
                  <a:lnTo>
                    <a:pt x="4322915" y="1026896"/>
                  </a:lnTo>
                  <a:lnTo>
                    <a:pt x="4366679" y="1000836"/>
                  </a:lnTo>
                  <a:lnTo>
                    <a:pt x="4410900" y="975677"/>
                  </a:lnTo>
                  <a:lnTo>
                    <a:pt x="4455592" y="951458"/>
                  </a:lnTo>
                  <a:lnTo>
                    <a:pt x="4500702" y="928179"/>
                  </a:lnTo>
                  <a:lnTo>
                    <a:pt x="4546257" y="905878"/>
                  </a:lnTo>
                  <a:lnTo>
                    <a:pt x="4592205" y="884567"/>
                  </a:lnTo>
                  <a:lnTo>
                    <a:pt x="4638560" y="864285"/>
                  </a:lnTo>
                  <a:lnTo>
                    <a:pt x="4685296" y="845045"/>
                  </a:lnTo>
                  <a:lnTo>
                    <a:pt x="4732413" y="826884"/>
                  </a:lnTo>
                  <a:lnTo>
                    <a:pt x="4779873" y="809802"/>
                  </a:lnTo>
                  <a:lnTo>
                    <a:pt x="4827689" y="793851"/>
                  </a:lnTo>
                  <a:lnTo>
                    <a:pt x="4875835" y="779030"/>
                  </a:lnTo>
                  <a:lnTo>
                    <a:pt x="4924285" y="765378"/>
                  </a:lnTo>
                  <a:lnTo>
                    <a:pt x="4973053" y="752919"/>
                  </a:lnTo>
                  <a:lnTo>
                    <a:pt x="5022100" y="741654"/>
                  </a:lnTo>
                  <a:lnTo>
                    <a:pt x="5071440" y="731647"/>
                  </a:lnTo>
                  <a:lnTo>
                    <a:pt x="5121033" y="722884"/>
                  </a:lnTo>
                  <a:lnTo>
                    <a:pt x="5170868" y="715403"/>
                  </a:lnTo>
                  <a:lnTo>
                    <a:pt x="5220944" y="709231"/>
                  </a:lnTo>
                  <a:lnTo>
                    <a:pt x="5247576" y="706666"/>
                  </a:lnTo>
                  <a:lnTo>
                    <a:pt x="5247576" y="33274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0195" y="6865950"/>
              <a:ext cx="326847" cy="112961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2431" y="5178958"/>
              <a:ext cx="3429025" cy="5333047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99512" y="8729256"/>
              <a:ext cx="315632" cy="392036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16529" y="9122473"/>
              <a:ext cx="367144" cy="36714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83661" y="6186995"/>
              <a:ext cx="2542857" cy="254226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78964" y="10454856"/>
              <a:ext cx="148348" cy="57150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2830233" y="5136311"/>
              <a:ext cx="4549775" cy="3308985"/>
            </a:xfrm>
            <a:custGeom>
              <a:avLst/>
              <a:gdLst/>
              <a:ahLst/>
              <a:cxnLst/>
              <a:rect l="l" t="t" r="r" b="b"/>
              <a:pathLst>
                <a:path w="4549775" h="3308984">
                  <a:moveTo>
                    <a:pt x="1360589" y="3308451"/>
                  </a:moveTo>
                  <a:lnTo>
                    <a:pt x="1355839" y="3303600"/>
                  </a:lnTo>
                  <a:lnTo>
                    <a:pt x="1341869" y="3288817"/>
                  </a:lnTo>
                  <a:lnTo>
                    <a:pt x="1349781" y="3297313"/>
                  </a:lnTo>
                  <a:lnTo>
                    <a:pt x="1355661" y="3303460"/>
                  </a:lnTo>
                  <a:lnTo>
                    <a:pt x="1360589" y="3308451"/>
                  </a:lnTo>
                  <a:close/>
                </a:path>
                <a:path w="4549775" h="3308984">
                  <a:moveTo>
                    <a:pt x="2896057" y="366560"/>
                  </a:moveTo>
                  <a:lnTo>
                    <a:pt x="2853131" y="339763"/>
                  </a:lnTo>
                  <a:lnTo>
                    <a:pt x="2809760" y="313982"/>
                  </a:lnTo>
                  <a:lnTo>
                    <a:pt x="2765945" y="289217"/>
                  </a:lnTo>
                  <a:lnTo>
                    <a:pt x="2721711" y="265468"/>
                  </a:lnTo>
                  <a:lnTo>
                    <a:pt x="2677096" y="242735"/>
                  </a:lnTo>
                  <a:lnTo>
                    <a:pt x="2632087" y="221018"/>
                  </a:lnTo>
                  <a:lnTo>
                    <a:pt x="2586723" y="200329"/>
                  </a:lnTo>
                  <a:lnTo>
                    <a:pt x="2541016" y="180644"/>
                  </a:lnTo>
                  <a:lnTo>
                    <a:pt x="2494978" y="161975"/>
                  </a:lnTo>
                  <a:lnTo>
                    <a:pt x="2448623" y="144335"/>
                  </a:lnTo>
                  <a:lnTo>
                    <a:pt x="2401989" y="127711"/>
                  </a:lnTo>
                  <a:lnTo>
                    <a:pt x="2355062" y="112090"/>
                  </a:lnTo>
                  <a:lnTo>
                    <a:pt x="2307882" y="97497"/>
                  </a:lnTo>
                  <a:lnTo>
                    <a:pt x="2260473" y="83921"/>
                  </a:lnTo>
                  <a:lnTo>
                    <a:pt x="2212835" y="71361"/>
                  </a:lnTo>
                  <a:lnTo>
                    <a:pt x="2164981" y="59817"/>
                  </a:lnTo>
                  <a:lnTo>
                    <a:pt x="2116950" y="49288"/>
                  </a:lnTo>
                  <a:lnTo>
                    <a:pt x="2068741" y="39789"/>
                  </a:lnTo>
                  <a:lnTo>
                    <a:pt x="2020379" y="31292"/>
                  </a:lnTo>
                  <a:lnTo>
                    <a:pt x="1971878" y="23825"/>
                  </a:lnTo>
                  <a:lnTo>
                    <a:pt x="1923262" y="17360"/>
                  </a:lnTo>
                  <a:lnTo>
                    <a:pt x="1874545" y="11925"/>
                  </a:lnTo>
                  <a:lnTo>
                    <a:pt x="1825739" y="7505"/>
                  </a:lnTo>
                  <a:lnTo>
                    <a:pt x="1776869" y="4102"/>
                  </a:lnTo>
                  <a:lnTo>
                    <a:pt x="1727949" y="1714"/>
                  </a:lnTo>
                  <a:lnTo>
                    <a:pt x="1679003" y="342"/>
                  </a:lnTo>
                  <a:lnTo>
                    <a:pt x="1630032" y="0"/>
                  </a:lnTo>
                  <a:lnTo>
                    <a:pt x="1581073" y="660"/>
                  </a:lnTo>
                  <a:lnTo>
                    <a:pt x="1532128" y="2349"/>
                  </a:lnTo>
                  <a:lnTo>
                    <a:pt x="1483220" y="5054"/>
                  </a:lnTo>
                  <a:lnTo>
                    <a:pt x="1434376" y="8775"/>
                  </a:lnTo>
                  <a:lnTo>
                    <a:pt x="1385595" y="13512"/>
                  </a:lnTo>
                  <a:lnTo>
                    <a:pt x="1336903" y="19265"/>
                  </a:lnTo>
                  <a:lnTo>
                    <a:pt x="1288313" y="26047"/>
                  </a:lnTo>
                  <a:lnTo>
                    <a:pt x="1239862" y="33832"/>
                  </a:lnTo>
                  <a:lnTo>
                    <a:pt x="1191539" y="42646"/>
                  </a:lnTo>
                  <a:lnTo>
                    <a:pt x="1144270" y="53111"/>
                  </a:lnTo>
                  <a:lnTo>
                    <a:pt x="1097851" y="65316"/>
                  </a:lnTo>
                  <a:lnTo>
                    <a:pt x="1052271" y="79235"/>
                  </a:lnTo>
                  <a:lnTo>
                    <a:pt x="1007554" y="94830"/>
                  </a:lnTo>
                  <a:lnTo>
                    <a:pt x="963701" y="112039"/>
                  </a:lnTo>
                  <a:lnTo>
                    <a:pt x="920724" y="130835"/>
                  </a:lnTo>
                  <a:lnTo>
                    <a:pt x="878611" y="151155"/>
                  </a:lnTo>
                  <a:lnTo>
                    <a:pt x="837399" y="172974"/>
                  </a:lnTo>
                  <a:lnTo>
                    <a:pt x="797077" y="196240"/>
                  </a:lnTo>
                  <a:lnTo>
                    <a:pt x="757656" y="220903"/>
                  </a:lnTo>
                  <a:lnTo>
                    <a:pt x="719150" y="246926"/>
                  </a:lnTo>
                  <a:lnTo>
                    <a:pt x="681545" y="274256"/>
                  </a:lnTo>
                  <a:lnTo>
                    <a:pt x="644880" y="302869"/>
                  </a:lnTo>
                  <a:lnTo>
                    <a:pt x="609142" y="332701"/>
                  </a:lnTo>
                  <a:lnTo>
                    <a:pt x="574332" y="363715"/>
                  </a:lnTo>
                  <a:lnTo>
                    <a:pt x="540473" y="395871"/>
                  </a:lnTo>
                  <a:lnTo>
                    <a:pt x="507580" y="429120"/>
                  </a:lnTo>
                  <a:lnTo>
                    <a:pt x="475627" y="463423"/>
                  </a:lnTo>
                  <a:lnTo>
                    <a:pt x="444652" y="498729"/>
                  </a:lnTo>
                  <a:lnTo>
                    <a:pt x="414655" y="535000"/>
                  </a:lnTo>
                  <a:lnTo>
                    <a:pt x="385635" y="572185"/>
                  </a:lnTo>
                  <a:lnTo>
                    <a:pt x="357606" y="610247"/>
                  </a:lnTo>
                  <a:lnTo>
                    <a:pt x="330568" y="649147"/>
                  </a:lnTo>
                  <a:lnTo>
                    <a:pt x="304546" y="688822"/>
                  </a:lnTo>
                  <a:lnTo>
                    <a:pt x="279527" y="729246"/>
                  </a:lnTo>
                  <a:lnTo>
                    <a:pt x="255536" y="770356"/>
                  </a:lnTo>
                  <a:lnTo>
                    <a:pt x="232562" y="812126"/>
                  </a:lnTo>
                  <a:lnTo>
                    <a:pt x="210616" y="854519"/>
                  </a:lnTo>
                  <a:lnTo>
                    <a:pt x="189725" y="897470"/>
                  </a:lnTo>
                  <a:lnTo>
                    <a:pt x="169875" y="940943"/>
                  </a:lnTo>
                  <a:lnTo>
                    <a:pt x="151091" y="984885"/>
                  </a:lnTo>
                  <a:lnTo>
                    <a:pt x="133362" y="1029271"/>
                  </a:lnTo>
                  <a:lnTo>
                    <a:pt x="116700" y="1074051"/>
                  </a:lnTo>
                  <a:lnTo>
                    <a:pt x="101117" y="1119162"/>
                  </a:lnTo>
                  <a:lnTo>
                    <a:pt x="86626" y="1164590"/>
                  </a:lnTo>
                  <a:lnTo>
                    <a:pt x="73228" y="1210271"/>
                  </a:lnTo>
                  <a:lnTo>
                    <a:pt x="60921" y="1256169"/>
                  </a:lnTo>
                  <a:lnTo>
                    <a:pt x="49720" y="1302232"/>
                  </a:lnTo>
                  <a:lnTo>
                    <a:pt x="39649" y="1348422"/>
                  </a:lnTo>
                  <a:lnTo>
                    <a:pt x="30683" y="1394701"/>
                  </a:lnTo>
                  <a:lnTo>
                    <a:pt x="22860" y="1441005"/>
                  </a:lnTo>
                  <a:lnTo>
                    <a:pt x="16167" y="1487309"/>
                  </a:lnTo>
                  <a:lnTo>
                    <a:pt x="10617" y="1533575"/>
                  </a:lnTo>
                  <a:lnTo>
                    <a:pt x="6210" y="1579727"/>
                  </a:lnTo>
                  <a:lnTo>
                    <a:pt x="2971" y="1625752"/>
                  </a:lnTo>
                  <a:lnTo>
                    <a:pt x="901" y="1671599"/>
                  </a:lnTo>
                  <a:lnTo>
                    <a:pt x="0" y="1717217"/>
                  </a:lnTo>
                  <a:lnTo>
                    <a:pt x="431" y="1783562"/>
                  </a:lnTo>
                  <a:lnTo>
                    <a:pt x="1524" y="1825485"/>
                  </a:lnTo>
                  <a:lnTo>
                    <a:pt x="3975" y="1873123"/>
                  </a:lnTo>
                  <a:lnTo>
                    <a:pt x="7035" y="1916099"/>
                  </a:lnTo>
                  <a:lnTo>
                    <a:pt x="11264" y="1960803"/>
                  </a:lnTo>
                  <a:lnTo>
                    <a:pt x="16294" y="2002485"/>
                  </a:lnTo>
                  <a:lnTo>
                    <a:pt x="22034" y="2044598"/>
                  </a:lnTo>
                  <a:lnTo>
                    <a:pt x="28384" y="2083777"/>
                  </a:lnTo>
                  <a:lnTo>
                    <a:pt x="36957" y="2129840"/>
                  </a:lnTo>
                  <a:lnTo>
                    <a:pt x="49872" y="2189467"/>
                  </a:lnTo>
                  <a:lnTo>
                    <a:pt x="65138" y="2250846"/>
                  </a:lnTo>
                  <a:lnTo>
                    <a:pt x="79070" y="2301443"/>
                  </a:lnTo>
                  <a:lnTo>
                    <a:pt x="95694" y="2355608"/>
                  </a:lnTo>
                  <a:lnTo>
                    <a:pt x="109702" y="2397925"/>
                  </a:lnTo>
                  <a:lnTo>
                    <a:pt x="124574" y="2439949"/>
                  </a:lnTo>
                  <a:lnTo>
                    <a:pt x="140296" y="2481707"/>
                  </a:lnTo>
                  <a:lnTo>
                    <a:pt x="163626" y="2539682"/>
                  </a:lnTo>
                  <a:lnTo>
                    <a:pt x="181508" y="2580944"/>
                  </a:lnTo>
                  <a:lnTo>
                    <a:pt x="201269" y="2624290"/>
                  </a:lnTo>
                  <a:lnTo>
                    <a:pt x="221970" y="2667571"/>
                  </a:lnTo>
                  <a:lnTo>
                    <a:pt x="246634" y="2716238"/>
                  </a:lnTo>
                  <a:lnTo>
                    <a:pt x="272376" y="2764332"/>
                  </a:lnTo>
                  <a:lnTo>
                    <a:pt x="299199" y="2811919"/>
                  </a:lnTo>
                  <a:lnTo>
                    <a:pt x="327063" y="2858960"/>
                  </a:lnTo>
                  <a:lnTo>
                    <a:pt x="354317" y="2902966"/>
                  </a:lnTo>
                  <a:lnTo>
                    <a:pt x="382397" y="2946450"/>
                  </a:lnTo>
                  <a:lnTo>
                    <a:pt x="411327" y="2989440"/>
                  </a:lnTo>
                  <a:lnTo>
                    <a:pt x="441083" y="3031883"/>
                  </a:lnTo>
                  <a:lnTo>
                    <a:pt x="471665" y="3073781"/>
                  </a:lnTo>
                  <a:lnTo>
                    <a:pt x="503072" y="3115094"/>
                  </a:lnTo>
                  <a:lnTo>
                    <a:pt x="535749" y="3160357"/>
                  </a:lnTo>
                  <a:lnTo>
                    <a:pt x="570357" y="3204426"/>
                  </a:lnTo>
                  <a:lnTo>
                    <a:pt x="606882" y="3247250"/>
                  </a:lnTo>
                  <a:lnTo>
                    <a:pt x="645261" y="3288817"/>
                  </a:lnTo>
                  <a:lnTo>
                    <a:pt x="630593" y="3272447"/>
                  </a:lnTo>
                  <a:lnTo>
                    <a:pt x="612317" y="3251098"/>
                  </a:lnTo>
                  <a:lnTo>
                    <a:pt x="566623" y="3193364"/>
                  </a:lnTo>
                  <a:lnTo>
                    <a:pt x="540016" y="3156966"/>
                  </a:lnTo>
                  <a:lnTo>
                    <a:pt x="511454" y="3115538"/>
                  </a:lnTo>
                  <a:lnTo>
                    <a:pt x="481330" y="3069082"/>
                  </a:lnTo>
                  <a:lnTo>
                    <a:pt x="450049" y="3017570"/>
                  </a:lnTo>
                  <a:lnTo>
                    <a:pt x="418045" y="2960992"/>
                  </a:lnTo>
                  <a:lnTo>
                    <a:pt x="385699" y="2899359"/>
                  </a:lnTo>
                  <a:lnTo>
                    <a:pt x="353415" y="2832633"/>
                  </a:lnTo>
                  <a:lnTo>
                    <a:pt x="336042" y="2785275"/>
                  </a:lnTo>
                  <a:lnTo>
                    <a:pt x="320408" y="2737281"/>
                  </a:lnTo>
                  <a:lnTo>
                    <a:pt x="306539" y="2688666"/>
                  </a:lnTo>
                  <a:lnTo>
                    <a:pt x="294462" y="2639479"/>
                  </a:lnTo>
                  <a:lnTo>
                    <a:pt x="284200" y="2589771"/>
                  </a:lnTo>
                  <a:lnTo>
                    <a:pt x="275742" y="2539555"/>
                  </a:lnTo>
                  <a:lnTo>
                    <a:pt x="269138" y="2488895"/>
                  </a:lnTo>
                  <a:lnTo>
                    <a:pt x="264401" y="2437815"/>
                  </a:lnTo>
                  <a:lnTo>
                    <a:pt x="261543" y="2386355"/>
                  </a:lnTo>
                  <a:lnTo>
                    <a:pt x="260578" y="2334552"/>
                  </a:lnTo>
                  <a:lnTo>
                    <a:pt x="261467" y="2284526"/>
                  </a:lnTo>
                  <a:lnTo>
                    <a:pt x="264121" y="2234819"/>
                  </a:lnTo>
                  <a:lnTo>
                    <a:pt x="268503" y="2185454"/>
                  </a:lnTo>
                  <a:lnTo>
                    <a:pt x="274637" y="2136457"/>
                  </a:lnTo>
                  <a:lnTo>
                    <a:pt x="282473" y="2087892"/>
                  </a:lnTo>
                  <a:lnTo>
                    <a:pt x="292023" y="2039772"/>
                  </a:lnTo>
                  <a:lnTo>
                    <a:pt x="303250" y="1992134"/>
                  </a:lnTo>
                  <a:lnTo>
                    <a:pt x="316153" y="1945030"/>
                  </a:lnTo>
                  <a:lnTo>
                    <a:pt x="330708" y="1898484"/>
                  </a:lnTo>
                  <a:lnTo>
                    <a:pt x="346913" y="1852523"/>
                  </a:lnTo>
                  <a:lnTo>
                    <a:pt x="364744" y="1807210"/>
                  </a:lnTo>
                  <a:lnTo>
                    <a:pt x="384187" y="1762556"/>
                  </a:lnTo>
                  <a:lnTo>
                    <a:pt x="405218" y="1718602"/>
                  </a:lnTo>
                  <a:lnTo>
                    <a:pt x="427837" y="1675396"/>
                  </a:lnTo>
                  <a:lnTo>
                    <a:pt x="452031" y="1632966"/>
                  </a:lnTo>
                  <a:lnTo>
                    <a:pt x="477774" y="1591348"/>
                  </a:lnTo>
                  <a:lnTo>
                    <a:pt x="505053" y="1550568"/>
                  </a:lnTo>
                  <a:lnTo>
                    <a:pt x="533857" y="1510677"/>
                  </a:lnTo>
                  <a:lnTo>
                    <a:pt x="564172" y="1471714"/>
                  </a:lnTo>
                  <a:lnTo>
                    <a:pt x="595972" y="1433703"/>
                  </a:lnTo>
                  <a:lnTo>
                    <a:pt x="629246" y="1396669"/>
                  </a:lnTo>
                  <a:lnTo>
                    <a:pt x="663994" y="1360678"/>
                  </a:lnTo>
                  <a:lnTo>
                    <a:pt x="700595" y="1325384"/>
                  </a:lnTo>
                  <a:lnTo>
                    <a:pt x="738174" y="1291717"/>
                  </a:lnTo>
                  <a:lnTo>
                    <a:pt x="776668" y="1259662"/>
                  </a:lnTo>
                  <a:lnTo>
                    <a:pt x="816038" y="1229233"/>
                  </a:lnTo>
                  <a:lnTo>
                    <a:pt x="856234" y="1200416"/>
                  </a:lnTo>
                  <a:lnTo>
                    <a:pt x="897229" y="1173226"/>
                  </a:lnTo>
                  <a:lnTo>
                    <a:pt x="938961" y="1147648"/>
                  </a:lnTo>
                  <a:lnTo>
                    <a:pt x="981379" y="1123696"/>
                  </a:lnTo>
                  <a:lnTo>
                    <a:pt x="1024458" y="1101356"/>
                  </a:lnTo>
                  <a:lnTo>
                    <a:pt x="1068146" y="1080643"/>
                  </a:lnTo>
                  <a:lnTo>
                    <a:pt x="1112380" y="1061542"/>
                  </a:lnTo>
                  <a:lnTo>
                    <a:pt x="1157147" y="1044054"/>
                  </a:lnTo>
                  <a:lnTo>
                    <a:pt x="1202372" y="1028192"/>
                  </a:lnTo>
                  <a:lnTo>
                    <a:pt x="1248016" y="1013955"/>
                  </a:lnTo>
                  <a:lnTo>
                    <a:pt x="1294041" y="1001331"/>
                  </a:lnTo>
                  <a:lnTo>
                    <a:pt x="1340408" y="990320"/>
                  </a:lnTo>
                  <a:lnTo>
                    <a:pt x="1387043" y="980935"/>
                  </a:lnTo>
                  <a:lnTo>
                    <a:pt x="1433931" y="973162"/>
                  </a:lnTo>
                  <a:lnTo>
                    <a:pt x="1481023" y="967016"/>
                  </a:lnTo>
                  <a:lnTo>
                    <a:pt x="1528254" y="962482"/>
                  </a:lnTo>
                  <a:lnTo>
                    <a:pt x="1575600" y="959561"/>
                  </a:lnTo>
                  <a:lnTo>
                    <a:pt x="1622996" y="958265"/>
                  </a:lnTo>
                  <a:lnTo>
                    <a:pt x="1670405" y="958583"/>
                  </a:lnTo>
                  <a:lnTo>
                    <a:pt x="1717789" y="960513"/>
                  </a:lnTo>
                  <a:lnTo>
                    <a:pt x="1765096" y="964069"/>
                  </a:lnTo>
                  <a:lnTo>
                    <a:pt x="1812290" y="969238"/>
                  </a:lnTo>
                  <a:lnTo>
                    <a:pt x="1859305" y="976020"/>
                  </a:lnTo>
                  <a:lnTo>
                    <a:pt x="1906117" y="984427"/>
                  </a:lnTo>
                  <a:lnTo>
                    <a:pt x="1952663" y="994448"/>
                  </a:lnTo>
                  <a:lnTo>
                    <a:pt x="1998903" y="1006081"/>
                  </a:lnTo>
                  <a:lnTo>
                    <a:pt x="2044801" y="1019327"/>
                  </a:lnTo>
                  <a:lnTo>
                    <a:pt x="2090293" y="1034199"/>
                  </a:lnTo>
                  <a:lnTo>
                    <a:pt x="2135352" y="1050683"/>
                  </a:lnTo>
                  <a:lnTo>
                    <a:pt x="2501950" y="684072"/>
                  </a:lnTo>
                  <a:lnTo>
                    <a:pt x="2538628" y="648195"/>
                  </a:lnTo>
                  <a:lnTo>
                    <a:pt x="2575941" y="613219"/>
                  </a:lnTo>
                  <a:lnTo>
                    <a:pt x="2613888" y="579145"/>
                  </a:lnTo>
                  <a:lnTo>
                    <a:pt x="2652445" y="545998"/>
                  </a:lnTo>
                  <a:lnTo>
                    <a:pt x="2691612" y="513765"/>
                  </a:lnTo>
                  <a:lnTo>
                    <a:pt x="2731376" y="482460"/>
                  </a:lnTo>
                  <a:lnTo>
                    <a:pt x="2771711" y="452081"/>
                  </a:lnTo>
                  <a:lnTo>
                    <a:pt x="2812618" y="422630"/>
                  </a:lnTo>
                  <a:lnTo>
                    <a:pt x="2854071" y="394131"/>
                  </a:lnTo>
                  <a:lnTo>
                    <a:pt x="2896057" y="366560"/>
                  </a:lnTo>
                  <a:close/>
                </a:path>
                <a:path w="4549775" h="3308984">
                  <a:moveTo>
                    <a:pt x="4549762" y="1943277"/>
                  </a:moveTo>
                  <a:lnTo>
                    <a:pt x="3630511" y="1024039"/>
                  </a:lnTo>
                  <a:lnTo>
                    <a:pt x="3586289" y="1051382"/>
                  </a:lnTo>
                  <a:lnTo>
                    <a:pt x="3542563" y="1079601"/>
                  </a:lnTo>
                  <a:lnTo>
                    <a:pt x="3499345" y="1108659"/>
                  </a:lnTo>
                  <a:lnTo>
                    <a:pt x="3456660" y="1138555"/>
                  </a:lnTo>
                  <a:lnTo>
                    <a:pt x="3414547" y="1169289"/>
                  </a:lnTo>
                  <a:lnTo>
                    <a:pt x="3373018" y="1200861"/>
                  </a:lnTo>
                  <a:lnTo>
                    <a:pt x="3332403" y="1229982"/>
                  </a:lnTo>
                  <a:lnTo>
                    <a:pt x="3292703" y="1260627"/>
                  </a:lnTo>
                  <a:lnTo>
                    <a:pt x="3253968" y="1292796"/>
                  </a:lnTo>
                  <a:lnTo>
                    <a:pt x="3216275" y="1326515"/>
                  </a:lnTo>
                  <a:lnTo>
                    <a:pt x="3179661" y="1361782"/>
                  </a:lnTo>
                  <a:lnTo>
                    <a:pt x="2896273" y="1645183"/>
                  </a:lnTo>
                  <a:lnTo>
                    <a:pt x="4549762" y="3281210"/>
                  </a:lnTo>
                  <a:lnTo>
                    <a:pt x="4549762" y="1943277"/>
                  </a:lnTo>
                  <a:close/>
                </a:path>
              </a:pathLst>
            </a:custGeom>
            <a:solidFill>
              <a:srgbClr val="DFDAD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89147" y="8439632"/>
              <a:ext cx="5080" cy="513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35807" y="8254975"/>
              <a:ext cx="153327" cy="184645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187560" y="7977302"/>
              <a:ext cx="233184" cy="383286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830525" y="6902106"/>
              <a:ext cx="501256" cy="1347304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30575" y="6912254"/>
              <a:ext cx="14414" cy="218439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39617" y="7835468"/>
              <a:ext cx="44043" cy="133477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830194" y="5147589"/>
              <a:ext cx="4549800" cy="3276600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203264" y="6186779"/>
              <a:ext cx="283933" cy="150393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178968" y="9028953"/>
              <a:ext cx="5201039" cy="1483053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203266" y="5842774"/>
              <a:ext cx="1176741" cy="49438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58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53250" y="1411200"/>
          <a:ext cx="5973445" cy="4999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499995"/>
                <a:gridCol w="1236344"/>
                <a:gridCol w="697229"/>
                <a:gridCol w="496570"/>
              </a:tblGrid>
              <a:tr h="261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Right-</a:t>
                      </a:r>
                      <a:r>
                        <a:rPr dirty="0" sz="900" spc="-25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of-</a:t>
                      </a:r>
                      <a:r>
                        <a:rPr dirty="0" sz="900" spc="-1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use</a:t>
                      </a:r>
                      <a:r>
                        <a:rPr dirty="0" sz="900" spc="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62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16.47(a)(ii)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Buildings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636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33,163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36,130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Additions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33,163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2,967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36,130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Depreciation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(3,925)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Depreciation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(2,236)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(2,671)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(5,251)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(1,345)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(6,596)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16.53(j)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27,912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1,622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29,534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Buildings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635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33,163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38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36,130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Additions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38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Disposals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38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33,163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38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2,967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36,130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Depreciation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impairment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Balance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(780)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(471)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(1,251)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Depreciation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(2,235)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(439)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(2,674)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(3,015)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(910)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(3,925)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16.53(j)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30,148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318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2,057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32,205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554300" y="6616866"/>
            <a:ext cx="5457190" cy="492759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963294">
              <a:lnSpc>
                <a:spcPct val="100000"/>
              </a:lnSpc>
              <a:spcBef>
                <a:spcPts val="219"/>
              </a:spcBef>
            </a:pP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Lease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liabilities</a:t>
            </a:r>
            <a:endParaRPr sz="900">
              <a:latin typeface="Arial"/>
              <a:cs typeface="Arial"/>
            </a:endParaRPr>
          </a:p>
          <a:p>
            <a:pPr marL="963294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16.47(b)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300" y="7918743"/>
            <a:ext cx="4831715" cy="109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warehouse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production</a:t>
            </a:r>
            <a:r>
              <a:rPr dirty="0" sz="900">
                <a:latin typeface="Calibri"/>
                <a:cs typeface="Calibri"/>
              </a:rPr>
              <a:t> building,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exception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35">
                <a:latin typeface="Calibri"/>
                <a:cs typeface="Calibri"/>
              </a:rPr>
              <a:t>low-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underlying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index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(such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sales)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initial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manner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12).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35250" y="7058507"/>
          <a:ext cx="5986780" cy="654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980"/>
                <a:gridCol w="2091689"/>
                <a:gridCol w="2173605"/>
                <a:gridCol w="664210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Current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current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31,194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33,003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33,716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35,509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554300" y="7946264"/>
            <a:ext cx="588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16.59(a)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59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05300" y="1383526"/>
            <a:ext cx="4944110" cy="180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12395">
              <a:lnSpc>
                <a:spcPct val="111100"/>
              </a:lnSpc>
              <a:spcBef>
                <a:spcPts val="100"/>
              </a:spcBef>
            </a:pPr>
            <a:r>
              <a:rPr dirty="0" sz="900" spc="55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imposes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restriction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sublet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non-cancellable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cancelled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termination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fee.</a:t>
            </a:r>
            <a:r>
              <a:rPr dirty="0" sz="900">
                <a:latin typeface="Calibri"/>
                <a:cs typeface="Calibri"/>
              </a:rPr>
              <a:t> Some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outright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lease,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term.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prohibited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pledging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office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premises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keep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repair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return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original</a:t>
            </a:r>
            <a:r>
              <a:rPr dirty="0" sz="900">
                <a:latin typeface="Calibri"/>
                <a:cs typeface="Calibri"/>
              </a:rPr>
              <a:t> condition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Further,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</a:t>
            </a:r>
            <a:r>
              <a:rPr dirty="0" sz="900">
                <a:latin typeface="Calibri"/>
                <a:cs typeface="Calibri"/>
              </a:rPr>
              <a:t> maintenance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contracts.</a:t>
            </a:r>
            <a:endParaRPr sz="900">
              <a:latin typeface="Calibri"/>
              <a:cs typeface="Calibri"/>
            </a:endParaRPr>
          </a:p>
          <a:p>
            <a:pPr marL="12700" marR="1143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right-of-use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2300" y="5171999"/>
            <a:ext cx="5575300" cy="58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5515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31</a:t>
            </a:r>
            <a:r>
              <a:rPr dirty="0" sz="900">
                <a:latin typeface="Calibri"/>
                <a:cs typeface="Calibri"/>
              </a:rPr>
              <a:t> December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300" y="7712317"/>
            <a:ext cx="4905375" cy="10477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Lease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payments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not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recognised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70" b="1">
                <a:solidFill>
                  <a:srgbClr val="9FC63B"/>
                </a:solidFill>
                <a:latin typeface="Arial"/>
                <a:cs typeface="Arial"/>
              </a:rPr>
              <a:t>a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liability</a:t>
            </a:r>
            <a:endParaRPr sz="900">
              <a:latin typeface="Arial"/>
              <a:cs typeface="Arial"/>
            </a:endParaRPr>
          </a:p>
          <a:p>
            <a:pPr marL="12700" marR="1092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(leases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such</a:t>
            </a:r>
            <a:r>
              <a:rPr dirty="0" sz="900">
                <a:latin typeface="Calibri"/>
                <a:cs typeface="Calibri"/>
              </a:rPr>
              <a:t> leases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straight-line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permitted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1401903"/>
            <a:ext cx="581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2891664"/>
            <a:ext cx="4616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8611744"/>
            <a:ext cx="463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16.54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518011" y="5617083"/>
          <a:ext cx="4999355" cy="1885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1920"/>
                <a:gridCol w="886459"/>
                <a:gridCol w="452119"/>
                <a:gridCol w="452119"/>
                <a:gridCol w="452754"/>
                <a:gridCol w="408939"/>
                <a:gridCol w="464820"/>
                <a:gridCol w="413385"/>
              </a:tblGrid>
              <a:tr h="157480">
                <a:tc gridSpan="8">
                  <a:txBody>
                    <a:bodyPr/>
                    <a:lstStyle/>
                    <a:p>
                      <a:pPr marL="28454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Lease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payments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After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880"/>
                        </a:lnSpc>
                      </a:pP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280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880"/>
                        </a:lnSpc>
                      </a:pPr>
                      <a:r>
                        <a:rPr dirty="0" sz="800" spc="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21,702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36,478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charges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(457)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(272)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(2,762)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present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values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20,629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33,716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23,858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38,618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charges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(311)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(282)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(387)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(189)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(1,480)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(3,109)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present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values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2,649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2,548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2,768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22,378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35,509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3" name="object 13" descr=""/>
          <p:cNvGrpSpPr/>
          <p:nvPr/>
        </p:nvGrpSpPr>
        <p:grpSpPr>
          <a:xfrm>
            <a:off x="1518011" y="3305708"/>
            <a:ext cx="4930775" cy="654685"/>
            <a:chOff x="1518011" y="3305708"/>
            <a:chExt cx="4930775" cy="654685"/>
          </a:xfrm>
        </p:grpSpPr>
        <p:sp>
          <p:nvSpPr>
            <p:cNvPr id="14" name="object 14" descr=""/>
            <p:cNvSpPr/>
            <p:nvPr/>
          </p:nvSpPr>
          <p:spPr>
            <a:xfrm>
              <a:off x="1518018" y="3305708"/>
              <a:ext cx="4930775" cy="648335"/>
            </a:xfrm>
            <a:custGeom>
              <a:avLst/>
              <a:gdLst/>
              <a:ahLst/>
              <a:cxnLst/>
              <a:rect l="l" t="t" r="r" b="b"/>
              <a:pathLst>
                <a:path w="4930775" h="648335">
                  <a:moveTo>
                    <a:pt x="575983" y="0"/>
                  </a:moveTo>
                  <a:lnTo>
                    <a:pt x="0" y="0"/>
                  </a:lnTo>
                  <a:lnTo>
                    <a:pt x="0" y="648004"/>
                  </a:lnTo>
                  <a:lnTo>
                    <a:pt x="575983" y="648004"/>
                  </a:lnTo>
                  <a:lnTo>
                    <a:pt x="575983" y="0"/>
                  </a:lnTo>
                  <a:close/>
                </a:path>
                <a:path w="4930775" h="648335">
                  <a:moveTo>
                    <a:pt x="2303983" y="0"/>
                  </a:moveTo>
                  <a:lnTo>
                    <a:pt x="1727987" y="0"/>
                  </a:lnTo>
                  <a:lnTo>
                    <a:pt x="1151991" y="0"/>
                  </a:lnTo>
                  <a:lnTo>
                    <a:pt x="575995" y="0"/>
                  </a:lnTo>
                  <a:lnTo>
                    <a:pt x="575995" y="648004"/>
                  </a:lnTo>
                  <a:lnTo>
                    <a:pt x="1151991" y="648004"/>
                  </a:lnTo>
                  <a:lnTo>
                    <a:pt x="1727987" y="648004"/>
                  </a:lnTo>
                  <a:lnTo>
                    <a:pt x="2303983" y="648004"/>
                  </a:lnTo>
                  <a:lnTo>
                    <a:pt x="2303983" y="0"/>
                  </a:lnTo>
                  <a:close/>
                </a:path>
                <a:path w="4930775" h="648335">
                  <a:moveTo>
                    <a:pt x="4930191" y="0"/>
                  </a:moveTo>
                  <a:lnTo>
                    <a:pt x="4300194" y="0"/>
                  </a:lnTo>
                  <a:lnTo>
                    <a:pt x="3599992" y="0"/>
                  </a:lnTo>
                  <a:lnTo>
                    <a:pt x="2915996" y="0"/>
                  </a:lnTo>
                  <a:lnTo>
                    <a:pt x="2303996" y="0"/>
                  </a:lnTo>
                  <a:lnTo>
                    <a:pt x="2303996" y="648004"/>
                  </a:lnTo>
                  <a:lnTo>
                    <a:pt x="2915996" y="648004"/>
                  </a:lnTo>
                  <a:lnTo>
                    <a:pt x="3599992" y="648004"/>
                  </a:lnTo>
                  <a:lnTo>
                    <a:pt x="4300194" y="648004"/>
                  </a:lnTo>
                  <a:lnTo>
                    <a:pt x="4930191" y="648004"/>
                  </a:lnTo>
                  <a:lnTo>
                    <a:pt x="4930191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18005" y="3947363"/>
              <a:ext cx="4930775" cy="12700"/>
            </a:xfrm>
            <a:custGeom>
              <a:avLst/>
              <a:gdLst/>
              <a:ahLst/>
              <a:cxnLst/>
              <a:rect l="l" t="t" r="r" b="b"/>
              <a:pathLst>
                <a:path w="4930775" h="12700">
                  <a:moveTo>
                    <a:pt x="1151991" y="0"/>
                  </a:moveTo>
                  <a:lnTo>
                    <a:pt x="575995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575995" y="12700"/>
                  </a:lnTo>
                  <a:lnTo>
                    <a:pt x="1151991" y="12700"/>
                  </a:lnTo>
                  <a:lnTo>
                    <a:pt x="1151991" y="0"/>
                  </a:lnTo>
                  <a:close/>
                </a:path>
                <a:path w="4930775" h="12700">
                  <a:moveTo>
                    <a:pt x="3599992" y="0"/>
                  </a:moveTo>
                  <a:lnTo>
                    <a:pt x="2915996" y="0"/>
                  </a:lnTo>
                  <a:lnTo>
                    <a:pt x="2303996" y="0"/>
                  </a:lnTo>
                  <a:lnTo>
                    <a:pt x="1728000" y="0"/>
                  </a:lnTo>
                  <a:lnTo>
                    <a:pt x="1152004" y="0"/>
                  </a:lnTo>
                  <a:lnTo>
                    <a:pt x="1152004" y="12700"/>
                  </a:lnTo>
                  <a:lnTo>
                    <a:pt x="1728000" y="12700"/>
                  </a:lnTo>
                  <a:lnTo>
                    <a:pt x="2303996" y="12700"/>
                  </a:lnTo>
                  <a:lnTo>
                    <a:pt x="2915996" y="12700"/>
                  </a:lnTo>
                  <a:lnTo>
                    <a:pt x="3599992" y="12700"/>
                  </a:lnTo>
                  <a:lnTo>
                    <a:pt x="3599992" y="0"/>
                  </a:lnTo>
                  <a:close/>
                </a:path>
                <a:path w="4930775" h="12700">
                  <a:moveTo>
                    <a:pt x="4930191" y="0"/>
                  </a:moveTo>
                  <a:lnTo>
                    <a:pt x="4300207" y="0"/>
                  </a:lnTo>
                  <a:lnTo>
                    <a:pt x="3600005" y="0"/>
                  </a:lnTo>
                  <a:lnTo>
                    <a:pt x="3600005" y="12700"/>
                  </a:lnTo>
                  <a:lnTo>
                    <a:pt x="4300194" y="12700"/>
                  </a:lnTo>
                  <a:lnTo>
                    <a:pt x="4930191" y="12700"/>
                  </a:lnTo>
                  <a:lnTo>
                    <a:pt x="4930191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518011" y="4963290"/>
            <a:ext cx="4930775" cy="6350"/>
            <a:chOff x="1518011" y="4963290"/>
            <a:chExt cx="4930775" cy="6350"/>
          </a:xfrm>
        </p:grpSpPr>
        <p:sp>
          <p:nvSpPr>
            <p:cNvPr id="17" name="object 17" descr=""/>
            <p:cNvSpPr/>
            <p:nvPr/>
          </p:nvSpPr>
          <p:spPr>
            <a:xfrm>
              <a:off x="5118012" y="4966465"/>
              <a:ext cx="700405" cy="0"/>
            </a:xfrm>
            <a:custGeom>
              <a:avLst/>
              <a:gdLst/>
              <a:ahLst/>
              <a:cxnLst/>
              <a:rect l="l" t="t" r="r" b="b"/>
              <a:pathLst>
                <a:path w="700404" h="0">
                  <a:moveTo>
                    <a:pt x="0" y="0"/>
                  </a:moveTo>
                  <a:lnTo>
                    <a:pt x="700201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818211" y="4966465"/>
              <a:ext cx="630555" cy="0"/>
            </a:xfrm>
            <a:custGeom>
              <a:avLst/>
              <a:gdLst/>
              <a:ahLst/>
              <a:cxnLst/>
              <a:rect l="l" t="t" r="r" b="b"/>
              <a:pathLst>
                <a:path w="630554" h="0">
                  <a:moveTo>
                    <a:pt x="0" y="0"/>
                  </a:moveTo>
                  <a:lnTo>
                    <a:pt x="629996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822011" y="4966465"/>
              <a:ext cx="612140" cy="0"/>
            </a:xfrm>
            <a:custGeom>
              <a:avLst/>
              <a:gdLst/>
              <a:ahLst/>
              <a:cxnLst/>
              <a:rect l="l" t="t" r="r" b="b"/>
              <a:pathLst>
                <a:path w="612139" h="0">
                  <a:moveTo>
                    <a:pt x="0" y="0"/>
                  </a:moveTo>
                  <a:lnTo>
                    <a:pt x="612000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434011" y="496646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518011" y="4966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094011" y="4966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2670012" y="4966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246012" y="4966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1518011" y="4262878"/>
            <a:ext cx="4930775" cy="3175"/>
            <a:chOff x="1518011" y="4262878"/>
            <a:chExt cx="4930775" cy="3175"/>
          </a:xfrm>
        </p:grpSpPr>
        <p:sp>
          <p:nvSpPr>
            <p:cNvPr id="26" name="object 26" descr=""/>
            <p:cNvSpPr/>
            <p:nvPr/>
          </p:nvSpPr>
          <p:spPr>
            <a:xfrm>
              <a:off x="5118012" y="4264466"/>
              <a:ext cx="700405" cy="0"/>
            </a:xfrm>
            <a:custGeom>
              <a:avLst/>
              <a:gdLst/>
              <a:ahLst/>
              <a:cxnLst/>
              <a:rect l="l" t="t" r="r" b="b"/>
              <a:pathLst>
                <a:path w="700404" h="0">
                  <a:moveTo>
                    <a:pt x="0" y="0"/>
                  </a:moveTo>
                  <a:lnTo>
                    <a:pt x="700201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818211" y="4264466"/>
              <a:ext cx="630555" cy="0"/>
            </a:xfrm>
            <a:custGeom>
              <a:avLst/>
              <a:gdLst/>
              <a:ahLst/>
              <a:cxnLst/>
              <a:rect l="l" t="t" r="r" b="b"/>
              <a:pathLst>
                <a:path w="630554" h="0">
                  <a:moveTo>
                    <a:pt x="0" y="0"/>
                  </a:moveTo>
                  <a:lnTo>
                    <a:pt x="629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822011" y="4264466"/>
              <a:ext cx="612140" cy="0"/>
            </a:xfrm>
            <a:custGeom>
              <a:avLst/>
              <a:gdLst/>
              <a:ahLst/>
              <a:cxnLst/>
              <a:rect l="l" t="t" r="r" b="b"/>
              <a:pathLst>
                <a:path w="612139" h="0">
                  <a:moveTo>
                    <a:pt x="0" y="0"/>
                  </a:moveTo>
                  <a:lnTo>
                    <a:pt x="612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434011" y="4264466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18011" y="42644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2094011" y="42644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670012" y="42644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246012" y="42644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4" name="object 34" descr=""/>
          <p:cNvGrpSpPr/>
          <p:nvPr/>
        </p:nvGrpSpPr>
        <p:grpSpPr>
          <a:xfrm>
            <a:off x="1518011" y="4658878"/>
            <a:ext cx="4930775" cy="3175"/>
            <a:chOff x="1518011" y="4658878"/>
            <a:chExt cx="4930775" cy="3175"/>
          </a:xfrm>
        </p:grpSpPr>
        <p:sp>
          <p:nvSpPr>
            <p:cNvPr id="35" name="object 35" descr=""/>
            <p:cNvSpPr/>
            <p:nvPr/>
          </p:nvSpPr>
          <p:spPr>
            <a:xfrm>
              <a:off x="5118012" y="4660465"/>
              <a:ext cx="700405" cy="0"/>
            </a:xfrm>
            <a:custGeom>
              <a:avLst/>
              <a:gdLst/>
              <a:ahLst/>
              <a:cxnLst/>
              <a:rect l="l" t="t" r="r" b="b"/>
              <a:pathLst>
                <a:path w="700404" h="0">
                  <a:moveTo>
                    <a:pt x="0" y="0"/>
                  </a:moveTo>
                  <a:lnTo>
                    <a:pt x="700201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5818211" y="4660465"/>
              <a:ext cx="630555" cy="0"/>
            </a:xfrm>
            <a:custGeom>
              <a:avLst/>
              <a:gdLst/>
              <a:ahLst/>
              <a:cxnLst/>
              <a:rect l="l" t="t" r="r" b="b"/>
              <a:pathLst>
                <a:path w="630554" h="0">
                  <a:moveTo>
                    <a:pt x="0" y="0"/>
                  </a:moveTo>
                  <a:lnTo>
                    <a:pt x="629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3822011" y="4660465"/>
              <a:ext cx="612140" cy="0"/>
            </a:xfrm>
            <a:custGeom>
              <a:avLst/>
              <a:gdLst/>
              <a:ahLst/>
              <a:cxnLst/>
              <a:rect l="l" t="t" r="r" b="b"/>
              <a:pathLst>
                <a:path w="612139" h="0">
                  <a:moveTo>
                    <a:pt x="0" y="0"/>
                  </a:moveTo>
                  <a:lnTo>
                    <a:pt x="612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4434011" y="4660465"/>
              <a:ext cx="684530" cy="0"/>
            </a:xfrm>
            <a:custGeom>
              <a:avLst/>
              <a:gdLst/>
              <a:ahLst/>
              <a:cxnLst/>
              <a:rect l="l" t="t" r="r" b="b"/>
              <a:pathLst>
                <a:path w="684529" h="0">
                  <a:moveTo>
                    <a:pt x="0" y="0"/>
                  </a:moveTo>
                  <a:lnTo>
                    <a:pt x="683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518011" y="4660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094011" y="4660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670012" y="4660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246012" y="46604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 descr=""/>
          <p:cNvSpPr txBox="1"/>
          <p:nvPr/>
        </p:nvSpPr>
        <p:spPr>
          <a:xfrm>
            <a:off x="572300" y="3303604"/>
            <a:ext cx="723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16.59(b)(ii)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2147303" y="3532204"/>
            <a:ext cx="51689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930"/>
              </a:lnSpc>
              <a:spcBef>
                <a:spcPts val="100"/>
              </a:spcBef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assets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ts val="930"/>
              </a:lnSpc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leased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535976" y="3303604"/>
            <a:ext cx="227965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R="5080">
              <a:lnSpc>
                <a:spcPts val="900"/>
              </a:lnSpc>
              <a:spcBef>
                <a:spcPts val="180"/>
              </a:spcBef>
              <a:tabLst>
                <a:tab pos="862965" algn="l"/>
                <a:tab pos="1261110" algn="l"/>
                <a:tab pos="1872614" algn="l"/>
              </a:tabLst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Right-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of-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Range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Average use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asset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4054437" y="3646504"/>
            <a:ext cx="3733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options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4163148" y="3303604"/>
            <a:ext cx="22802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013585" algn="l"/>
              </a:tabLst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17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leases</a:t>
            </a:r>
            <a:r>
              <a:rPr dirty="0" sz="800" spc="235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leases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262212" y="3417904"/>
            <a:ext cx="41802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right-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of-</a:t>
            </a:r>
            <a:r>
              <a:rPr dirty="0" sz="800" spc="4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remaining</a:t>
            </a:r>
            <a:r>
              <a:rPr dirty="0" sz="800" spc="4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remaining</a:t>
            </a:r>
            <a:r>
              <a:rPr dirty="0" sz="800" spc="3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leases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800" spc="155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options</a:t>
            </a:r>
            <a:r>
              <a:rPr dirty="0" sz="800" spc="3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variable</a:t>
            </a:r>
            <a:r>
              <a:rPr dirty="0" sz="800" spc="145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leases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endParaRPr sz="800">
              <a:latin typeface="Arial"/>
              <a:cs typeface="Arial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3003080" y="3532204"/>
            <a:ext cx="3439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949960" algn="l"/>
                <a:tab pos="2312035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term</a:t>
            </a:r>
            <a:r>
              <a:rPr dirty="0" sz="800" spc="3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lease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term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extension</a:t>
            </a:r>
            <a:r>
              <a:rPr dirty="0" sz="800" spc="14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purchase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payments</a:t>
            </a:r>
            <a:r>
              <a:rPr dirty="0" sz="800" spc="3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termination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5240616" y="3646504"/>
            <a:ext cx="120142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298450" marR="5080" indent="-299085">
              <a:lnSpc>
                <a:spcPts val="900"/>
              </a:lnSpc>
              <a:spcBef>
                <a:spcPts val="180"/>
              </a:spcBef>
              <a:tabLst>
                <a:tab pos="827405" algn="l"/>
              </a:tabLst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linked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options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index</a:t>
            </a:r>
            <a:endParaRPr sz="800">
              <a:latin typeface="Arial"/>
              <a:cs typeface="Arial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1523276" y="3978126"/>
            <a:ext cx="3822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spc="-10">
                <a:latin typeface="Calibri"/>
                <a:cs typeface="Calibri"/>
              </a:rPr>
              <a:t>Office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building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2585808" y="4035327"/>
            <a:ext cx="79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5">
                <a:latin typeface="Calibri"/>
                <a:cs typeface="Calibri"/>
              </a:rPr>
              <a:t>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2968129" y="3978228"/>
            <a:ext cx="2730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">
              <a:lnSpc>
                <a:spcPts val="93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10-20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Calibri"/>
                <a:cs typeface="Calibri"/>
              </a:rPr>
              <a:t>years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54" name="object 54" descr=""/>
          <p:cNvGraphicFramePr>
            <a:graphicFrameLocks noGrp="1"/>
          </p:cNvGraphicFramePr>
          <p:nvPr/>
        </p:nvGraphicFramePr>
        <p:xfrm>
          <a:off x="3409226" y="4050567"/>
          <a:ext cx="311531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195"/>
                <a:gridCol w="621665"/>
                <a:gridCol w="718185"/>
                <a:gridCol w="664844"/>
                <a:gridCol w="361950"/>
              </a:tblGrid>
              <a:tr h="24130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3055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3505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r" marR="31305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</a:tr>
              <a:tr h="322580"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r" marR="31369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</a:tr>
            </a:tbl>
          </a:graphicData>
        </a:graphic>
      </p:graphicFrame>
      <p:sp>
        <p:nvSpPr>
          <p:cNvPr id="55" name="object 55" descr=""/>
          <p:cNvSpPr txBox="1"/>
          <p:nvPr/>
        </p:nvSpPr>
        <p:spPr>
          <a:xfrm>
            <a:off x="1523276" y="4272157"/>
            <a:ext cx="53403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spc="-10">
                <a:latin typeface="Calibri"/>
                <a:cs typeface="Calibri"/>
              </a:rPr>
              <a:t>Warehouse</a:t>
            </a:r>
            <a:r>
              <a:rPr dirty="0" sz="800" spc="50">
                <a:latin typeface="Calibri"/>
                <a:cs typeface="Calibri"/>
              </a:rPr>
              <a:t> and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related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facilities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2583472" y="4386457"/>
            <a:ext cx="81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30">
                <a:latin typeface="Calibri"/>
                <a:cs typeface="Calibri"/>
              </a:rPr>
              <a:t>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2968129" y="4329357"/>
            <a:ext cx="2730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7150">
              <a:lnSpc>
                <a:spcPts val="930"/>
              </a:lnSpc>
              <a:spcBef>
                <a:spcPts val="100"/>
              </a:spcBef>
            </a:pPr>
            <a:r>
              <a:rPr dirty="0" sz="800" spc="-65">
                <a:latin typeface="Calibri"/>
                <a:cs typeface="Calibri"/>
              </a:rPr>
              <a:t>14-</a:t>
            </a:r>
            <a:r>
              <a:rPr dirty="0" sz="800" spc="-25">
                <a:latin typeface="Calibri"/>
                <a:cs typeface="Calibri"/>
              </a:rPr>
              <a:t>16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Calibri"/>
                <a:cs typeface="Calibri"/>
              </a:rPr>
              <a:t>years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523276" y="4680385"/>
            <a:ext cx="495934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IT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Calibri"/>
                <a:cs typeface="Calibri"/>
              </a:rPr>
              <a:t>equipment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2524544" y="4737586"/>
            <a:ext cx="1397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35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2968129" y="4680487"/>
            <a:ext cx="27305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715">
              <a:lnSpc>
                <a:spcPts val="93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2-</a:t>
            </a:r>
            <a:r>
              <a:rPr dirty="0" sz="800" spc="-60">
                <a:latin typeface="Calibri"/>
                <a:cs typeface="Calibri"/>
              </a:rPr>
              <a:t>6</a:t>
            </a:r>
            <a:endParaRPr sz="800">
              <a:latin typeface="Calibri"/>
              <a:cs typeface="Calibri"/>
            </a:endParaRPr>
          </a:p>
          <a:p>
            <a:pPr algn="r" marR="5080">
              <a:lnSpc>
                <a:spcPts val="930"/>
              </a:lnSpc>
            </a:pPr>
            <a:r>
              <a:rPr dirty="0" sz="800" spc="-10">
                <a:latin typeface="Calibri"/>
                <a:cs typeface="Calibri"/>
              </a:rPr>
              <a:t>years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61" name="object 61" descr=""/>
          <p:cNvGraphicFramePr>
            <a:graphicFrameLocks noGrp="1"/>
          </p:cNvGraphicFramePr>
          <p:nvPr/>
        </p:nvGraphicFramePr>
        <p:xfrm>
          <a:off x="553010" y="8874303"/>
          <a:ext cx="5969000" cy="815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2397760"/>
                <a:gridCol w="1866900"/>
                <a:gridCol w="662939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Short-term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leases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Leases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low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IFRS.16.53(e)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Variable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1,959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2,289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32045" cy="1352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3345">
              <a:lnSpc>
                <a:spcPct val="1111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5,960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6,549).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</a:t>
            </a:r>
            <a:r>
              <a:rPr dirty="0" sz="900">
                <a:latin typeface="Calibri"/>
                <a:cs typeface="Calibri"/>
              </a:rPr>
              <a:t> include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office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variety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minimising</a:t>
            </a:r>
            <a:r>
              <a:rPr dirty="0" sz="900">
                <a:latin typeface="Calibri"/>
                <a:cs typeface="Calibri"/>
              </a:rPr>
              <a:t> costs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infrequent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they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December</a:t>
            </a:r>
            <a:r>
              <a:rPr dirty="0" sz="900">
                <a:latin typeface="Calibri"/>
                <a:cs typeface="Calibri"/>
              </a:rPr>
              <a:t> 2021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964421"/>
            <a:ext cx="481774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cashflows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extension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exercised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523129"/>
            <a:ext cx="490601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committed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commenced.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total</a:t>
            </a:r>
            <a:r>
              <a:rPr dirty="0" sz="900">
                <a:latin typeface="Calibri"/>
                <a:cs typeface="Calibri"/>
              </a:rPr>
              <a:t> future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commenced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65">
                <a:latin typeface="Calibri"/>
                <a:cs typeface="Calibri"/>
              </a:rPr>
              <a:t> as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6681446"/>
            <a:ext cx="4914265" cy="57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CU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5,473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CU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1,919).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Operating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leases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as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lessor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14).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7621778"/>
            <a:ext cx="179323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70" b="1">
                <a:solidFill>
                  <a:srgbClr val="512178"/>
                </a:solidFill>
                <a:latin typeface="Calibri"/>
                <a:cs typeface="Calibri"/>
              </a:rPr>
              <a:t>14.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Investment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property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7953730"/>
            <a:ext cx="4927600" cy="12242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3779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views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data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subjectivity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especially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cases,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unobservable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required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available.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247" y="9295787"/>
            <a:ext cx="485775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owned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appreciation.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1410793"/>
            <a:ext cx="467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1824813"/>
            <a:ext cx="6788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16.59(b)(i)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2694814"/>
            <a:ext cx="725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16.59(b)(iv)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6695314"/>
            <a:ext cx="591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16.53(g)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300" y="7109334"/>
            <a:ext cx="584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16.92(a)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300" y="9324214"/>
            <a:ext cx="3778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40.5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60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518011" y="5965799"/>
          <a:ext cx="4999355" cy="49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9310"/>
                <a:gridCol w="2115819"/>
                <a:gridCol w="708025"/>
              </a:tblGrid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asset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equipment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4,900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4,900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1518011" y="2847899"/>
          <a:ext cx="4981575" cy="9093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3360"/>
                <a:gridCol w="791210"/>
                <a:gridCol w="450215"/>
                <a:gridCol w="450214"/>
                <a:gridCol w="450214"/>
                <a:gridCol w="424814"/>
                <a:gridCol w="495300"/>
                <a:gridCol w="361950"/>
              </a:tblGrid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414655" marR="80645" indent="-3048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 </a:t>
                      </a: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064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064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064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5397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13030" marR="99060" indent="-5143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Variable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436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2,102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Variable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lease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1518011" y="4407306"/>
          <a:ext cx="4981575" cy="9093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3665"/>
                <a:gridCol w="890905"/>
                <a:gridCol w="450850"/>
                <a:gridCol w="450214"/>
                <a:gridCol w="450214"/>
                <a:gridCol w="424814"/>
                <a:gridCol w="497839"/>
                <a:gridCol w="360045"/>
              </a:tblGrid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514350" marR="80010" indent="-3048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 </a:t>
                      </a: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064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064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064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5397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13030" marR="100965" indent="-5143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Extension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Extension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61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53255" y="1933956"/>
          <a:ext cx="5973445" cy="1463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762250"/>
                <a:gridCol w="1716405"/>
                <a:gridCol w="451485"/>
              </a:tblGrid>
              <a:tr h="1682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Carrying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January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12,277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12,102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40.76(a)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40.76(b)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Additions: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Through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business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combination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462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40.76(d)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value: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 Net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gain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398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40.76(e)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value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 amount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12,662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12,277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505300" y="1398728"/>
            <a:ext cx="4309110" cy="423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35.2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determined.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70">
                <a:latin typeface="Calibri"/>
                <a:cs typeface="Calibri"/>
              </a:rPr>
              <a:t>Changes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05300" y="3606432"/>
            <a:ext cx="4877435" cy="2330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101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8,327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pledged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borrowings</a:t>
            </a:r>
            <a:r>
              <a:rPr dirty="0" sz="900">
                <a:latin typeface="Calibri"/>
                <a:cs typeface="Calibri"/>
              </a:rPr>
              <a:t> 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8,113).</a:t>
            </a:r>
            <a:endParaRPr sz="900">
              <a:latin typeface="Calibri"/>
              <a:cs typeface="Calibri"/>
            </a:endParaRPr>
          </a:p>
          <a:p>
            <a:pPr marL="12700" marR="336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vacant.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Rental</a:t>
            </a:r>
            <a:r>
              <a:rPr dirty="0" sz="900">
                <a:latin typeface="Calibri"/>
                <a:cs typeface="Calibri"/>
              </a:rPr>
              <a:t> income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1,066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1,028)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37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34)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index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213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206)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18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incurred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vacant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considered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strategies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minimise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example,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clauses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lessee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compensate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wear-and-tear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term.</a:t>
            </a:r>
            <a:endParaRPr sz="900">
              <a:latin typeface="Calibri"/>
              <a:cs typeface="Calibri"/>
            </a:endParaRPr>
          </a:p>
          <a:p>
            <a:pPr marL="12700" marR="1111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non-cancellable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eight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commencement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lease.</a:t>
            </a:r>
            <a:r>
              <a:rPr dirty="0" sz="900">
                <a:latin typeface="Calibri"/>
                <a:cs typeface="Calibri"/>
              </a:rPr>
              <a:t> Future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rentals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05300" y="7205919"/>
            <a:ext cx="486727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9079" indent="-247015">
              <a:lnSpc>
                <a:spcPct val="100000"/>
              </a:lnSpc>
              <a:spcBef>
                <a:spcPts val="100"/>
              </a:spcBef>
              <a:buAutoNum type="arabicPeriod" startAt="15"/>
              <a:tabLst>
                <a:tab pos="259715" algn="l"/>
              </a:tabLst>
            </a:pP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35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liabilities</a:t>
            </a:r>
            <a:endParaRPr sz="1350">
              <a:latin typeface="Calibri"/>
              <a:cs typeface="Calibri"/>
            </a:endParaRPr>
          </a:p>
          <a:p>
            <a:pPr lvl="1" marL="231775" indent="-219710">
              <a:lnSpc>
                <a:spcPct val="100000"/>
              </a:lnSpc>
              <a:spcBef>
                <a:spcPts val="780"/>
              </a:spcBef>
              <a:buAutoNum type="arabicPeriod"/>
              <a:tabLst>
                <a:tab pos="232410" algn="l"/>
              </a:tabLst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Categories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liabilities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4.17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description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each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1410793"/>
            <a:ext cx="5880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40.76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3633293"/>
            <a:ext cx="549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40.75(g)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4045992"/>
            <a:ext cx="58928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40.75(f)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16.92(a)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16.90(b)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300" y="4912132"/>
            <a:ext cx="584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16.92(b)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300" y="5629631"/>
            <a:ext cx="4565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16.92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16.97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53283" y="6048883"/>
          <a:ext cx="5946140" cy="753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1347470"/>
                <a:gridCol w="926464"/>
                <a:gridCol w="450214"/>
                <a:gridCol w="449579"/>
                <a:gridCol w="449579"/>
                <a:gridCol w="424179"/>
                <a:gridCol w="486410"/>
                <a:gridCol w="368935"/>
              </a:tblGrid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8"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Lease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payments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0014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4-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880"/>
                        </a:lnSpc>
                      </a:pP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1,339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1,460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8,158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2,090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8,540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8827556"/>
            <a:ext cx="4786630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description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policies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34.</a:t>
            </a:r>
            <a:endParaRPr sz="900">
              <a:latin typeface="Calibri"/>
              <a:cs typeface="Calibri"/>
            </a:endParaRPr>
          </a:p>
          <a:p>
            <a:pPr marL="12700" marR="342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methods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described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35.1.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8855533"/>
            <a:ext cx="4064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7.33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9268232"/>
            <a:ext cx="5651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13.91(a)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62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518000" y="5105705"/>
          <a:ext cx="5001895" cy="3512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630"/>
                <a:gridCol w="1358265"/>
                <a:gridCol w="318135"/>
                <a:gridCol w="792479"/>
                <a:gridCol w="464820"/>
              </a:tblGrid>
              <a:tr h="39560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527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Amortised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29400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FVTPL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4130" marR="142240" indent="7747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Derivatives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used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hedging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(FV)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Bonds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debentures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16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long-term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16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3,074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4,137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short-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Derivative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r>
                        <a:rPr dirty="0" baseline="30864" sz="675" spc="-15">
                          <a:latin typeface="Calibri"/>
                          <a:cs typeface="Calibri"/>
                        </a:rPr>
                        <a:t>a</a:t>
                      </a:r>
                      <a:endParaRPr baseline="30864" sz="675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5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23,441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23,441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5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11,197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7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37,712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39,866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55904">
                <a:tc gridSpan="5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baseline="31746" sz="525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baseline="31746" sz="525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these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amounts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only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represent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receivables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6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(see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Note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-25">
                          <a:latin typeface="Calibri"/>
                          <a:cs typeface="Calibri"/>
                        </a:rPr>
                        <a:t>18)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330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528955" marR="6985" indent="5080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Derivatives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(FV) used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hedging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98755" marR="106045" indent="5588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liabilities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(amortised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cost)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26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21,265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21,265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6,550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6,550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Derivative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042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31,194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31,354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3250" y="1440002"/>
          <a:ext cx="5966460" cy="3512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008505"/>
                <a:gridCol w="1341754"/>
                <a:gridCol w="318135"/>
                <a:gridCol w="792479"/>
                <a:gridCol w="464820"/>
              </a:tblGrid>
              <a:tr h="3956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7.8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527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Amortised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29654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FVTPL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4130" marR="142240" indent="7747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Derivatives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used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hedging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(FV)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Bonds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debentures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51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2,878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2,878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long-term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51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2,878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4,051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short-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Derivative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instruments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2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r>
                        <a:rPr dirty="0" baseline="30864" sz="675" spc="-15">
                          <a:latin typeface="Calibri"/>
                          <a:cs typeface="Calibri"/>
                        </a:rPr>
                        <a:t>a</a:t>
                      </a:r>
                      <a:endParaRPr baseline="30864" sz="675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30,606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30,606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0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34,729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34,729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9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68,213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2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70,757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55904">
                <a:tc gridSpan="6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baseline="31746" sz="525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baseline="31746" sz="525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these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amounts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only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represent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receivables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6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(see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Note</a:t>
                      </a:r>
                      <a:r>
                        <a:rPr dirty="0" sz="6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-25">
                          <a:latin typeface="Calibri"/>
                          <a:cs typeface="Calibri"/>
                        </a:rPr>
                        <a:t>18)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330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987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547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6985">
                        <a:lnSpc>
                          <a:spcPts val="93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FVTPL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98755" marR="106045" indent="5588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liabilities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(amortised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cost)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8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21,070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21,070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4,815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4,815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8,497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8,497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Contingent</a:t>
                      </a:r>
                      <a:r>
                        <a:rPr dirty="0" sz="8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consideration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69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34,382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35,002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21164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15.2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50" b="1">
                <a:solidFill>
                  <a:srgbClr val="9FC63B"/>
                </a:solidFill>
                <a:latin typeface="Arial"/>
                <a:cs typeface="Arial"/>
              </a:rPr>
              <a:t>at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amortised</a:t>
            </a:r>
            <a:r>
              <a:rPr dirty="0" sz="900" spc="-4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cost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672628"/>
            <a:ext cx="4927600" cy="77406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41148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35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apply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2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2564803"/>
            <a:ext cx="487934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publicly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zero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coupon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fixed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5.5%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6.2%.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2023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2024.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r>
              <a:rPr dirty="0" sz="900">
                <a:latin typeface="Calibri"/>
                <a:cs typeface="Calibri"/>
              </a:rPr>
              <a:t> (measured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5262626"/>
            <a:ext cx="4939030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debentures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bid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prices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hierarchy.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straight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US-dollar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spot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15.3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assets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50" b="1">
                <a:solidFill>
                  <a:srgbClr val="9FC63B"/>
                </a:solidFill>
                <a:latin typeface="Arial"/>
                <a:cs typeface="Arial"/>
              </a:rPr>
              <a:t>at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fair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value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through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profit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or</a:t>
            </a:r>
            <a:r>
              <a:rPr dirty="0" sz="900" spc="-3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loss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(FVTPL)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8005" y="6116561"/>
            <a:ext cx="4927600" cy="261048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3017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present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impairment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damage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tangible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remove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use),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triggered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entity.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</a:t>
            </a:r>
            <a:r>
              <a:rPr dirty="0" sz="900" spc="65">
                <a:latin typeface="Calibri"/>
                <a:cs typeface="Calibri"/>
              </a:rPr>
              <a:t> as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economic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caused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spread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19: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portfolio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consolidated)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difficulty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investee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14"/>
              </a:spcBef>
              <a:buChar char="•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breach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default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delinquency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payments)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bankruptcy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reorganisation</a:t>
            </a:r>
            <a:endParaRPr sz="900">
              <a:latin typeface="Calibri"/>
              <a:cs typeface="Calibri"/>
            </a:endParaRPr>
          </a:p>
          <a:p>
            <a:pPr marL="264795" marR="33274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adverse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environment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investee</a:t>
            </a:r>
            <a:r>
              <a:rPr dirty="0" sz="900">
                <a:latin typeface="Calibri"/>
                <a:cs typeface="Calibri"/>
              </a:rPr>
              <a:t> operates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recession),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64795" marR="13843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disappearance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investee.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05361" y="8844277"/>
            <a:ext cx="455993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FVTPL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XY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together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</a:t>
            </a:r>
            <a:r>
              <a:rPr dirty="0" sz="900">
                <a:latin typeface="Calibri"/>
                <a:cs typeface="Calibri"/>
              </a:rPr>
              <a:t> securities.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FVTPL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irrevocable</a:t>
            </a:r>
            <a:r>
              <a:rPr dirty="0" sz="900">
                <a:latin typeface="Calibri"/>
                <a:cs typeface="Calibri"/>
              </a:rPr>
              <a:t> election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FVOCI.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2593163"/>
            <a:ext cx="40894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7.7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5290643"/>
            <a:ext cx="460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13.93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8872043"/>
            <a:ext cx="48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7.8(a)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63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53086" y="3159722"/>
          <a:ext cx="5964555" cy="1892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2614295"/>
                <a:gridCol w="1579245"/>
                <a:gridCol w="730885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7.8(f)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amortised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cost: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Zero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coupon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bonds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72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1,077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1,159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straight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bonds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1,704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1,803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Debentures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2,878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3,074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7.8(a)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Fair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value: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Zero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coupon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bonds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72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straight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bonds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1,809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Debentures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2,905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3,079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518011" y="1439697"/>
          <a:ext cx="4999355" cy="1144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8354"/>
                <a:gridCol w="843914"/>
                <a:gridCol w="730250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XY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Ltd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Listed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securities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1,173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1,063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385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15.4</a:t>
                      </a:r>
                      <a:r>
                        <a:rPr dirty="0" sz="900" spc="-5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Derivative financial </a:t>
                      </a: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instruments</a:t>
                      </a:r>
                      <a:r>
                        <a:rPr dirty="0" sz="900" spc="-5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and hedge </a:t>
                      </a:r>
                      <a:r>
                        <a:rPr dirty="0" sz="900" spc="-1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accounting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518005" y="2696832"/>
            <a:ext cx="4927600" cy="4986020"/>
          </a:xfrm>
          <a:custGeom>
            <a:avLst/>
            <a:gdLst/>
            <a:ahLst/>
            <a:cxnLst/>
            <a:rect l="l" t="t" r="r" b="b"/>
            <a:pathLst>
              <a:path w="4927600" h="4986020">
                <a:moveTo>
                  <a:pt x="4927498" y="0"/>
                </a:moveTo>
                <a:lnTo>
                  <a:pt x="0" y="0"/>
                </a:lnTo>
                <a:lnTo>
                  <a:pt x="0" y="4985994"/>
                </a:lnTo>
                <a:lnTo>
                  <a:pt x="4927498" y="4985994"/>
                </a:lnTo>
                <a:lnTo>
                  <a:pt x="4927498" y="0"/>
                </a:lnTo>
                <a:close/>
              </a:path>
            </a:pathLst>
          </a:custGeom>
          <a:solidFill>
            <a:srgbClr val="F1F6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05247" y="2755565"/>
            <a:ext cx="4898390" cy="5222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33350" marR="12382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important</a:t>
            </a:r>
            <a:r>
              <a:rPr dirty="0" sz="900">
                <a:latin typeface="Calibri"/>
                <a:cs typeface="Calibri"/>
              </a:rPr>
              <a:t> considerations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light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global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impact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entities.</a:t>
            </a:r>
            <a:endParaRPr sz="900">
              <a:latin typeface="Calibri"/>
              <a:cs typeface="Calibri"/>
            </a:endParaRPr>
          </a:p>
          <a:p>
            <a:pPr marL="133350" marR="2794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9,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strategy,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9.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rare</a:t>
            </a:r>
            <a:r>
              <a:rPr dirty="0" sz="900">
                <a:latin typeface="Calibri"/>
                <a:cs typeface="Calibri"/>
              </a:rPr>
              <a:t> circumstances,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39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Instruments: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Measurement’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apply,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accounting</a:t>
            </a:r>
            <a:r>
              <a:rPr dirty="0" sz="900">
                <a:latin typeface="Calibri"/>
                <a:cs typeface="Calibri"/>
              </a:rPr>
              <a:t> standard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criterion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over</a:t>
            </a:r>
            <a:r>
              <a:rPr dirty="0" sz="900">
                <a:latin typeface="Calibri"/>
                <a:cs typeface="Calibri"/>
              </a:rPr>
              <a:t> forecast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being</a:t>
            </a:r>
            <a:r>
              <a:rPr dirty="0" sz="900">
                <a:latin typeface="Calibri"/>
                <a:cs typeface="Calibri"/>
              </a:rPr>
              <a:t> highly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9.6.3.3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39.78.</a:t>
            </a:r>
            <a:endParaRPr sz="900">
              <a:latin typeface="Calibri"/>
              <a:cs typeface="Calibri"/>
            </a:endParaRPr>
          </a:p>
          <a:p>
            <a:pPr marL="133350" marR="2673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influence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behaviour,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reconsider:</a:t>
            </a:r>
            <a:endParaRPr sz="900">
              <a:latin typeface="Calibri"/>
              <a:cs typeface="Calibri"/>
            </a:endParaRPr>
          </a:p>
          <a:p>
            <a:pPr marL="277495" indent="-144780">
              <a:lnSpc>
                <a:spcPct val="100000"/>
              </a:lnSpc>
              <a:spcBef>
                <a:spcPts val="26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still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assessment</a:t>
            </a:r>
            <a:endParaRPr sz="900">
              <a:latin typeface="Calibri"/>
              <a:cs typeface="Calibri"/>
            </a:endParaRPr>
          </a:p>
          <a:p>
            <a:pPr marL="2774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cash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now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moved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774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33350" marR="21907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exist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marL="133350" marR="1028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volumes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impacted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by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</a:t>
            </a:r>
            <a:r>
              <a:rPr dirty="0" sz="900" spc="-40">
                <a:latin typeface="Calibri"/>
                <a:cs typeface="Calibri"/>
              </a:rPr>
              <a:t>19.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35">
                <a:latin typeface="Calibri"/>
                <a:cs typeface="Calibri"/>
              </a:rPr>
              <a:t>It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may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derivatives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were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taken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earlier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times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where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hedged</a:t>
            </a:r>
            <a:r>
              <a:rPr dirty="0" sz="900">
                <a:latin typeface="Calibri"/>
                <a:cs typeface="Calibri"/>
              </a:rPr>
              <a:t> levels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inception,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intervening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reduced.</a:t>
            </a:r>
            <a:endParaRPr sz="900">
              <a:latin typeface="Calibri"/>
              <a:cs typeface="Calibri"/>
            </a:endParaRPr>
          </a:p>
          <a:p>
            <a:pPr marL="133350" marR="2603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mitigate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risk.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committed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covenant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failure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hedge</a:t>
            </a:r>
            <a:r>
              <a:rPr dirty="0" sz="900">
                <a:latin typeface="Calibri"/>
                <a:cs typeface="Calibri"/>
              </a:rPr>
              <a:t> accounting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assessment.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Similarly,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debt,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64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518011" y="8091005"/>
          <a:ext cx="4999355" cy="1731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1315"/>
                <a:gridCol w="1291589"/>
                <a:gridCol w="730885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held-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for-trading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Derivative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Derivative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(160)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572046" y="8367388"/>
            <a:ext cx="614045" cy="690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20">
                <a:latin typeface="Calibri"/>
                <a:cs typeface="Calibri"/>
              </a:rPr>
              <a:t> 1.77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7.24A(a)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  <a:spcBef>
                <a:spcPts val="26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1.77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7.24A(a)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90">
                <a:latin typeface="Calibri"/>
                <a:cs typeface="Calibri"/>
              </a:rPr>
              <a:t>1.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1944" y="9393447"/>
            <a:ext cx="58102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-20">
                <a:latin typeface="Calibri"/>
                <a:cs typeface="Calibri"/>
              </a:rPr>
              <a:t> 1.77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7.24A(a)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48555" cy="711136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mitigate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arising</a:t>
            </a:r>
            <a:endParaRPr sz="900">
              <a:latin typeface="Calibri"/>
              <a:cs typeface="Calibri"/>
            </a:endParaRPr>
          </a:p>
          <a:p>
            <a:pPr marL="12700" marR="330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dollars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(USD)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British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pounds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(GBP).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75%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Kingdom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quarter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advance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2021,</a:t>
            </a:r>
            <a:endParaRPr sz="900">
              <a:latin typeface="Calibri"/>
              <a:cs typeface="Calibri"/>
            </a:endParaRPr>
          </a:p>
          <a:p>
            <a:pPr marL="12700" marR="113030">
              <a:lnSpc>
                <a:spcPct val="111100"/>
              </a:lnSpc>
            </a:pPr>
            <a:r>
              <a:rPr dirty="0" sz="900" spc="70">
                <a:latin typeface="Calibri"/>
                <a:cs typeface="Calibri"/>
              </a:rPr>
              <a:t>75%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were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foreign</a:t>
            </a:r>
            <a:r>
              <a:rPr dirty="0" sz="900">
                <a:latin typeface="Calibri"/>
                <a:cs typeface="Calibri"/>
              </a:rPr>
              <a:t> currency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forwards.</a:t>
            </a:r>
            <a:endParaRPr sz="900">
              <a:latin typeface="Calibri"/>
              <a:cs typeface="Calibri"/>
            </a:endParaRPr>
          </a:p>
          <a:p>
            <a:pPr marL="12700" marR="233679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effectiveness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inception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</a:t>
            </a:r>
            <a:r>
              <a:rPr dirty="0" sz="900">
                <a:latin typeface="Calibri"/>
                <a:cs typeface="Calibri"/>
              </a:rPr>
              <a:t> whether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still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two.</a:t>
            </a:r>
            <a:endParaRPr sz="900">
              <a:latin typeface="Calibri"/>
              <a:cs typeface="Calibri"/>
            </a:endParaRPr>
          </a:p>
          <a:p>
            <a:pPr marL="12700" marR="3168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critical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exactly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hedged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effectiveness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qualitative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hypothetical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appropriate.</a:t>
            </a:r>
            <a:endParaRPr sz="900">
              <a:latin typeface="Calibri"/>
              <a:cs typeface="Calibri"/>
            </a:endParaRPr>
          </a:p>
          <a:p>
            <a:pPr marL="12700" marR="469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critical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meet</a:t>
            </a:r>
            <a:r>
              <a:rPr dirty="0" sz="900">
                <a:latin typeface="Calibri"/>
                <a:cs typeface="Calibri"/>
              </a:rPr>
              <a:t> those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forecast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volume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item</a:t>
            </a:r>
            <a:r>
              <a:rPr dirty="0" sz="900">
                <a:latin typeface="Calibri"/>
                <a:cs typeface="Calibri"/>
              </a:rPr>
              <a:t> was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leading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over-hedging.</a:t>
            </a:r>
            <a:endParaRPr sz="900">
              <a:latin typeface="Calibri"/>
              <a:cs typeface="Calibri"/>
            </a:endParaRPr>
          </a:p>
          <a:p>
            <a:pPr marL="12700" marR="2514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always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one.</a:t>
            </a:r>
            <a:endParaRPr sz="900">
              <a:latin typeface="Calibri"/>
              <a:cs typeface="Calibri"/>
            </a:endParaRPr>
          </a:p>
          <a:p>
            <a:pPr marL="12700" marR="12573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initially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position.</a:t>
            </a:r>
            <a:endParaRPr sz="900">
              <a:latin typeface="Calibri"/>
              <a:cs typeface="Calibri"/>
            </a:endParaRPr>
          </a:p>
          <a:p>
            <a:pPr marL="12700" marR="22225">
              <a:lnSpc>
                <a:spcPct val="111100"/>
              </a:lnSpc>
              <a:spcBef>
                <a:spcPts val="850"/>
              </a:spcBef>
            </a:pP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designated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 spc="-10">
                <a:latin typeface="Calibri"/>
                <a:cs typeface="Calibri"/>
              </a:rPr>
              <a:t>hedging</a:t>
            </a:r>
            <a:r>
              <a:rPr dirty="0" sz="900">
                <a:latin typeface="Calibri"/>
                <a:cs typeface="Calibri"/>
              </a:rPr>
              <a:t> instruments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recognised</a:t>
            </a:r>
            <a:r>
              <a:rPr dirty="0" sz="900">
                <a:latin typeface="Calibri"/>
                <a:cs typeface="Calibri"/>
              </a:rPr>
              <a:t> immediately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algn="just" marL="12700" marR="475615">
              <a:lnSpc>
                <a:spcPct val="111100"/>
              </a:lnSpc>
              <a:spcBef>
                <a:spcPts val="85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reclassification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comprehensive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immediately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ceases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effectiveness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occurs.</a:t>
            </a:r>
            <a:endParaRPr sz="900">
              <a:latin typeface="Calibri"/>
              <a:cs typeface="Calibri"/>
            </a:endParaRPr>
          </a:p>
          <a:p>
            <a:pPr marL="12700" marR="1181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hedge</a:t>
            </a:r>
            <a:r>
              <a:rPr dirty="0" sz="900">
                <a:latin typeface="Calibri"/>
                <a:cs typeface="Calibri"/>
              </a:rPr>
              <a:t> arrangements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formally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designated.</a:t>
            </a:r>
            <a:endParaRPr sz="900">
              <a:latin typeface="Calibri"/>
              <a:cs typeface="Calibri"/>
            </a:endParaRPr>
          </a:p>
          <a:p>
            <a:pPr marL="12700" marR="2546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890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540)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 marR="1022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640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712)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equity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cumulative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gain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390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140).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8611031"/>
            <a:ext cx="4927600" cy="108013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19494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4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4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7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Disclosures’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</a:t>
            </a:r>
            <a:r>
              <a:rPr dirty="0" sz="900">
                <a:latin typeface="Calibri"/>
                <a:cs typeface="Calibri"/>
              </a:rPr>
              <a:t> showing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GBP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required</a:t>
            </a:r>
            <a:r>
              <a:rPr dirty="0" sz="900">
                <a:latin typeface="Calibri"/>
                <a:cs typeface="Calibri"/>
              </a:rPr>
              <a:t> disclosure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without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IFRS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prescribe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categories.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7.BC35O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says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apply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categories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manages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hedging.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410920"/>
            <a:ext cx="436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7.21A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435861"/>
            <a:ext cx="460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7.22B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65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66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79425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movements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reserve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hedges</a:t>
            </a:r>
            <a:r>
              <a:rPr dirty="0" sz="900">
                <a:latin typeface="Calibri"/>
                <a:cs typeface="Calibri"/>
              </a:rPr>
              <a:t> relating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sales.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4284574"/>
            <a:ext cx="4905375" cy="1248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revenue.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arose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Nil).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entirety,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forward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endParaRPr sz="900">
              <a:latin typeface="Calibri"/>
              <a:cs typeface="Calibri"/>
            </a:endParaRPr>
          </a:p>
          <a:p>
            <a:pPr marL="12700" marR="469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outline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297503"/>
            <a:ext cx="724535" cy="490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7.24C(b)(v)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7.24C(b)(ii)</a:t>
            </a:r>
            <a:endParaRPr sz="800">
              <a:latin typeface="Calibri"/>
              <a:cs typeface="Calibri"/>
            </a:endParaRPr>
          </a:p>
          <a:p>
            <a:pPr marL="12700" marR="271145">
              <a:lnSpc>
                <a:spcPts val="900"/>
              </a:lnSpc>
              <a:spcBef>
                <a:spcPts val="50"/>
              </a:spcBef>
            </a:pP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(iii)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7.24E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53327" y="5644807"/>
          <a:ext cx="5973445" cy="2161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538095"/>
                <a:gridCol w="1704975"/>
                <a:gridCol w="688339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IFRS.7.24A(a)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Carrying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amount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IFRS.7.24A(d)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Notional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amount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(in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USD)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2,880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(in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GBP)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7.22B(c)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Hedge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ratio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1:1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1:1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7.23B(a)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Maturity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date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935" marR="42545" indent="36195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March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 marR="10160" indent="36195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March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7.23B(b)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Average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rate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1.196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1.247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1.205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1.382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518011" y="7811152"/>
          <a:ext cx="5008245" cy="796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8035"/>
                <a:gridCol w="1134744"/>
                <a:gridCol w="469264"/>
              </a:tblGrid>
              <a:tr h="274320">
                <a:tc>
                  <a:txBody>
                    <a:bodyPr/>
                    <a:lstStyle/>
                    <a:p>
                      <a:pPr marL="17780" marR="700405">
                        <a:lnSpc>
                          <a:spcPts val="900"/>
                        </a:lnSpc>
                        <a:spcBef>
                          <a:spcPts val="17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currency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(excluding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reclassified)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contracts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17780" marR="579755">
                        <a:lnSpc>
                          <a:spcPts val="900"/>
                        </a:lnSpc>
                        <a:spcBef>
                          <a:spcPts val="1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hedged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item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used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determine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hedge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effectiveness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327" y="8534238"/>
          <a:ext cx="5973445" cy="1109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307715"/>
                <a:gridCol w="1155064"/>
                <a:gridCol w="468629"/>
              </a:tblGrid>
              <a:tr h="305435">
                <a:tc>
                  <a:txBody>
                    <a:bodyPr/>
                    <a:lstStyle/>
                    <a:p>
                      <a:pPr marL="31750">
                        <a:lnSpc>
                          <a:spcPts val="49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7.24B(b)(i)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highly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probable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26225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highly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probable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22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7.24B(b)(ii)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Amounts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reserve: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USD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hedges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over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highly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probable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6162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GBP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hedges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over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highly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probable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22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572377" y="7867946"/>
            <a:ext cx="5791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7.24A(c)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1518011" y="1824609"/>
            <a:ext cx="4923155" cy="402590"/>
            <a:chOff x="1518011" y="1824609"/>
            <a:chExt cx="4923155" cy="402590"/>
          </a:xfrm>
        </p:grpSpPr>
        <p:sp>
          <p:nvSpPr>
            <p:cNvPr id="14" name="object 14" descr=""/>
            <p:cNvSpPr/>
            <p:nvPr/>
          </p:nvSpPr>
          <p:spPr>
            <a:xfrm>
              <a:off x="1518018" y="1824608"/>
              <a:ext cx="4923155" cy="396240"/>
            </a:xfrm>
            <a:custGeom>
              <a:avLst/>
              <a:gdLst/>
              <a:ahLst/>
              <a:cxnLst/>
              <a:rect l="l" t="t" r="r" b="b"/>
              <a:pathLst>
                <a:path w="4923155" h="396239">
                  <a:moveTo>
                    <a:pt x="3313785" y="0"/>
                  </a:moveTo>
                  <a:lnTo>
                    <a:pt x="2509202" y="0"/>
                  </a:lnTo>
                  <a:lnTo>
                    <a:pt x="0" y="0"/>
                  </a:lnTo>
                  <a:lnTo>
                    <a:pt x="0" y="395998"/>
                  </a:lnTo>
                  <a:lnTo>
                    <a:pt x="2509189" y="395998"/>
                  </a:lnTo>
                  <a:lnTo>
                    <a:pt x="3313785" y="395998"/>
                  </a:lnTo>
                  <a:lnTo>
                    <a:pt x="3313785" y="0"/>
                  </a:lnTo>
                  <a:close/>
                </a:path>
                <a:path w="4923155" h="396239">
                  <a:moveTo>
                    <a:pt x="4922990" y="0"/>
                  </a:moveTo>
                  <a:lnTo>
                    <a:pt x="4118394" y="0"/>
                  </a:lnTo>
                  <a:lnTo>
                    <a:pt x="3313798" y="0"/>
                  </a:lnTo>
                  <a:lnTo>
                    <a:pt x="3313798" y="395998"/>
                  </a:lnTo>
                  <a:lnTo>
                    <a:pt x="4118394" y="395998"/>
                  </a:lnTo>
                  <a:lnTo>
                    <a:pt x="4922990" y="395998"/>
                  </a:lnTo>
                  <a:lnTo>
                    <a:pt x="4922990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18005" y="2214257"/>
              <a:ext cx="4923155" cy="12700"/>
            </a:xfrm>
            <a:custGeom>
              <a:avLst/>
              <a:gdLst/>
              <a:ahLst/>
              <a:cxnLst/>
              <a:rect l="l" t="t" r="r" b="b"/>
              <a:pathLst>
                <a:path w="4923155" h="12700">
                  <a:moveTo>
                    <a:pt x="4118394" y="0"/>
                  </a:moveTo>
                  <a:lnTo>
                    <a:pt x="3313798" y="0"/>
                  </a:lnTo>
                  <a:lnTo>
                    <a:pt x="2509202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2509202" y="12700"/>
                  </a:lnTo>
                  <a:lnTo>
                    <a:pt x="3313798" y="12700"/>
                  </a:lnTo>
                  <a:lnTo>
                    <a:pt x="4118394" y="12700"/>
                  </a:lnTo>
                  <a:lnTo>
                    <a:pt x="4118394" y="0"/>
                  </a:lnTo>
                  <a:close/>
                </a:path>
                <a:path w="4923155" h="12700">
                  <a:moveTo>
                    <a:pt x="4923002" y="0"/>
                  </a:moveTo>
                  <a:lnTo>
                    <a:pt x="4118406" y="0"/>
                  </a:lnTo>
                  <a:lnTo>
                    <a:pt x="4118406" y="12700"/>
                  </a:lnTo>
                  <a:lnTo>
                    <a:pt x="4923002" y="12700"/>
                  </a:lnTo>
                  <a:lnTo>
                    <a:pt x="4923002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518011" y="2385778"/>
            <a:ext cx="4923155" cy="3175"/>
            <a:chOff x="1518011" y="2385778"/>
            <a:chExt cx="4923155" cy="3175"/>
          </a:xfrm>
        </p:grpSpPr>
        <p:sp>
          <p:nvSpPr>
            <p:cNvPr id="17" name="object 17" descr=""/>
            <p:cNvSpPr/>
            <p:nvPr/>
          </p:nvSpPr>
          <p:spPr>
            <a:xfrm>
              <a:off x="1518011" y="2387366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027211" y="2387366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831811" y="2387366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636412" y="2387366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1518011" y="3303778"/>
            <a:ext cx="4923155" cy="3175"/>
            <a:chOff x="1518011" y="3303778"/>
            <a:chExt cx="4923155" cy="3175"/>
          </a:xfrm>
        </p:grpSpPr>
        <p:sp>
          <p:nvSpPr>
            <p:cNvPr id="22" name="object 22" descr=""/>
            <p:cNvSpPr/>
            <p:nvPr/>
          </p:nvSpPr>
          <p:spPr>
            <a:xfrm>
              <a:off x="1518011" y="3305365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027211" y="3305365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831811" y="3305365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636412" y="3305365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6191003" y="1822503"/>
            <a:ext cx="243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130250" y="1822503"/>
            <a:ext cx="1501140" cy="5549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R="5080" indent="200025">
              <a:lnSpc>
                <a:spcPts val="900"/>
              </a:lnSpc>
              <a:spcBef>
                <a:spcPts val="180"/>
              </a:spcBef>
              <a:tabLst>
                <a:tab pos="1004569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Cash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flow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Cash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flow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hedge</a:t>
            </a:r>
            <a:r>
              <a:rPr dirty="0" sz="8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reserve</a:t>
            </a:r>
            <a:r>
              <a:rPr dirty="0" sz="800" spc="235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hedge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reserve 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USD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hedges</a:t>
            </a:r>
            <a:r>
              <a:rPr dirty="0" sz="800" spc="33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GBP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hedges</a:t>
            </a:r>
            <a:endParaRPr sz="800">
              <a:latin typeface="Arial"/>
              <a:cs typeface="Arial"/>
            </a:endParaRPr>
          </a:p>
          <a:p>
            <a:pPr marL="541655">
              <a:lnSpc>
                <a:spcPct val="100000"/>
              </a:lnSpc>
              <a:spcBef>
                <a:spcPts val="430"/>
              </a:spcBef>
              <a:tabLst>
                <a:tab pos="1368425" algn="l"/>
              </a:tabLst>
            </a:pPr>
            <a:r>
              <a:rPr dirty="0" sz="800" spc="-25">
                <a:latin typeface="Calibri"/>
                <a:cs typeface="Calibri"/>
              </a:rPr>
              <a:t>196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80">
                <a:latin typeface="Calibri"/>
                <a:cs typeface="Calibri"/>
              </a:rPr>
              <a:t>116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72218" y="2230122"/>
            <a:ext cx="6915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7.24B(b)(ii)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523194" y="2230122"/>
            <a:ext cx="1497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Opening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balance</a:t>
            </a:r>
            <a:r>
              <a:rPr dirty="0" sz="800" spc="155">
                <a:latin typeface="Calibri"/>
                <a:cs typeface="Calibri"/>
              </a:rPr>
              <a:t> </a:t>
            </a: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15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269946" y="2230122"/>
            <a:ext cx="165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Calibri"/>
                <a:cs typeface="Calibri"/>
              </a:rPr>
              <a:t>312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523093" y="2503325"/>
            <a:ext cx="1662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other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comprehensive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income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40">
                <a:latin typeface="Calibri"/>
                <a:cs typeface="Calibri"/>
              </a:rPr>
              <a:t>(OCI)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22889" y="3421281"/>
            <a:ext cx="3105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OCI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33" name="object 33" descr=""/>
          <p:cNvGraphicFramePr>
            <a:graphicFrameLocks noGrp="1"/>
          </p:cNvGraphicFramePr>
          <p:nvPr/>
        </p:nvGraphicFramePr>
        <p:xfrm>
          <a:off x="552762" y="2404163"/>
          <a:ext cx="5964555" cy="165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0779"/>
                <a:gridCol w="842645"/>
                <a:gridCol w="805814"/>
                <a:gridCol w="538479"/>
              </a:tblGrid>
              <a:tr h="252729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  <a:tabLst>
                          <a:tab pos="982344" algn="l"/>
                        </a:tabLst>
                      </a:pPr>
                      <a:r>
                        <a:rPr dirty="0" baseline="-31250" sz="12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baseline="-31250" sz="1200" spc="292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7.24E(b),(c)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hedging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instrument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recognised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559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199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9829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Reclassified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OCI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5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(435)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7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(277)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982344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7.24C(b)(iv)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Deferred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Closing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(40)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7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tabLst>
                          <a:tab pos="982344" algn="l"/>
                        </a:tabLst>
                      </a:pPr>
                      <a:r>
                        <a:rPr dirty="0" baseline="-31250" sz="12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baseline="-31250" sz="1200" spc="142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7.24B(b)(ii)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hedging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instrument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recognised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r" marR="2762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r" marR="2774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505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982344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IFRS.7.24C(b)(iv)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Reclassified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OCI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7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(559)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9823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Closing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67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16170" cy="2330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relationships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sales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Reclassification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associated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movements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retranslation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associated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movements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item</a:t>
            </a:r>
            <a:r>
              <a:rPr dirty="0" sz="900">
                <a:latin typeface="Calibri"/>
                <a:cs typeface="Calibri"/>
              </a:rPr>
              <a:t> exclude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 marR="336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sources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(a)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cash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(b)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hedging</a:t>
            </a:r>
            <a:r>
              <a:rPr dirty="0" sz="900">
                <a:latin typeface="Calibri"/>
                <a:cs typeface="Calibri"/>
              </a:rPr>
              <a:t> instrument,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(c)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overhedging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volumes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hedged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amounts.</a:t>
            </a:r>
            <a:endParaRPr sz="900">
              <a:latin typeface="Calibri"/>
              <a:cs typeface="Calibri"/>
            </a:endParaRPr>
          </a:p>
          <a:p>
            <a:pPr algn="just" marL="12700" marR="984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environment,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small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give</a:t>
            </a:r>
            <a:r>
              <a:rPr dirty="0" sz="900">
                <a:latin typeface="Calibri"/>
                <a:cs typeface="Calibri"/>
              </a:rPr>
              <a:t> rise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ineffectiveness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arisen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over-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ongoing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15.5</a:t>
            </a:r>
            <a:r>
              <a:rPr dirty="0" sz="900" spc="-5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Borrowings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3825532"/>
            <a:ext cx="4927600" cy="266446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9177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institutions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creditors)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option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change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modification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extinguishment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revisit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versus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</a:t>
            </a:r>
            <a:r>
              <a:rPr dirty="0" sz="900" spc="-10">
                <a:latin typeface="Calibri"/>
                <a:cs typeface="Calibri"/>
              </a:rPr>
              <a:t>current.</a:t>
            </a:r>
            <a:endParaRPr sz="900">
              <a:latin typeface="Calibri"/>
              <a:cs typeface="Calibri"/>
            </a:endParaRPr>
          </a:p>
          <a:p>
            <a:pPr marL="120650" marR="1149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debt</a:t>
            </a:r>
            <a:r>
              <a:rPr dirty="0" sz="900">
                <a:latin typeface="Calibri"/>
                <a:cs typeface="Calibri"/>
              </a:rPr>
              <a:t> covenants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violation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instances,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creditors</a:t>
            </a:r>
            <a:r>
              <a:rPr dirty="0" sz="900" spc="60">
                <a:latin typeface="Calibri"/>
                <a:cs typeface="Calibri"/>
              </a:rPr>
              <a:t> may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waive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repayment.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certain</a:t>
            </a:r>
            <a:r>
              <a:rPr dirty="0" sz="900">
                <a:latin typeface="Calibri"/>
                <a:cs typeface="Calibri"/>
              </a:rPr>
              <a:t> conditions,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owing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>
                <a:latin typeface="Calibri"/>
                <a:cs typeface="Calibri"/>
              </a:rPr>
              <a:t> intends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waiver,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order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presentation.</a:t>
            </a:r>
            <a:endParaRPr sz="900">
              <a:latin typeface="Calibri"/>
              <a:cs typeface="Calibri"/>
            </a:endParaRPr>
          </a:p>
          <a:p>
            <a:pPr marL="120650" marR="113664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forgives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carefully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point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discharged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derecognised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light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out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9.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6622522"/>
            <a:ext cx="25609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05247" y="9668161"/>
            <a:ext cx="3475354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US-dollar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CU.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1412190"/>
            <a:ext cx="473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7.23D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276" y="6897602"/>
          <a:ext cx="5965825" cy="2545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137410"/>
                <a:gridCol w="1263650"/>
                <a:gridCol w="539114"/>
                <a:gridCol w="541020"/>
                <a:gridCol w="443864"/>
              </a:tblGrid>
              <a:tr h="16446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312674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4105910" algn="l"/>
                        </a:tabLst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Non-current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7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11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416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7.8(g)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3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7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amortised</a:t>
                      </a:r>
                      <a:r>
                        <a:rPr dirty="0" sz="7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cost: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75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loans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7,770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7,965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75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bank</a:t>
                      </a:r>
                      <a:r>
                        <a:rPr dirty="0" sz="75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borrowings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Non-convertible</a:t>
                      </a:r>
                      <a:r>
                        <a:rPr dirty="0" sz="75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bond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8,300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8,300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Subordinated</a:t>
                      </a:r>
                      <a:r>
                        <a:rPr dirty="0" sz="75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shareholder</a:t>
                      </a:r>
                      <a:r>
                        <a:rPr dirty="0" sz="75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loan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21,070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21,265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7.8(e)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Fair</a:t>
                      </a:r>
                      <a:r>
                        <a:rPr dirty="0" sz="7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value: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159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75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loans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7,801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7,997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75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bank</a:t>
                      </a:r>
                      <a:r>
                        <a:rPr dirty="0" sz="75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borrowings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Non-convertible</a:t>
                      </a:r>
                      <a:r>
                        <a:rPr dirty="0" sz="75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bond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8,259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8,383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Subordinated</a:t>
                      </a:r>
                      <a:r>
                        <a:rPr dirty="0" sz="75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shareholder</a:t>
                      </a:r>
                      <a:r>
                        <a:rPr dirty="0" sz="75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loan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4,975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5,050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21,035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21,430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66895" y="10289454"/>
            <a:ext cx="343916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50" b="1">
                <a:solidFill>
                  <a:srgbClr val="512178"/>
                </a:solidFill>
                <a:latin typeface="Calibri"/>
                <a:cs typeface="Calibri"/>
              </a:rPr>
              <a:t>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</a:t>
            </a:r>
            <a:r>
              <a:rPr dirty="0" spc="10"/>
              <a:t> </a:t>
            </a:r>
            <a:r>
              <a:rPr dirty="0"/>
              <a:t>statement</a:t>
            </a:r>
            <a:r>
              <a:rPr dirty="0" spc="15"/>
              <a:t> </a:t>
            </a:r>
            <a:r>
              <a:rPr dirty="0" spc="-25"/>
              <a:t>of </a:t>
            </a:r>
            <a:r>
              <a:rPr dirty="0"/>
              <a:t>profit</a:t>
            </a:r>
            <a:r>
              <a:rPr dirty="0" spc="-125"/>
              <a:t> </a:t>
            </a:r>
            <a:r>
              <a:rPr dirty="0"/>
              <a:t>or</a:t>
            </a:r>
            <a:r>
              <a:rPr dirty="0" spc="-120"/>
              <a:t> </a:t>
            </a:r>
            <a:r>
              <a:rPr dirty="0" spc="-20"/>
              <a:t>loss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>
                <a:latin typeface="Calibri"/>
                <a:cs typeface="Calibri"/>
              </a:rPr>
              <a:t>For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the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70">
                <a:latin typeface="Calibri"/>
                <a:cs typeface="Calibri"/>
              </a:rPr>
              <a:t>year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ended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67004" y="2880004"/>
            <a:ext cx="6426200" cy="3780154"/>
          </a:xfrm>
          <a:custGeom>
            <a:avLst/>
            <a:gdLst/>
            <a:ahLst/>
            <a:cxnLst/>
            <a:rect l="l" t="t" r="r" b="b"/>
            <a:pathLst>
              <a:path w="6426200" h="3780154">
                <a:moveTo>
                  <a:pt x="6425996" y="0"/>
                </a:moveTo>
                <a:lnTo>
                  <a:pt x="0" y="0"/>
                </a:lnTo>
                <a:lnTo>
                  <a:pt x="0" y="3780002"/>
                </a:lnTo>
                <a:lnTo>
                  <a:pt x="6425996" y="3780002"/>
                </a:lnTo>
                <a:lnTo>
                  <a:pt x="6425996" y="0"/>
                </a:lnTo>
                <a:close/>
              </a:path>
            </a:pathLst>
          </a:custGeom>
          <a:solidFill>
            <a:srgbClr val="F1F6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675290" y="2938740"/>
            <a:ext cx="3044190" cy="2404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relevant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position,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allowed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add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</a:t>
            </a:r>
            <a:endParaRPr sz="900">
              <a:latin typeface="Calibri"/>
              <a:cs typeface="Calibri"/>
            </a:endParaRPr>
          </a:p>
          <a:p>
            <a:pPr marL="12700" marR="26797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COVID-</a:t>
            </a:r>
            <a:r>
              <a:rPr dirty="0" sz="900" spc="-10">
                <a:latin typeface="Calibri"/>
                <a:cs typeface="Calibri"/>
              </a:rPr>
              <a:t>19,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 19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matters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prominence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2700" marR="996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discourage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approach.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view,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</a:t>
            </a:r>
            <a:r>
              <a:rPr dirty="0" sz="900">
                <a:latin typeface="Calibri"/>
                <a:cs typeface="Calibri"/>
              </a:rPr>
              <a:t> would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add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columns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impact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marL="12700" marR="628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view,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allow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presentation.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comprehensive</a:t>
            </a:r>
            <a:r>
              <a:rPr dirty="0" sz="900">
                <a:latin typeface="Calibri"/>
                <a:cs typeface="Calibri"/>
              </a:rPr>
              <a:t> income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‘profit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loss’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‘other</a:t>
            </a:r>
            <a:r>
              <a:rPr dirty="0" sz="900">
                <a:latin typeface="Calibri"/>
                <a:cs typeface="Calibri"/>
              </a:rPr>
              <a:t> comprehensive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income’.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5290" y="5335116"/>
            <a:ext cx="2922905" cy="109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93345" indent="-144145">
              <a:lnSpc>
                <a:spcPct val="111100"/>
              </a:lnSpc>
              <a:spcBef>
                <a:spcPts val="10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‘the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components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income’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profit</a:t>
            </a:r>
            <a:r>
              <a:rPr dirty="0" sz="900">
                <a:latin typeface="Calibri"/>
                <a:cs typeface="Calibri"/>
              </a:rPr>
              <a:t> or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508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‘items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(including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reclassification</a:t>
            </a:r>
            <a:r>
              <a:rPr dirty="0" sz="900">
                <a:latin typeface="Calibri"/>
                <a:cs typeface="Calibri"/>
              </a:rPr>
              <a:t> adjustments)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156210" marR="17843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permitted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IFRS’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comprehensive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39343" y="3227652"/>
            <a:ext cx="3039110" cy="180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words,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requirements,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would</a:t>
            </a:r>
            <a:r>
              <a:rPr dirty="0" sz="900">
                <a:latin typeface="Calibri"/>
                <a:cs typeface="Calibri"/>
              </a:rPr>
              <a:t> 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revenue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non-recurring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unusual,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never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extraordinary.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preparing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bear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unusual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new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routine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regularly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occurring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size.</a:t>
            </a:r>
            <a:endParaRPr sz="900">
              <a:latin typeface="Calibri"/>
              <a:cs typeface="Calibri"/>
            </a:endParaRPr>
          </a:p>
          <a:p>
            <a:pPr marL="12700" marR="914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1.98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considered</a:t>
            </a:r>
            <a:r>
              <a:rPr dirty="0" sz="900">
                <a:latin typeface="Calibri"/>
                <a:cs typeface="Calibri"/>
              </a:rPr>
              <a:t> ‘unusual’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otherwise</a:t>
            </a:r>
            <a:r>
              <a:rPr dirty="0" sz="900">
                <a:latin typeface="Calibri"/>
                <a:cs typeface="Calibri"/>
              </a:rPr>
              <a:t> fall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thresholds,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relevant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consequences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39343" y="5029706"/>
            <a:ext cx="2908300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52069" indent="-144145">
              <a:lnSpc>
                <a:spcPct val="111100"/>
              </a:lnSpc>
              <a:spcBef>
                <a:spcPts val="100"/>
              </a:spcBef>
              <a:buChar char="•"/>
              <a:tabLst>
                <a:tab pos="156845" algn="l"/>
              </a:tabLst>
            </a:pPr>
            <a:r>
              <a:rPr dirty="0" sz="900" spc="-10">
                <a:latin typeface="Calibri"/>
                <a:cs typeface="Calibri"/>
              </a:rPr>
              <a:t>write-</a:t>
            </a:r>
            <a:r>
              <a:rPr dirty="0" sz="900">
                <a:latin typeface="Calibri"/>
                <a:cs typeface="Calibri"/>
              </a:rPr>
              <a:t>downs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inventories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realisable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property,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amount,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reversals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write-downs</a:t>
            </a:r>
            <a:endParaRPr sz="900">
              <a:latin typeface="Calibri"/>
              <a:cs typeface="Calibri"/>
            </a:endParaRPr>
          </a:p>
          <a:p>
            <a:pPr marL="156210" marR="508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restructurings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reversals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restructurings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disposals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equipment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disposals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investments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14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operations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litigation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reversals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provisions.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85690" cy="511048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Borrowings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at</a:t>
            </a:r>
            <a:r>
              <a:rPr dirty="0" sz="900" spc="14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amortised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9FC63B"/>
                </a:solidFill>
                <a:latin typeface="Calibri"/>
                <a:cs typeface="Calibri"/>
              </a:rPr>
              <a:t>cost</a:t>
            </a:r>
            <a:endParaRPr sz="900">
              <a:latin typeface="Calibri"/>
              <a:cs typeface="Calibri"/>
            </a:endParaRPr>
          </a:p>
          <a:p>
            <a:pPr marL="12700" marR="2235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US-dollar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14).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interest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3%.</a:t>
            </a:r>
            <a:endParaRPr sz="900">
              <a:latin typeface="Calibri"/>
              <a:cs typeface="Calibri"/>
            </a:endParaRPr>
          </a:p>
          <a:p>
            <a:pPr marL="12700" marR="1651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buildings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12).</a:t>
            </a:r>
            <a:r>
              <a:rPr dirty="0" sz="900">
                <a:latin typeface="Calibri"/>
                <a:cs typeface="Calibri"/>
              </a:rPr>
              <a:t> Current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4.0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145">
                <a:latin typeface="Calibri"/>
                <a:cs typeface="Calibri"/>
              </a:rPr>
              <a:t>%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4.1%).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approximation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value.</a:t>
            </a:r>
            <a:endParaRPr sz="900">
              <a:latin typeface="Calibri"/>
              <a:cs typeface="Calibri"/>
            </a:endParaRPr>
          </a:p>
          <a:p>
            <a:pPr marL="12700" marR="1289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non-convertible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5.0%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14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2024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non-current.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non-convertible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endParaRPr sz="900">
              <a:latin typeface="Calibri"/>
              <a:cs typeface="Calibri"/>
            </a:endParaRPr>
          </a:p>
          <a:p>
            <a:pPr marL="12700" marR="711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categorised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2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hierarchy.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determined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perspective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non-convertible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</a:t>
            </a:r>
            <a:endParaRPr sz="900">
              <a:latin typeface="Calibri"/>
              <a:cs typeface="Calibri"/>
            </a:endParaRPr>
          </a:p>
          <a:p>
            <a:pPr marL="12700" marR="1009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8,259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 </a:t>
            </a:r>
            <a:r>
              <a:rPr dirty="0" sz="900">
                <a:latin typeface="Calibri"/>
                <a:cs typeface="Calibri"/>
              </a:rPr>
              <a:t>discounting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implied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yields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non-convertible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>
                <a:latin typeface="Calibri"/>
                <a:cs typeface="Calibri"/>
              </a:rPr>
              <a:t> 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similar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standing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marketability.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entity.</a:t>
            </a:r>
            <a:endParaRPr sz="900">
              <a:latin typeface="Calibri"/>
              <a:cs typeface="Calibri"/>
            </a:endParaRPr>
          </a:p>
          <a:p>
            <a:pPr marL="12700" marR="8572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subordinated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by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Illustrative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Ltd’s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shareholder,</a:t>
            </a:r>
            <a:r>
              <a:rPr dirty="0" sz="900" spc="105">
                <a:latin typeface="Calibri"/>
                <a:cs typeface="Calibri"/>
              </a:rPr>
              <a:t> SRC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Investment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Trust,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2016.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perpetual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coupon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4.0%.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It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repayable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liquidation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Illustrative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Ltd.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subordinated</a:t>
            </a:r>
            <a:r>
              <a:rPr dirty="0" sz="900">
                <a:latin typeface="Calibri"/>
                <a:cs typeface="Calibri"/>
              </a:rPr>
              <a:t> shareholder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categorised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Level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hierarchy.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has</a:t>
            </a:r>
            <a:r>
              <a:rPr dirty="0" sz="900">
                <a:latin typeface="Calibri"/>
                <a:cs typeface="Calibri"/>
              </a:rPr>
              <a:t> been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technique.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CU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4,975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CU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5,075)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by</a:t>
            </a:r>
            <a:endParaRPr sz="900">
              <a:latin typeface="Calibri"/>
              <a:cs typeface="Calibri"/>
            </a:endParaRPr>
          </a:p>
          <a:p>
            <a:pPr algn="just"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discounting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4.1%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4.3%).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determined</a:t>
            </a:r>
            <a:r>
              <a:rPr dirty="0" sz="900">
                <a:latin typeface="Calibri"/>
                <a:cs typeface="Calibri"/>
              </a:rPr>
              <a:t> using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pay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unrelated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party,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reflect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subordination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feature.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input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4.1%.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15.6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Other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financial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instruments</a:t>
            </a:r>
            <a:endParaRPr sz="900">
              <a:latin typeface="Arial"/>
              <a:cs typeface="Arial"/>
            </a:endParaRPr>
          </a:p>
          <a:p>
            <a:pPr marL="12700" marR="736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reasonable</a:t>
            </a:r>
            <a:r>
              <a:rPr dirty="0" sz="900">
                <a:latin typeface="Calibri"/>
                <a:cs typeface="Calibri"/>
              </a:rPr>
              <a:t> approximation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value: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26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receivables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equivalents,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indent="-144145">
              <a:lnSpc>
                <a:spcPct val="100000"/>
              </a:lnSpc>
              <a:spcBef>
                <a:spcPts val="12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payables.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6852278"/>
            <a:ext cx="27908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45" b="1">
                <a:solidFill>
                  <a:srgbClr val="512178"/>
                </a:solidFill>
                <a:latin typeface="Calibri"/>
                <a:cs typeface="Calibri"/>
              </a:rPr>
              <a:t>16.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Deferred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tax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assets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liabilities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7184834"/>
            <a:ext cx="4927600" cy="28625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264795" marR="189230" indent="-144145">
              <a:lnSpc>
                <a:spcPct val="111100"/>
              </a:lnSpc>
              <a:spcBef>
                <a:spcPts val="6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(DTA)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likelihood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appropriate</a:t>
            </a:r>
            <a:r>
              <a:rPr dirty="0" sz="900">
                <a:latin typeface="Calibri"/>
                <a:cs typeface="Calibri"/>
              </a:rPr>
              <a:t> under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recoverable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future.</a:t>
            </a:r>
            <a:endParaRPr sz="900">
              <a:latin typeface="Calibri"/>
              <a:cs typeface="Calibri"/>
            </a:endParaRPr>
          </a:p>
          <a:p>
            <a:pPr marL="264795" marR="11938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(DTL)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assert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earnings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jurisdictions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indefinitely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reinvested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DTL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these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accumulated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earnings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taxable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outside-basis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Such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assertions</a:t>
            </a:r>
            <a:r>
              <a:rPr dirty="0" sz="900" spc="60">
                <a:latin typeface="Calibri"/>
                <a:cs typeface="Calibri"/>
              </a:rPr>
              <a:t> may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revisited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current</a:t>
            </a:r>
            <a:r>
              <a:rPr dirty="0" sz="900" spc="60">
                <a:latin typeface="Calibri"/>
                <a:cs typeface="Calibri"/>
              </a:rPr>
              <a:t> cash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projections.</a:t>
            </a:r>
            <a:endParaRPr sz="900">
              <a:latin typeface="Calibri"/>
              <a:cs typeface="Calibri"/>
            </a:endParaRPr>
          </a:p>
          <a:p>
            <a:pPr marL="264795" marR="317500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jurisdictions,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waivers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deferrals,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need</a:t>
            </a:r>
            <a:r>
              <a:rPr dirty="0" sz="900">
                <a:latin typeface="Calibri"/>
                <a:cs typeface="Calibri"/>
              </a:rPr>
              <a:t> careful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eligibility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consequential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provisioning.</a:t>
            </a:r>
            <a:endParaRPr sz="900">
              <a:latin typeface="Calibri"/>
              <a:cs typeface="Calibri"/>
            </a:endParaRPr>
          </a:p>
          <a:p>
            <a:pPr marL="264795" marR="113664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reliefs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light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only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20.</a:t>
            </a:r>
            <a:endParaRPr sz="9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Refer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</a:t>
            </a:r>
            <a:r>
              <a:rPr dirty="0" sz="900" b="1">
                <a:latin typeface="Calibri"/>
                <a:cs typeface="Calibri"/>
                <a:hlinkClick r:id="rId2"/>
              </a:rPr>
              <a:t>2020</a:t>
            </a:r>
            <a:r>
              <a:rPr dirty="0" sz="900" spc="7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Deferred</a:t>
            </a:r>
            <a:r>
              <a:rPr dirty="0" sz="900" spc="65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Tax</a:t>
            </a:r>
            <a:r>
              <a:rPr dirty="0" sz="900" spc="70" b="1">
                <a:latin typeface="Calibri"/>
                <a:cs typeface="Calibri"/>
                <a:hlinkClick r:id="rId2"/>
              </a:rPr>
              <a:t> </a:t>
            </a:r>
            <a:r>
              <a:rPr dirty="0" sz="900" b="1">
                <a:latin typeface="Calibri"/>
                <a:cs typeface="Calibri"/>
                <a:hlinkClick r:id="rId2"/>
              </a:rPr>
              <a:t>Provision</a:t>
            </a:r>
            <a:r>
              <a:rPr dirty="0" sz="900">
                <a:latin typeface="Calibri"/>
                <a:cs typeface="Calibri"/>
              </a:rPr>
              <a:t>’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information.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564463"/>
            <a:ext cx="384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7.31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977163"/>
            <a:ext cx="518159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16.74(a)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7.29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8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2542363"/>
            <a:ext cx="58801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3977463"/>
            <a:ext cx="58801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13.93(d)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13.97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5716144"/>
            <a:ext cx="4038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7.29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68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72300" y="1383526"/>
            <a:ext cx="5506720" cy="58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5515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unused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7592759"/>
            <a:ext cx="4949825" cy="161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968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revaluation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land,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exchange</a:t>
            </a:r>
            <a:r>
              <a:rPr dirty="0" sz="900">
                <a:latin typeface="Calibri"/>
                <a:cs typeface="Calibri"/>
              </a:rPr>
              <a:t> differences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liability.</a:t>
            </a:r>
            <a:r>
              <a:rPr dirty="0" sz="900">
                <a:latin typeface="Calibri"/>
                <a:cs typeface="Calibri"/>
              </a:rPr>
              <a:t> See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21.3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(31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domestic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controls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reverse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foreseeable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(31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2020: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7).</a:t>
            </a:r>
            <a:endParaRPr sz="900">
              <a:latin typeface="Calibri"/>
              <a:cs typeface="Calibri"/>
            </a:endParaRPr>
          </a:p>
          <a:p>
            <a:pPr marL="12700" marR="3187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(including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credits)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consolidated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position.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8186243"/>
            <a:ext cx="4819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12.81(f)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8903742"/>
            <a:ext cx="5010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12.81(e)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69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523276" y="3890271"/>
            <a:ext cx="513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obligations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518011" y="1824304"/>
          <a:ext cx="5008245" cy="2542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0895"/>
                <a:gridCol w="819784"/>
                <a:gridCol w="706754"/>
                <a:gridCol w="716914"/>
                <a:gridCol w="608964"/>
              </a:tblGrid>
              <a:tr h="509905">
                <a:tc>
                  <a:txBody>
                    <a:bodyPr/>
                    <a:lstStyle/>
                    <a:p>
                      <a:pPr marL="17780" marR="40005">
                        <a:lnSpc>
                          <a:spcPts val="900"/>
                        </a:lnSpc>
                        <a:spcBef>
                          <a:spcPts val="160"/>
                        </a:spcBef>
                        <a:tabLst>
                          <a:tab pos="1559560" algn="l"/>
                          <a:tab pos="1815464" algn="l"/>
                        </a:tabLst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Deferred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tax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January (assets)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	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Recognised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L="47625" marR="30480" indent="363855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6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comprehensive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31115">
                        <a:lnSpc>
                          <a:spcPts val="88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income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53975" indent="4508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Recognised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business combination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115570" marR="86360" indent="-55244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Recognised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636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2065">
                        <a:lnSpc>
                          <a:spcPts val="90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206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Non-current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878964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847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(63)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8110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equipment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2,130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2,702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85102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long-term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(95)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83578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1,914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2,007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82118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(168)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748789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(1,007)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639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74815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(4,451)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(188)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(3,490)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86055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Unused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(75)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(905)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1,064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1,112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2" name="object 12" descr=""/>
          <p:cNvGrpSpPr/>
          <p:nvPr/>
        </p:nvGrpSpPr>
        <p:grpSpPr>
          <a:xfrm>
            <a:off x="1518011" y="4520400"/>
            <a:ext cx="4932045" cy="510540"/>
            <a:chOff x="1518011" y="4520400"/>
            <a:chExt cx="4932045" cy="510540"/>
          </a:xfrm>
        </p:grpSpPr>
        <p:sp>
          <p:nvSpPr>
            <p:cNvPr id="13" name="object 13" descr=""/>
            <p:cNvSpPr/>
            <p:nvPr/>
          </p:nvSpPr>
          <p:spPr>
            <a:xfrm>
              <a:off x="1518018" y="4520399"/>
              <a:ext cx="4932045" cy="504190"/>
            </a:xfrm>
            <a:custGeom>
              <a:avLst/>
              <a:gdLst/>
              <a:ahLst/>
              <a:cxnLst/>
              <a:rect l="l" t="t" r="r" b="b"/>
              <a:pathLst>
                <a:path w="4932045" h="504189">
                  <a:moveTo>
                    <a:pt x="1673987" y="0"/>
                  </a:moveTo>
                  <a:lnTo>
                    <a:pt x="1115999" y="0"/>
                  </a:lnTo>
                  <a:lnTo>
                    <a:pt x="0" y="0"/>
                  </a:lnTo>
                  <a:lnTo>
                    <a:pt x="0" y="503999"/>
                  </a:lnTo>
                  <a:lnTo>
                    <a:pt x="1115999" y="503999"/>
                  </a:lnTo>
                  <a:lnTo>
                    <a:pt x="1673987" y="503999"/>
                  </a:lnTo>
                  <a:lnTo>
                    <a:pt x="1673987" y="0"/>
                  </a:lnTo>
                  <a:close/>
                </a:path>
                <a:path w="4932045" h="504189">
                  <a:moveTo>
                    <a:pt x="3077984" y="0"/>
                  </a:moveTo>
                  <a:lnTo>
                    <a:pt x="2448001" y="0"/>
                  </a:lnTo>
                  <a:lnTo>
                    <a:pt x="1673999" y="0"/>
                  </a:lnTo>
                  <a:lnTo>
                    <a:pt x="1673999" y="503999"/>
                  </a:lnTo>
                  <a:lnTo>
                    <a:pt x="2447988" y="503999"/>
                  </a:lnTo>
                  <a:lnTo>
                    <a:pt x="3077984" y="503999"/>
                  </a:lnTo>
                  <a:lnTo>
                    <a:pt x="3077984" y="0"/>
                  </a:lnTo>
                  <a:close/>
                </a:path>
                <a:path w="4932045" h="504189">
                  <a:moveTo>
                    <a:pt x="4931994" y="0"/>
                  </a:moveTo>
                  <a:lnTo>
                    <a:pt x="4373994" y="0"/>
                  </a:lnTo>
                  <a:lnTo>
                    <a:pt x="3743998" y="0"/>
                  </a:lnTo>
                  <a:lnTo>
                    <a:pt x="3077997" y="0"/>
                  </a:lnTo>
                  <a:lnTo>
                    <a:pt x="3077997" y="503999"/>
                  </a:lnTo>
                  <a:lnTo>
                    <a:pt x="3743998" y="503999"/>
                  </a:lnTo>
                  <a:lnTo>
                    <a:pt x="4373994" y="503999"/>
                  </a:lnTo>
                  <a:lnTo>
                    <a:pt x="4931994" y="503999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18005" y="5018061"/>
              <a:ext cx="1674495" cy="12700"/>
            </a:xfrm>
            <a:custGeom>
              <a:avLst/>
              <a:gdLst/>
              <a:ahLst/>
              <a:cxnLst/>
              <a:rect l="l" t="t" r="r" b="b"/>
              <a:pathLst>
                <a:path w="1674495" h="12700">
                  <a:moveTo>
                    <a:pt x="1673999" y="0"/>
                  </a:moveTo>
                  <a:lnTo>
                    <a:pt x="1115999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115999" y="12700"/>
                  </a:lnTo>
                  <a:lnTo>
                    <a:pt x="1673999" y="12700"/>
                  </a:lnTo>
                  <a:lnTo>
                    <a:pt x="1673999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192011" y="5024403"/>
              <a:ext cx="80010" cy="0"/>
            </a:xfrm>
            <a:custGeom>
              <a:avLst/>
              <a:gdLst/>
              <a:ahLst/>
              <a:cxnLst/>
              <a:rect l="l" t="t" r="r" b="b"/>
              <a:pathLst>
                <a:path w="80010" h="0">
                  <a:moveTo>
                    <a:pt x="0" y="0"/>
                  </a:moveTo>
                  <a:lnTo>
                    <a:pt x="79387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271396" y="5024403"/>
              <a:ext cx="694690" cy="0"/>
            </a:xfrm>
            <a:custGeom>
              <a:avLst/>
              <a:gdLst/>
              <a:ahLst/>
              <a:cxnLst/>
              <a:rect l="l" t="t" r="r" b="b"/>
              <a:pathLst>
                <a:path w="694689" h="0">
                  <a:moveTo>
                    <a:pt x="0" y="0"/>
                  </a:moveTo>
                  <a:lnTo>
                    <a:pt x="694613" y="0"/>
                  </a:lnTo>
                </a:path>
              </a:pathLst>
            </a:custGeom>
            <a:ln w="1270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966006" y="5018061"/>
              <a:ext cx="2484120" cy="12700"/>
            </a:xfrm>
            <a:custGeom>
              <a:avLst/>
              <a:gdLst/>
              <a:ahLst/>
              <a:cxnLst/>
              <a:rect l="l" t="t" r="r" b="b"/>
              <a:pathLst>
                <a:path w="2484120" h="12700">
                  <a:moveTo>
                    <a:pt x="1925993" y="0"/>
                  </a:moveTo>
                  <a:lnTo>
                    <a:pt x="1295996" y="0"/>
                  </a:lnTo>
                  <a:lnTo>
                    <a:pt x="629996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629996" y="12700"/>
                  </a:lnTo>
                  <a:lnTo>
                    <a:pt x="1295996" y="12700"/>
                  </a:lnTo>
                  <a:lnTo>
                    <a:pt x="1925993" y="12700"/>
                  </a:lnTo>
                  <a:lnTo>
                    <a:pt x="1925993" y="0"/>
                  </a:lnTo>
                  <a:close/>
                </a:path>
                <a:path w="2484120" h="12700">
                  <a:moveTo>
                    <a:pt x="2484005" y="0"/>
                  </a:moveTo>
                  <a:lnTo>
                    <a:pt x="1926005" y="0"/>
                  </a:lnTo>
                  <a:lnTo>
                    <a:pt x="1926005" y="12700"/>
                  </a:lnTo>
                  <a:lnTo>
                    <a:pt x="2484005" y="12700"/>
                  </a:lnTo>
                  <a:lnTo>
                    <a:pt x="2484005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572300" y="4518303"/>
            <a:ext cx="520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12.81(g)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535976" y="4518303"/>
            <a:ext cx="49079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849120" algn="l"/>
                <a:tab pos="4794250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Deferred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tax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liabilities</a:t>
            </a:r>
            <a:r>
              <a:rPr dirty="0" sz="800" spc="18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spc="-13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January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Recognised</a:t>
            </a:r>
            <a:r>
              <a:rPr dirty="0" sz="800" spc="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Recognised</a:t>
            </a:r>
            <a:r>
              <a:rPr dirty="0" sz="800" spc="4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Recognised</a:t>
            </a:r>
            <a:r>
              <a:rPr dirty="0" sz="800" spc="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Recognised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31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23276" y="4632603"/>
            <a:ext cx="4920615" cy="5410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691005" marR="5080" indent="-1678939">
              <a:lnSpc>
                <a:spcPts val="900"/>
              </a:lnSpc>
              <a:spcBef>
                <a:spcPts val="180"/>
              </a:spcBef>
              <a:tabLst>
                <a:tab pos="1410970" algn="l"/>
                <a:tab pos="2054860" algn="l"/>
                <a:tab pos="2766695" algn="l"/>
                <a:tab pos="3184525" algn="l"/>
                <a:tab pos="4159885" algn="l"/>
                <a:tab pos="4669155" algn="l"/>
              </a:tabLst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(assets)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in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dirty="0" sz="800" spc="20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disposal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in</a:t>
            </a:r>
            <a:r>
              <a:rPr dirty="0" sz="8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r>
              <a:rPr dirty="0" sz="800" spc="22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profit</a:t>
            </a:r>
            <a:r>
              <a:rPr dirty="0" sz="8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800" spc="2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December comprehensive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group</a:t>
            </a:r>
            <a:r>
              <a:rPr dirty="0" sz="800" spc="2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combination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loss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  <a:p>
            <a:pPr marL="2072639">
              <a:lnSpc>
                <a:spcPts val="880"/>
              </a:lnSpc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income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 b="1">
                <a:latin typeface="Arial"/>
                <a:cs typeface="Arial"/>
              </a:rPr>
              <a:t>Non-current</a:t>
            </a:r>
            <a:r>
              <a:rPr dirty="0" sz="80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assets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23276" y="5458103"/>
            <a:ext cx="713740" cy="417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equipment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financial</a:t>
            </a:r>
            <a:r>
              <a:rPr dirty="0" sz="800" spc="2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assets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523276" y="6322109"/>
            <a:ext cx="5187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receivables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23276" y="6905903"/>
            <a:ext cx="968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employee</a:t>
            </a:r>
            <a:r>
              <a:rPr dirty="0" sz="800" spc="1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obligations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1518011" y="5180140"/>
          <a:ext cx="5008245" cy="2202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0400"/>
                <a:gridCol w="756919"/>
                <a:gridCol w="613409"/>
                <a:gridCol w="624839"/>
                <a:gridCol w="568325"/>
                <a:gridCol w="440054"/>
              </a:tblGrid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56781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409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17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8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50939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1,528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240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2,130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6840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long-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53797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1,861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55638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30">
                          <a:latin typeface="Calibri"/>
                          <a:cs typeface="Calibri"/>
                        </a:rPr>
                        <a:t>(34)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444625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(1,320)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(1,007)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42621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(2,996)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(1,062)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(4,451)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149542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Unused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(300)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marR="187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(852)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(1,157)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17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8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599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(905)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013"/>
            <a:ext cx="1068070" cy="23367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150" b="1">
                <a:solidFill>
                  <a:srgbClr val="512178"/>
                </a:solidFill>
                <a:latin typeface="Calibri"/>
                <a:cs typeface="Calibri"/>
              </a:rPr>
              <a:t>17.</a:t>
            </a:r>
            <a:r>
              <a:rPr dirty="0" sz="1350" spc="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Inventories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719110"/>
            <a:ext cx="4927600" cy="255651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6319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chain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disruptions.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estate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companies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inventories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prices.</a:t>
            </a:r>
            <a:r>
              <a:rPr dirty="0" sz="900">
                <a:latin typeface="Calibri"/>
                <a:cs typeface="Calibri"/>
              </a:rPr>
              <a:t> Seasonal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perishable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45">
                <a:latin typeface="Calibri"/>
                <a:cs typeface="Calibri"/>
              </a:rPr>
              <a:t> damage,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contamination,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physical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deterioration,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obsolescence,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causes.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whether,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required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accordance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principles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2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‘Inventories’.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such</a:t>
            </a:r>
            <a:r>
              <a:rPr dirty="0" sz="900">
                <a:latin typeface="Calibri"/>
                <a:cs typeface="Calibri"/>
              </a:rPr>
              <a:t> volatile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challenge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uncertainties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presented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pandemic.</a:t>
            </a:r>
            <a:endParaRPr sz="900">
              <a:latin typeface="Calibri"/>
              <a:cs typeface="Calibri"/>
            </a:endParaRPr>
          </a:p>
          <a:p>
            <a:pPr marL="120650" marR="2622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abnormally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shutdown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production),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unallocated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fixed</a:t>
            </a:r>
            <a:r>
              <a:rPr dirty="0" sz="900">
                <a:latin typeface="Calibri"/>
                <a:cs typeface="Calibri"/>
              </a:rPr>
              <a:t> overheads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“excess</a:t>
            </a:r>
            <a:r>
              <a:rPr dirty="0" sz="900" spc="50">
                <a:latin typeface="Calibri"/>
                <a:cs typeface="Calibri"/>
              </a:rPr>
              <a:t> capacity”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added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inventory).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53097" y="4423523"/>
          <a:ext cx="5964555" cy="1019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2595879"/>
                <a:gridCol w="1597660"/>
                <a:gridCol w="730885"/>
              </a:tblGrid>
              <a:tr h="2597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Inventories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consist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following: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62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509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2.36(b)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Raw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materials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consumables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7,737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7,907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2.36(b)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Merchandise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10,561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9,319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18,298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17,226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505247" y="5650406"/>
            <a:ext cx="458216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35,265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32,907)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inventories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361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389)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write-</a:t>
            </a:r>
            <a:r>
              <a:rPr dirty="0" sz="900" spc="-20">
                <a:latin typeface="Calibri"/>
                <a:cs typeface="Calibri"/>
              </a:rPr>
              <a:t>down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inventories.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6500957"/>
            <a:ext cx="2403475" cy="23367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18.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Trade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receivables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6837540"/>
            <a:ext cx="4927600" cy="210629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4605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negative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outlook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difficulties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experienced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ECLs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reflect:</a:t>
            </a:r>
            <a:endParaRPr sz="900">
              <a:latin typeface="Calibri"/>
              <a:cs typeface="Calibri"/>
            </a:endParaRPr>
          </a:p>
          <a:p>
            <a:pPr marL="264795" marR="311785" indent="-144145">
              <a:lnSpc>
                <a:spcPct val="111100"/>
              </a:lnSpc>
              <a:spcBef>
                <a:spcPts val="145"/>
              </a:spcBef>
              <a:buAutoNum type="alphaLcPeriod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default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across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borrowers,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exhibit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264795" marR="127000" indent="-144145">
              <a:lnSpc>
                <a:spcPct val="111100"/>
              </a:lnSpc>
              <a:buAutoNum type="alphaLcPeriod"/>
              <a:tabLst>
                <a:tab pos="265430" algn="l"/>
              </a:tabLst>
            </a:pP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magnitude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default,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collateral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0650" marR="41084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Alternatively,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positive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outlook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now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better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ECLs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reduced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accordingly.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679263"/>
            <a:ext cx="495934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2.36(d)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2.36(e)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70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53250" y="1414171"/>
          <a:ext cx="5964555" cy="2153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014980"/>
                <a:gridCol w="1176654"/>
                <a:gridCol w="730250"/>
              </a:tblGrid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receivables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consist</a:t>
                      </a:r>
                      <a:r>
                        <a:rPr dirty="0" sz="9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following: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62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1.77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509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1.78(b)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receivables,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gross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31,265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23,889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Allowance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credit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losses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(767)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(556)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Trade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receivables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30,498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23,333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Receivable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due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ABC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Ltd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Allowance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expected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credit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losses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30,606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23,441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Social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security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taxes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Construction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telecommunication</a:t>
                      </a:r>
                      <a:r>
                        <a:rPr dirty="0" sz="8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systems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8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2,114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1,383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Trade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receivables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32,720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24,824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505300" y="3775368"/>
            <a:ext cx="4952365" cy="176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192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reasonable</a:t>
            </a:r>
            <a:r>
              <a:rPr dirty="0" sz="900">
                <a:latin typeface="Calibri"/>
                <a:cs typeface="Calibri"/>
              </a:rPr>
              <a:t> approximation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value.</a:t>
            </a:r>
            <a:endParaRPr sz="900">
              <a:latin typeface="Calibri"/>
              <a:cs typeface="Calibri"/>
            </a:endParaRPr>
          </a:p>
          <a:p>
            <a:pPr marL="12700" marR="3733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ABC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former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2018.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reasonable</a:t>
            </a:r>
            <a:endParaRPr sz="900">
              <a:latin typeface="Calibri"/>
              <a:cs typeface="Calibri"/>
            </a:endParaRPr>
          </a:p>
          <a:p>
            <a:pPr marL="12700" marR="209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approximation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(which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cost)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expected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 </a:t>
            </a:r>
            <a:r>
              <a:rPr dirty="0" sz="900">
                <a:latin typeface="Calibri"/>
                <a:cs typeface="Calibri"/>
              </a:rPr>
              <a:t>difference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significant.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34.2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allowance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apply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model.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905287"/>
            <a:ext cx="2312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95" b="1">
                <a:solidFill>
                  <a:srgbClr val="512178"/>
                </a:solidFill>
                <a:latin typeface="Calibri"/>
                <a:cs typeface="Calibri"/>
              </a:rPr>
              <a:t>19.</a:t>
            </a:r>
            <a:r>
              <a:rPr dirty="0" sz="135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130" b="1">
                <a:solidFill>
                  <a:srgbClr val="512178"/>
                </a:solidFill>
                <a:latin typeface="Calibri"/>
                <a:cs typeface="Calibri"/>
              </a:rPr>
              <a:t>Cash</a:t>
            </a:r>
            <a:r>
              <a:rPr dirty="0" sz="135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cash</a:t>
            </a:r>
            <a:r>
              <a:rPr dirty="0" sz="1350" spc="1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equivalents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05" y="6239205"/>
            <a:ext cx="4927600" cy="46799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20891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2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9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overdrafts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offset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32.42.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35250" y="6894138"/>
          <a:ext cx="5982335" cy="150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980"/>
                <a:gridCol w="3004820"/>
                <a:gridCol w="1188085"/>
                <a:gridCol w="730885"/>
              </a:tblGrid>
              <a:tr h="2578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 spc="9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cash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equivalents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consist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following: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509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bank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and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hand: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CU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24,292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7,827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GBP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2,087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USD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1,392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Short-term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deposits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(CU)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6,958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2,247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34,729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11,197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505247" y="8605767"/>
            <a:ext cx="494474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deposits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acquiree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temporarily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available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restrictions.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cash </a:t>
            </a:r>
            <a:r>
              <a:rPr dirty="0" sz="900">
                <a:latin typeface="Calibri"/>
                <a:cs typeface="Calibri"/>
              </a:rPr>
              <a:t>equivalents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inaccessible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CU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500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(31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2020: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Nil).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restrictions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deposits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removed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approval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consolidated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March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2022.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3828874"/>
            <a:ext cx="5308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7.29(a)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8633232"/>
            <a:ext cx="38227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7.48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10.19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71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4771390" cy="42164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1500"/>
              </a:lnSpc>
              <a:spcBef>
                <a:spcPts val="25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20.</a:t>
            </a:r>
            <a:r>
              <a:rPr dirty="0" sz="1350" spc="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Disposal</a:t>
            </a:r>
            <a:r>
              <a:rPr dirty="0" sz="1350" spc="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group classified</a:t>
            </a:r>
            <a:r>
              <a:rPr dirty="0" sz="1350" spc="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100" b="1">
                <a:solidFill>
                  <a:srgbClr val="512178"/>
                </a:solidFill>
                <a:latin typeface="Calibri"/>
                <a:cs typeface="Calibri"/>
              </a:rPr>
              <a:t>as</a:t>
            </a:r>
            <a:r>
              <a:rPr dirty="0" sz="1350" spc="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held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for</a:t>
            </a:r>
            <a:r>
              <a:rPr dirty="0" sz="1350" spc="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sale</a:t>
            </a:r>
            <a:r>
              <a:rPr dirty="0" sz="1350" spc="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discontinued operations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908403"/>
            <a:ext cx="4927600" cy="183642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40894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environment,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implementing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restructuring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downsizing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(either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permanent).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</a:t>
            </a:r>
            <a:r>
              <a:rPr dirty="0" sz="900">
                <a:latin typeface="Calibri"/>
                <a:cs typeface="Calibri"/>
              </a:rPr>
              <a:t> whether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long-lived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endParaRPr sz="900">
              <a:latin typeface="Calibri"/>
              <a:cs typeface="Calibri"/>
            </a:endParaRPr>
          </a:p>
          <a:p>
            <a:pPr marL="120650" marR="32131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qualifies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impacted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division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longer</a:t>
            </a:r>
            <a:r>
              <a:rPr dirty="0" sz="900">
                <a:latin typeface="Calibri"/>
                <a:cs typeface="Calibri"/>
              </a:rPr>
              <a:t> probable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Preparers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mindful</a:t>
            </a:r>
            <a:r>
              <a:rPr dirty="0" sz="900">
                <a:latin typeface="Calibri"/>
                <a:cs typeface="Calibri"/>
              </a:rPr>
              <a:t> 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5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‘Non-current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Operations’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specific</a:t>
            </a:r>
            <a:r>
              <a:rPr dirty="0" sz="900">
                <a:latin typeface="Calibri"/>
                <a:cs typeface="Calibri"/>
              </a:rPr>
              <a:t> conditions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sale.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3862308"/>
            <a:ext cx="4898390" cy="1352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in-store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telecommunications</a:t>
            </a:r>
            <a:r>
              <a:rPr dirty="0" sz="900">
                <a:latin typeface="Calibri"/>
                <a:cs typeface="Calibri"/>
              </a:rPr>
              <a:t> hardware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strategy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focus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on-line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Consequently,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allocable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Highstreet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(included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retail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segment)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gains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discontinuation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subgroup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eliminated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shown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2700" marR="177165">
              <a:lnSpc>
                <a:spcPct val="111100"/>
              </a:lnSpc>
              <a:spcBef>
                <a:spcPts val="850"/>
              </a:spcBef>
            </a:pPr>
            <a:r>
              <a:rPr dirty="0" sz="900" spc="75">
                <a:latin typeface="Calibri"/>
                <a:cs typeface="Calibri"/>
              </a:rPr>
              <a:t>On 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September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Highstreet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3,117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29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6.3).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8834816"/>
            <a:ext cx="495046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Highstreet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storage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these</a:t>
            </a:r>
            <a:r>
              <a:rPr dirty="0" sz="900">
                <a:latin typeface="Calibri"/>
                <a:cs typeface="Calibri"/>
              </a:rPr>
              <a:t> remaining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2022.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889833"/>
            <a:ext cx="4737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5.41(a)-</a:t>
            </a:r>
            <a:r>
              <a:rPr dirty="0" sz="800" spc="-25">
                <a:latin typeface="Calibri"/>
                <a:cs typeface="Calibri"/>
              </a:rPr>
              <a:t>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8863153"/>
            <a:ext cx="536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5.41(b)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72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518011" y="5328907"/>
          <a:ext cx="5008245" cy="3298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98520"/>
                <a:gridCol w="1072514"/>
                <a:gridCol w="46101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Revenue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9,803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11,015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materials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(3,633)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benefits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(6,100)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(6,411)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Depreciation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amortisation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(765)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from discontinued operations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before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 b="1">
                          <a:latin typeface="Arial"/>
                          <a:cs typeface="Arial"/>
                        </a:rPr>
                        <a:t>Loss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remeasurement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disposal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remeasurement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less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sell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6.3)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recovery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loss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remeasurement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disposal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(21)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(357)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 b="1">
                          <a:latin typeface="Arial"/>
                          <a:cs typeface="Arial"/>
                        </a:rPr>
                        <a:t>Loss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from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discontinued operations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(325)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72305" y="5502062"/>
            <a:ext cx="650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5.33(b)(i)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2305" y="6598835"/>
            <a:ext cx="673735" cy="457834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5.33(b)(i)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5.33(b)(ii)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12.81(h)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2305" y="7553672"/>
            <a:ext cx="697865" cy="582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5.33(b)(iii)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5.33(b)(iv)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12.81(h)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6990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4155187"/>
            <a:ext cx="484505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 spc="90">
                <a:latin typeface="Calibri"/>
                <a:cs typeface="Calibri"/>
              </a:rPr>
              <a:t>Cash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Highstreet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disposal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474666"/>
            <a:ext cx="45269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9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proceeds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Highstreet.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6001908"/>
            <a:ext cx="490664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9554" indent="-237490">
              <a:lnSpc>
                <a:spcPct val="100000"/>
              </a:lnSpc>
              <a:spcBef>
                <a:spcPts val="100"/>
              </a:spcBef>
              <a:buAutoNum type="arabicPeriod" startAt="21"/>
              <a:tabLst>
                <a:tab pos="250190" algn="l"/>
              </a:tabLst>
            </a:pP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Equity</a:t>
            </a:r>
            <a:endParaRPr sz="1350">
              <a:latin typeface="Calibri"/>
              <a:cs typeface="Calibri"/>
            </a:endParaRPr>
          </a:p>
          <a:p>
            <a:pPr lvl="1" marL="227329" indent="-215265">
              <a:lnSpc>
                <a:spcPct val="100000"/>
              </a:lnSpc>
              <a:spcBef>
                <a:spcPts val="780"/>
              </a:spcBef>
              <a:buAutoNum type="arabicPeriod"/>
              <a:tabLst>
                <a:tab pos="227965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Share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capital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nominal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(par)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equally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eligible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repayment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vote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shareholders’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meetings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Illustrative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Ltd.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8548474"/>
            <a:ext cx="4787900" cy="1308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556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22.2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details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programmes).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1,500,000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October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corresponding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12.5%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shares</a:t>
            </a:r>
            <a:r>
              <a:rPr dirty="0" sz="900">
                <a:latin typeface="Calibri"/>
                <a:cs typeface="Calibri"/>
              </a:rPr>
              <a:t> issued.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right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repayment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shareholders’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meetings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Ltd.</a:t>
            </a:r>
            <a:endParaRPr sz="900">
              <a:latin typeface="Calibri"/>
              <a:cs typeface="Calibri"/>
            </a:endParaRPr>
          </a:p>
          <a:p>
            <a:pPr marL="12700" marR="1162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solely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Group’s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22.2).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398793"/>
            <a:ext cx="434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5.38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461013"/>
            <a:ext cx="60007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1.79(a)(iii)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1.79(a)(v)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9542033"/>
            <a:ext cx="6242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1.79(a)(vii)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73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1518011" y="1675638"/>
          <a:ext cx="5008245" cy="2273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1635"/>
                <a:gridCol w="1568450"/>
                <a:gridCol w="442595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Non-current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Property,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equipment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 b="1">
                          <a:latin typeface="Arial"/>
                          <a:cs typeface="Arial"/>
                        </a:rPr>
                        <a:t>Assets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classified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held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sale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3,908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(245)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Liabilities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classified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held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sale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(449)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1518011" y="4595406"/>
          <a:ext cx="5008245" cy="654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9585"/>
                <a:gridCol w="1476375"/>
                <a:gridCol w="426085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Operating</a:t>
                      </a:r>
                      <a:r>
                        <a:rPr dirty="0" sz="8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activities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Investing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activities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(Note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6.3)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3,117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flows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discontinued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operations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3,095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53250" y="7040880"/>
          <a:ext cx="5973445" cy="1301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946400"/>
                <a:gridCol w="1438275"/>
                <a:gridCol w="545464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1.79(a)(iv)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1.79(a)(ii)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Shares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issued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fully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paid: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Beginning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year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4064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12,000,000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12,000,000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Issued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exercise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270,000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issue,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private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placement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Shares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issued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fully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paid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13,770,000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12,000,000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Shares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authorised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based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1.79(a)(i)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shares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authorised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14,370,000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12,600,00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79340" cy="14605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lvl="1" marL="247015" indent="-234950">
              <a:lnSpc>
                <a:spcPct val="100000"/>
              </a:lnSpc>
              <a:spcBef>
                <a:spcPts val="219"/>
              </a:spcBef>
              <a:buAutoNum type="arabicPeriod" startAt="2"/>
              <a:tabLst>
                <a:tab pos="247650" algn="l"/>
              </a:tabLst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Share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premium</a:t>
            </a:r>
            <a:endParaRPr sz="900">
              <a:latin typeface="Arial"/>
              <a:cs typeface="Arial"/>
            </a:endParaRPr>
          </a:p>
          <a:p>
            <a:pPr marL="12700" marR="666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Proceeds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nominal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have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premium,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registration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regulatory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tax</a:t>
            </a:r>
            <a:r>
              <a:rPr dirty="0" sz="900">
                <a:latin typeface="Calibri"/>
                <a:cs typeface="Calibri"/>
              </a:rPr>
              <a:t> benefits.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Costs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charged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70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Nil).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premium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recorded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issue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employee</a:t>
            </a:r>
            <a:r>
              <a:rPr dirty="0" sz="900">
                <a:latin typeface="Calibri"/>
                <a:cs typeface="Calibri"/>
              </a:rPr>
              <a:t> share-based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22.2).</a:t>
            </a:r>
            <a:endParaRPr sz="900">
              <a:latin typeface="Calibri"/>
              <a:cs typeface="Calibri"/>
            </a:endParaRPr>
          </a:p>
          <a:p>
            <a:pPr lvl="1" marL="250190" indent="-238125">
              <a:lnSpc>
                <a:spcPct val="100000"/>
              </a:lnSpc>
              <a:spcBef>
                <a:spcPts val="969"/>
              </a:spcBef>
              <a:buAutoNum type="arabicPeriod" startAt="3"/>
              <a:tabLst>
                <a:tab pos="250825" algn="l"/>
              </a:tabLst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Other</a:t>
            </a:r>
            <a:r>
              <a:rPr dirty="0" sz="900" spc="-2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components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of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equity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2694763"/>
            <a:ext cx="4375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1.106A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74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1518011" y="7353214"/>
            <a:ext cx="4932045" cy="3175"/>
            <a:chOff x="1518011" y="7353214"/>
            <a:chExt cx="4932045" cy="3175"/>
          </a:xfrm>
        </p:grpSpPr>
        <p:sp>
          <p:nvSpPr>
            <p:cNvPr id="9" name="object 9" descr=""/>
            <p:cNvSpPr/>
            <p:nvPr/>
          </p:nvSpPr>
          <p:spPr>
            <a:xfrm>
              <a:off x="1518011" y="7354802"/>
              <a:ext cx="1602105" cy="0"/>
            </a:xfrm>
            <a:custGeom>
              <a:avLst/>
              <a:gdLst/>
              <a:ahLst/>
              <a:cxnLst/>
              <a:rect l="l" t="t" r="r" b="b"/>
              <a:pathLst>
                <a:path w="1602105" h="0">
                  <a:moveTo>
                    <a:pt x="0" y="0"/>
                  </a:moveTo>
                  <a:lnTo>
                    <a:pt x="160200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120011" y="7354802"/>
              <a:ext cx="467995" cy="0"/>
            </a:xfrm>
            <a:custGeom>
              <a:avLst/>
              <a:gdLst/>
              <a:ahLst/>
              <a:cxnLst/>
              <a:rect l="l" t="t" r="r" b="b"/>
              <a:pathLst>
                <a:path w="467995" h="0">
                  <a:moveTo>
                    <a:pt x="0" y="0"/>
                  </a:moveTo>
                  <a:lnTo>
                    <a:pt x="467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88011" y="7354802"/>
              <a:ext cx="648335" cy="0"/>
            </a:xfrm>
            <a:custGeom>
              <a:avLst/>
              <a:gdLst/>
              <a:ahLst/>
              <a:cxnLst/>
              <a:rect l="l" t="t" r="r" b="b"/>
              <a:pathLst>
                <a:path w="648335" h="0">
                  <a:moveTo>
                    <a:pt x="0" y="0"/>
                  </a:moveTo>
                  <a:lnTo>
                    <a:pt x="648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236012" y="7354802"/>
              <a:ext cx="66675" cy="0"/>
            </a:xfrm>
            <a:custGeom>
              <a:avLst/>
              <a:gdLst/>
              <a:ahLst/>
              <a:cxnLst/>
              <a:rect l="l" t="t" r="r" b="b"/>
              <a:pathLst>
                <a:path w="66675" h="0">
                  <a:moveTo>
                    <a:pt x="0" y="0"/>
                  </a:moveTo>
                  <a:lnTo>
                    <a:pt x="6645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302473" y="7354802"/>
              <a:ext cx="581660" cy="0"/>
            </a:xfrm>
            <a:custGeom>
              <a:avLst/>
              <a:gdLst/>
              <a:ahLst/>
              <a:cxnLst/>
              <a:rect l="l" t="t" r="r" b="b"/>
              <a:pathLst>
                <a:path w="581660" h="0">
                  <a:moveTo>
                    <a:pt x="0" y="0"/>
                  </a:moveTo>
                  <a:lnTo>
                    <a:pt x="58153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84012" y="7354802"/>
              <a:ext cx="540385" cy="0"/>
            </a:xfrm>
            <a:custGeom>
              <a:avLst/>
              <a:gdLst/>
              <a:ahLst/>
              <a:cxnLst/>
              <a:rect l="l" t="t" r="r" b="b"/>
              <a:pathLst>
                <a:path w="540385" h="0">
                  <a:moveTo>
                    <a:pt x="0" y="0"/>
                  </a:moveTo>
                  <a:lnTo>
                    <a:pt x="54000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424012" y="7354802"/>
              <a:ext cx="630555" cy="0"/>
            </a:xfrm>
            <a:custGeom>
              <a:avLst/>
              <a:gdLst/>
              <a:ahLst/>
              <a:cxnLst/>
              <a:rect l="l" t="t" r="r" b="b"/>
              <a:pathLst>
                <a:path w="630554" h="0">
                  <a:moveTo>
                    <a:pt x="0" y="0"/>
                  </a:moveTo>
                  <a:lnTo>
                    <a:pt x="629996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054011" y="7354802"/>
              <a:ext cx="396240" cy="0"/>
            </a:xfrm>
            <a:custGeom>
              <a:avLst/>
              <a:gdLst/>
              <a:ahLst/>
              <a:cxnLst/>
              <a:rect l="l" t="t" r="r" b="b"/>
              <a:pathLst>
                <a:path w="396239" h="0">
                  <a:moveTo>
                    <a:pt x="0" y="0"/>
                  </a:moveTo>
                  <a:lnTo>
                    <a:pt x="395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572507" y="7413650"/>
            <a:ext cx="569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19.120(c)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23483" y="7470850"/>
            <a:ext cx="680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72608" y="7754823"/>
            <a:ext cx="779145" cy="115951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7.24C(b)(ii)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7.24C(b)(iv)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21.52(b)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1.91(b)</a:t>
            </a:r>
            <a:endParaRPr sz="800">
              <a:latin typeface="Calibri"/>
              <a:cs typeface="Calibri"/>
            </a:endParaRPr>
          </a:p>
          <a:p>
            <a:pPr marL="12700" marR="202565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12.81(ab)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72507" y="3573350"/>
            <a:ext cx="569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19.120(c)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23483" y="3630552"/>
            <a:ext cx="680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72608" y="3914523"/>
            <a:ext cx="779145" cy="121031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7.24C(b)(ii)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7.24C(b)(iv)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Calibri"/>
              <a:cs typeface="Calibri"/>
            </a:endParaRPr>
          </a:p>
          <a:p>
            <a:pPr marL="12700" indent="-635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7.20(a)(viii)</a:t>
            </a:r>
            <a:endParaRPr sz="800">
              <a:latin typeface="Calibri"/>
              <a:cs typeface="Calibri"/>
            </a:endParaRPr>
          </a:p>
          <a:p>
            <a:pPr marL="12700" marR="33020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7.20(a)(viii)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16.77(f)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73116" y="5193362"/>
            <a:ext cx="542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21.52(b)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24092" y="5250563"/>
            <a:ext cx="13322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translating</a:t>
            </a:r>
            <a:r>
              <a:rPr dirty="0" sz="800" spc="1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foreign</a:t>
            </a:r>
            <a:r>
              <a:rPr dirty="0" sz="800" spc="17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operations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1518011" y="2956509"/>
          <a:ext cx="5008245" cy="6444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3580"/>
                <a:gridCol w="735330"/>
                <a:gridCol w="258444"/>
                <a:gridCol w="408305"/>
                <a:gridCol w="547370"/>
                <a:gridCol w="638810"/>
                <a:gridCol w="372745"/>
              </a:tblGrid>
              <a:tr h="401955">
                <a:tc gridSpan="2">
                  <a:txBody>
                    <a:bodyPr/>
                    <a:lstStyle/>
                    <a:p>
                      <a:pPr algn="r" marR="127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Translation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63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reserve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968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Revaluation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841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reserve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9385" marR="25400" indent="-13462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Cash-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flow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hedges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defined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29870" marR="34925" indent="1778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benefit liability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5575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2465070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(359)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(862)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(392)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264858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Remeasurement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3,830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3,830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hedges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264858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gains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84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603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7490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309"/>
                        </a:spcBef>
                        <a:tabLst>
                          <a:tab pos="26492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FVOCI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8415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26492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gains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778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540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3302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9525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7490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309"/>
                        </a:spcBef>
                        <a:tabLst>
                          <a:tab pos="26492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26492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Revaluation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land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246824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(664)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(664)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26492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210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264985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246888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(664)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3,830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3,721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60"/>
                        </a:spcBef>
                        <a:tabLst>
                          <a:tab pos="257365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(expense)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75">
                          <a:latin typeface="Calibri"/>
                          <a:cs typeface="Calibri"/>
                        </a:rPr>
                        <a:t>176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(1,149)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(1,064)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246316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(488)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2447925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(847)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1,819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2,265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498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44780">
                <a:tc gridSpan="2">
                  <a:txBody>
                    <a:bodyPr/>
                    <a:lstStyle/>
                    <a:p>
                      <a:pPr algn="r" marR="1270">
                        <a:lnSpc>
                          <a:spcPts val="955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Translation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6675">
                        <a:lnSpc>
                          <a:spcPts val="955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Revaluation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955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Cash-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flow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955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defined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55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257175">
                <a:tc gridSpan="7">
                  <a:txBody>
                    <a:bodyPr/>
                    <a:lstStyle/>
                    <a:p>
                      <a:pPr algn="r" marR="407034">
                        <a:lnSpc>
                          <a:spcPts val="775"/>
                        </a:lnSpc>
                        <a:tabLst>
                          <a:tab pos="647700" algn="l"/>
                          <a:tab pos="1192530" algn="l"/>
                          <a:tab pos="1827530" algn="l"/>
                        </a:tabLst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reserve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reserve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hedges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benefit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407034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liability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25450">
                <a:tc gridSpan="4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2578100" algn="l"/>
                          <a:tab pos="3181350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(113)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689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295"/>
                        </a:spcBef>
                        <a:tabLst>
                          <a:tab pos="2715260" algn="l"/>
                          <a:tab pos="329692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Remeasurement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312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algn="r" marR="2540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1,617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algn="r" marR="349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2,505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hedges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8595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gains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58864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237490">
                <a:tc grid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309"/>
                        </a:spcBef>
                        <a:tabLst>
                          <a:tab pos="58864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9369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810">
                <a:tc gridSpan="7">
                  <a:txBody>
                    <a:bodyPr/>
                    <a:lstStyle/>
                    <a:p>
                      <a:pPr marL="18415">
                        <a:lnSpc>
                          <a:spcPts val="819"/>
                        </a:lnSpc>
                        <a:spcBef>
                          <a:spcPts val="110"/>
                        </a:spcBef>
                        <a:tabLst>
                          <a:tab pos="2557145" algn="l"/>
                          <a:tab pos="3296920" algn="l"/>
                          <a:tab pos="3837304" algn="l"/>
                          <a:tab pos="4467225" algn="l"/>
                          <a:tab pos="470471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30">
                          <a:latin typeface="Calibri"/>
                          <a:cs typeface="Calibri"/>
                        </a:rPr>
                        <a:t>(341)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75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baseline="-31250" sz="12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-31250" sz="1200" spc="-15">
                          <a:latin typeface="Calibri"/>
                          <a:cs typeface="Calibri"/>
                        </a:rPr>
                        <a:t>(341)</a:t>
                      </a:r>
                      <a:endParaRPr baseline="-31250" sz="12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18415">
                        <a:lnSpc>
                          <a:spcPts val="94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translating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83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(172)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(3,541)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(4,054)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(expense)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19240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1,062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632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(246)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(172)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(2,479)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(2,897)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Balance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(359)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689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(862)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(392)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6" name="object 26" descr=""/>
          <p:cNvSpPr txBox="1"/>
          <p:nvPr/>
        </p:nvSpPr>
        <p:spPr>
          <a:xfrm>
            <a:off x="573319" y="5531386"/>
            <a:ext cx="581025" cy="784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1285" indent="-635">
              <a:lnSpc>
                <a:spcPct val="1328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1.91(b)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12.81(ab)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1.90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11" y="1384441"/>
            <a:ext cx="21082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22.</a:t>
            </a:r>
            <a:r>
              <a:rPr dirty="0" sz="1350" spc="1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Employee</a:t>
            </a:r>
            <a:r>
              <a:rPr dirty="0" sz="1350" spc="19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remuneration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18" y="1720824"/>
            <a:ext cx="4927600" cy="354647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5938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their</a:t>
            </a:r>
            <a:r>
              <a:rPr dirty="0" sz="900">
                <a:latin typeface="Calibri"/>
                <a:cs typeface="Calibri"/>
              </a:rPr>
              <a:t> employees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as:</a:t>
            </a:r>
            <a:endParaRPr sz="900">
              <a:latin typeface="Calibri"/>
              <a:cs typeface="Calibri"/>
            </a:endParaRPr>
          </a:p>
          <a:p>
            <a:pPr marL="264795" marR="251460" indent="-144145">
              <a:lnSpc>
                <a:spcPct val="111100"/>
              </a:lnSpc>
              <a:spcBef>
                <a:spcPts val="145"/>
              </a:spcBef>
              <a:buChar char="•"/>
              <a:tabLst>
                <a:tab pos="265430" algn="l"/>
              </a:tabLst>
            </a:pPr>
            <a:r>
              <a:rPr dirty="0" sz="900" spc="55">
                <a:latin typeface="Calibri"/>
                <a:cs typeface="Calibri"/>
              </a:rPr>
              <a:t>paying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temporary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shutdown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operations,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sick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mandatory</a:t>
            </a:r>
            <a:r>
              <a:rPr dirty="0" sz="900" spc="2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quarantine,</a:t>
            </a:r>
            <a:r>
              <a:rPr dirty="0" sz="900" spc="2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and/or</a:t>
            </a:r>
            <a:endParaRPr sz="900">
              <a:latin typeface="Calibri"/>
              <a:cs typeface="Calibri"/>
            </a:endParaRPr>
          </a:p>
          <a:p>
            <a:pPr marL="2647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providing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compensation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remotely.</a:t>
            </a:r>
            <a:endParaRPr sz="900">
              <a:latin typeface="Calibri"/>
              <a:cs typeface="Calibri"/>
            </a:endParaRPr>
          </a:p>
          <a:p>
            <a:pPr marL="120650" marR="16002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decides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previously</a:t>
            </a:r>
            <a:r>
              <a:rPr dirty="0" sz="900">
                <a:latin typeface="Calibri"/>
                <a:cs typeface="Calibri"/>
              </a:rPr>
              <a:t> offered),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benefits</a:t>
            </a:r>
            <a:r>
              <a:rPr dirty="0" sz="900">
                <a:latin typeface="Calibri"/>
                <a:cs typeface="Calibri"/>
              </a:rPr>
              <a:t> offered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likely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definition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liability;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consider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liability/expense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measured.</a:t>
            </a:r>
            <a:endParaRPr sz="900">
              <a:latin typeface="Calibri"/>
              <a:cs typeface="Calibri"/>
            </a:endParaRPr>
          </a:p>
          <a:p>
            <a:pPr algn="just" marL="120650" marR="2520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rendered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endParaRPr sz="900">
              <a:latin typeface="Calibri"/>
              <a:cs typeface="Calibri"/>
            </a:endParaRPr>
          </a:p>
          <a:p>
            <a:pPr algn="just" marL="120650" marR="20510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recognised.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‘Employee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Benefits’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determination.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incurred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entity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discretion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avoid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obligation.</a:t>
            </a:r>
            <a:endParaRPr sz="900">
              <a:latin typeface="Calibri"/>
              <a:cs typeface="Calibri"/>
            </a:endParaRPr>
          </a:p>
          <a:p>
            <a:pPr marL="120650" marR="1390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Furthermore,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difficult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downsize</a:t>
            </a:r>
            <a:r>
              <a:rPr dirty="0" sz="900">
                <a:latin typeface="Calibri"/>
                <a:cs typeface="Calibri"/>
              </a:rPr>
              <a:t> their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workforce.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offers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termination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affected</a:t>
            </a:r>
            <a:r>
              <a:rPr dirty="0" sz="900">
                <a:latin typeface="Calibri"/>
                <a:cs typeface="Calibri"/>
              </a:rPr>
              <a:t> employee(s),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liability/expense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accordance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19.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53255" y="5412111"/>
          <a:ext cx="5973445" cy="1940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568700"/>
                <a:gridCol w="883285"/>
                <a:gridCol w="478789"/>
              </a:tblGrid>
              <a:tr h="1530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900" spc="-35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22.1</a:t>
                      </a: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Employee</a:t>
                      </a:r>
                      <a:r>
                        <a:rPr dirty="0" sz="900" spc="-15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r>
                        <a:rPr dirty="0" sz="900" spc="-15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expense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16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7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Expenses</a:t>
                      </a:r>
                      <a:r>
                        <a:rPr dirty="0" sz="9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recognised</a:t>
                      </a:r>
                      <a:r>
                        <a:rPr dirty="0" sz="9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9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9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benefits</a:t>
                      </a:r>
                      <a:r>
                        <a:rPr dirty="0" sz="9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9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analysed</a:t>
                      </a:r>
                      <a:r>
                        <a:rPr dirty="0" sz="9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below: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57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Wages,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salaries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97,808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91,318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Social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security</a:t>
                      </a:r>
                      <a:r>
                        <a:rPr dirty="0" sz="8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11,229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10,608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2.51(a)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Share-based</a:t>
                      </a:r>
                      <a:r>
                        <a:rPr dirty="0" sz="800" spc="3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Pensions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plans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Pensions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plans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4,491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5,343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Less: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capitalised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(150)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113,809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109,515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90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22.2</a:t>
                      </a: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Share-</a:t>
                      </a:r>
                      <a:r>
                        <a:rPr dirty="0" sz="90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based</a:t>
                      </a: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r>
                        <a:rPr dirty="0" sz="900" spc="-2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9FC63B"/>
                          </a:solidFill>
                          <a:latin typeface="Arial"/>
                          <a:cs typeface="Arial"/>
                        </a:rPr>
                        <a:t>remuneration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518018" y="7465974"/>
            <a:ext cx="4927600" cy="12242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9875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negatively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70">
                <a:latin typeface="Calibri"/>
                <a:cs typeface="Calibri"/>
              </a:rPr>
              <a:t> by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10">
                <a:latin typeface="Calibri"/>
                <a:cs typeface="Calibri"/>
              </a:rPr>
              <a:t>19,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performance</a:t>
            </a:r>
            <a:r>
              <a:rPr dirty="0" sz="900">
                <a:latin typeface="Calibri"/>
                <a:cs typeface="Calibri"/>
              </a:rPr>
              <a:t> vesting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outlined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compensation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change.</a:t>
            </a:r>
            <a:r>
              <a:rPr dirty="0" sz="900">
                <a:latin typeface="Calibri"/>
                <a:cs typeface="Calibri"/>
              </a:rPr>
              <a:t> Furthermore,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chosen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modify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cancel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compensation</a:t>
            </a:r>
            <a:r>
              <a:rPr dirty="0" sz="900">
                <a:latin typeface="Calibri"/>
                <a:cs typeface="Calibri"/>
              </a:rPr>
              <a:t> arrangements.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58" y="8808040"/>
            <a:ext cx="485648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schemes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employee</a:t>
            </a:r>
            <a:r>
              <a:rPr dirty="0" sz="900">
                <a:latin typeface="Calibri"/>
                <a:cs typeface="Calibri"/>
              </a:rPr>
              <a:t> remuneration,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Stay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settled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8836483"/>
            <a:ext cx="5600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2.44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75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76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1383526"/>
            <a:ext cx="4938395" cy="2374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8638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package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senior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management.</a:t>
            </a:r>
            <a:r>
              <a:rPr dirty="0" sz="900">
                <a:latin typeface="Calibri"/>
                <a:cs typeface="Calibri"/>
              </a:rPr>
              <a:t> Options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met.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endParaRPr sz="900">
              <a:latin typeface="Calibri"/>
              <a:cs typeface="Calibri"/>
            </a:endParaRPr>
          </a:p>
          <a:p>
            <a:pPr marL="12700" marR="247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companies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Greatstocks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Stock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participants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each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20-</a:t>
            </a:r>
            <a:r>
              <a:rPr dirty="0" sz="900" spc="60">
                <a:latin typeface="Calibri"/>
                <a:cs typeface="Calibri"/>
              </a:rPr>
              <a:t>25%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Stay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package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research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development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personnel.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participant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employed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agreed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maximum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Stay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Programme</a:t>
            </a:r>
            <a:r>
              <a:rPr dirty="0" sz="900">
                <a:latin typeface="Calibri"/>
                <a:cs typeface="Calibri"/>
              </a:rPr>
              <a:t> (ie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ends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January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2022.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vesting,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purchase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15-</a:t>
            </a:r>
            <a:r>
              <a:rPr dirty="0" sz="900" spc="60">
                <a:latin typeface="Calibri"/>
                <a:cs typeface="Calibri"/>
              </a:rPr>
              <a:t>20%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 marR="8147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weighted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periods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presented: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6846038"/>
            <a:ext cx="4871085" cy="1200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weighted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11.19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(no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were</a:t>
            </a:r>
            <a:r>
              <a:rPr dirty="0" sz="900">
                <a:latin typeface="Calibri"/>
                <a:cs typeface="Calibri"/>
              </a:rPr>
              <a:t> exercised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2020).</a:t>
            </a:r>
            <a:endParaRPr sz="900">
              <a:latin typeface="Calibri"/>
              <a:cs typeface="Calibri"/>
            </a:endParaRPr>
          </a:p>
          <a:p>
            <a:pPr marL="12700" marR="152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binomial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pricing</a:t>
            </a:r>
            <a:r>
              <a:rPr dirty="0" sz="900">
                <a:latin typeface="Calibri"/>
                <a:cs typeface="Calibri"/>
              </a:rPr>
              <a:t> model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incentive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vesting</a:t>
            </a:r>
            <a:r>
              <a:rPr dirty="0" sz="900">
                <a:latin typeface="Calibri"/>
                <a:cs typeface="Calibri"/>
              </a:rPr>
              <a:t> period.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has</a:t>
            </a:r>
            <a:r>
              <a:rPr dirty="0" sz="900">
                <a:latin typeface="Calibri"/>
                <a:cs typeface="Calibri"/>
              </a:rPr>
              <a:t> been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means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modelling.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principal</a:t>
            </a:r>
            <a:r>
              <a:rPr dirty="0" sz="900">
                <a:latin typeface="Calibri"/>
                <a:cs typeface="Calibri"/>
              </a:rPr>
              <a:t> assumptions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valuation: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412063"/>
            <a:ext cx="560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2586864"/>
            <a:ext cx="560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874384"/>
            <a:ext cx="553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2.45(c)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7287083"/>
            <a:ext cx="634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2.47(a)(i)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2132" y="3869563"/>
          <a:ext cx="5965190" cy="276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835"/>
                <a:gridCol w="1838325"/>
                <a:gridCol w="751204"/>
                <a:gridCol w="875030"/>
                <a:gridCol w="708660"/>
                <a:gridCol w="749300"/>
              </a:tblGrid>
              <a:tr h="15875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/>
                </a:tc>
                <a:tc gridSpan="5">
                  <a:txBody>
                    <a:bodyPr/>
                    <a:lstStyle/>
                    <a:p>
                      <a:pPr marL="228219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868420" algn="l"/>
                        </a:tabLst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Star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Programme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Stay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Programme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13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Number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5397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0325" marR="135890" indent="203835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Weighted average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exercise</a:t>
                      </a: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35890">
                        <a:lnSpc>
                          <a:spcPts val="88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Number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53975">
                        <a:lnSpc>
                          <a:spcPts val="930"/>
                        </a:lnSpc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0325" marR="10160" indent="203835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Weighted average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exercise</a:t>
                      </a: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160">
                        <a:lnSpc>
                          <a:spcPts val="88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Outstanding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6.24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95,250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5.81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Granted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Forfeited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(513)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6.24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5.81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Exercised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2.45(b)(vi)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Outstanding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299,487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6.24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94,238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5.81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Granted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100,000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7.81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Forfeited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6.24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(3,489)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5.81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2.45(b)(iv)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Exercised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(270,000)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6.24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2.45(b)(vi)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Outstanding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129,175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7.45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90,749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5.81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Exercisable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2.45(b)(vii)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Exercisable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29,175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6.24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77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11" y="3810883"/>
            <a:ext cx="4937760" cy="1308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underlying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volatility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data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Illustrative</a:t>
            </a:r>
            <a:r>
              <a:rPr dirty="0" sz="900">
                <a:latin typeface="Calibri"/>
                <a:cs typeface="Calibri"/>
              </a:rPr>
              <a:t> Corporation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flotation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Greatstocks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Stock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Exchange.</a:t>
            </a:r>
            <a:r>
              <a:rPr dirty="0" sz="900">
                <a:latin typeface="Calibri"/>
                <a:cs typeface="Calibri"/>
              </a:rPr>
              <a:t> No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special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features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inherent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granted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were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value.</a:t>
            </a:r>
            <a:endParaRPr sz="900">
              <a:latin typeface="Calibri"/>
              <a:cs typeface="Calibri"/>
            </a:endParaRPr>
          </a:p>
          <a:p>
            <a:pPr marL="12700" marR="882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total,</a:t>
            </a:r>
            <a:r>
              <a:rPr dirty="0" sz="900" spc="90">
                <a:latin typeface="Calibri"/>
                <a:cs typeface="Calibri"/>
              </a:rPr>
              <a:t> CU </a:t>
            </a:r>
            <a:r>
              <a:rPr dirty="0" sz="900">
                <a:latin typeface="Calibri"/>
                <a:cs typeface="Calibri"/>
              </a:rPr>
              <a:t>298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466)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equity-</a:t>
            </a:r>
            <a:r>
              <a:rPr dirty="0" sz="900">
                <a:latin typeface="Calibri"/>
                <a:cs typeface="Calibri"/>
              </a:rPr>
              <a:t> settled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share-based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transactions)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retained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earnings.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22.3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Pensions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and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other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employee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obligations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18018" y="5232997"/>
            <a:ext cx="4927600" cy="280860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4287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Measuring</a:t>
            </a:r>
            <a:r>
              <a:rPr dirty="0" sz="900" spc="95">
                <a:latin typeface="Calibri"/>
                <a:cs typeface="Calibri"/>
              </a:rPr>
              <a:t> 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assumptions</a:t>
            </a:r>
            <a:r>
              <a:rPr dirty="0" sz="900">
                <a:latin typeface="Calibri"/>
                <a:cs typeface="Calibri"/>
              </a:rPr>
              <a:t> (eg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salary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turnover).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sudden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occurred</a:t>
            </a:r>
            <a:r>
              <a:rPr dirty="0" sz="900" spc="60">
                <a:latin typeface="Calibri"/>
                <a:cs typeface="Calibri"/>
              </a:rPr>
              <a:t> as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</a:t>
            </a:r>
            <a:r>
              <a:rPr dirty="0" sz="900" spc="-20">
                <a:latin typeface="Calibri"/>
                <a:cs typeface="Calibri"/>
              </a:rPr>
              <a:t>19,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obligation(s).</a:t>
            </a:r>
            <a:endParaRPr sz="900">
              <a:latin typeface="Calibri"/>
              <a:cs typeface="Calibri"/>
            </a:endParaRPr>
          </a:p>
          <a:p>
            <a:pPr marL="120650" marR="1524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entities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approximately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every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(depending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jurisdiction)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regulator.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between,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actuary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more</a:t>
            </a:r>
            <a:r>
              <a:rPr dirty="0" sz="900">
                <a:latin typeface="Calibri"/>
                <a:cs typeface="Calibri"/>
              </a:rPr>
              <a:t> limited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update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roll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figures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up-</a:t>
            </a:r>
            <a:endParaRPr sz="900">
              <a:latin typeface="Calibri"/>
              <a:cs typeface="Calibri"/>
            </a:endParaRPr>
          </a:p>
          <a:p>
            <a:pPr marL="120650" marR="11366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to-date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valuation</a:t>
            </a:r>
            <a:r>
              <a:rPr dirty="0" sz="900">
                <a:latin typeface="Calibri"/>
                <a:cs typeface="Calibri"/>
              </a:rPr>
              <a:t> obtained,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19.</a:t>
            </a:r>
            <a:endParaRPr sz="900">
              <a:latin typeface="Calibri"/>
              <a:cs typeface="Calibri"/>
            </a:endParaRPr>
          </a:p>
          <a:p>
            <a:pPr marL="120650" marR="2057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actuaries,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ascertain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has</a:t>
            </a:r>
            <a:r>
              <a:rPr dirty="0" sz="900">
                <a:latin typeface="Calibri"/>
                <a:cs typeface="Calibri"/>
              </a:rPr>
              <a:t> impacted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revisited.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guidance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non-</a:t>
            </a:r>
            <a:r>
              <a:rPr dirty="0" sz="900">
                <a:latin typeface="Calibri"/>
                <a:cs typeface="Calibri"/>
              </a:rPr>
              <a:t> adjusting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58" y="8158684"/>
            <a:ext cx="426021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following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3798394"/>
            <a:ext cx="678815" cy="35052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2.47(a)(ii)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2.47(a)(iii)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4404234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2.51(a)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101" y="1440002"/>
          <a:ext cx="5964555" cy="2163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2372360"/>
                <a:gridCol w="1063625"/>
                <a:gridCol w="786764"/>
                <a:gridCol w="702945"/>
              </a:tblGrid>
              <a:tr h="276225">
                <a:tc gridSpan="4"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Star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Programme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014" marR="10795" indent="14986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Stay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Programme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2.47(a)(i)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Grant</a:t>
                      </a:r>
                      <a:r>
                        <a:rPr dirty="0" sz="800" spc="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date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2018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Feb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60" b="1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2017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Vesting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period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ends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Jan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Jan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price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date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grant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8.00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10.01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Volatility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5">
                          <a:latin typeface="Calibri"/>
                          <a:cs typeface="Calibri"/>
                        </a:rPr>
                        <a:t>50%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5">
                          <a:latin typeface="Calibri"/>
                          <a:cs typeface="Calibri"/>
                        </a:rPr>
                        <a:t>50%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5">
                          <a:latin typeface="Calibri"/>
                          <a:cs typeface="Calibri"/>
                        </a:rPr>
                        <a:t>50%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Option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life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8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Dividend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yield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Risk-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free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rate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0">
                          <a:latin typeface="Calibri"/>
                          <a:cs typeface="Calibri"/>
                        </a:rPr>
                        <a:t>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0">
                          <a:latin typeface="Calibri"/>
                          <a:cs typeface="Calibri"/>
                        </a:rPr>
                        <a:t>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40">
                          <a:latin typeface="Calibri"/>
                          <a:cs typeface="Calibri"/>
                        </a:rPr>
                        <a:t>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per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option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grant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date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4.00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6.70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5.30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Exercise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price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date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grant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6.08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7.61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5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5.81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Exercisable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Jan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2021/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397510">
                        <a:lnSpc>
                          <a:spcPts val="930"/>
                        </a:lnSpc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Feb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2024/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38430">
                        <a:lnSpc>
                          <a:spcPts val="930"/>
                        </a:lnSpc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Feb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2022/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93040">
                        <a:lnSpc>
                          <a:spcPts val="93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Jan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2.45(d)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Weighted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average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remaining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contractual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life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8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latin typeface="Calibri"/>
                          <a:cs typeface="Calibri"/>
                        </a:rPr>
                        <a:t>1.0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4.1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2.0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years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3300" y="8601303"/>
          <a:ext cx="5963920" cy="12452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634615"/>
                <a:gridCol w="1557654"/>
                <a:gridCol w="730250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Non-current: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(net)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0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10,386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13,642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Current: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liability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(net)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0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short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term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1,467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1,496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4299" y="10289454"/>
            <a:ext cx="34385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</a:t>
            </a:r>
            <a:r>
              <a:rPr dirty="0" spc="10"/>
              <a:t> </a:t>
            </a:r>
            <a:r>
              <a:rPr dirty="0"/>
              <a:t>statement</a:t>
            </a:r>
            <a:r>
              <a:rPr dirty="0" spc="15"/>
              <a:t> </a:t>
            </a:r>
            <a:r>
              <a:rPr dirty="0" spc="-25"/>
              <a:t>of </a:t>
            </a:r>
            <a:r>
              <a:rPr dirty="0"/>
              <a:t>profit</a:t>
            </a:r>
            <a:r>
              <a:rPr dirty="0" spc="-125"/>
              <a:t> </a:t>
            </a:r>
            <a:r>
              <a:rPr dirty="0"/>
              <a:t>or</a:t>
            </a:r>
            <a:r>
              <a:rPr dirty="0" spc="-120"/>
              <a:t> </a:t>
            </a:r>
            <a:r>
              <a:rPr dirty="0" spc="-20"/>
              <a:t>loss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554299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>
                <a:latin typeface="Calibri"/>
                <a:cs typeface="Calibri"/>
              </a:rPr>
              <a:t>For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the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70">
                <a:latin typeface="Calibri"/>
                <a:cs typeface="Calibri"/>
              </a:rPr>
              <a:t>year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ended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47005" y="2880004"/>
            <a:ext cx="2046605" cy="579628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650">
              <a:latin typeface="Times New Roman"/>
              <a:cs typeface="Times New Roman"/>
            </a:endParaRPr>
          </a:p>
          <a:p>
            <a:pPr marL="120650">
              <a:lnSpc>
                <a:spcPct val="100000"/>
              </a:lnSpc>
            </a:pPr>
            <a:r>
              <a:rPr dirty="0" sz="6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600" spc="7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600" spc="-20" b="1">
                <a:solidFill>
                  <a:srgbClr val="512178"/>
                </a:solidFill>
                <a:latin typeface="Arial"/>
                <a:cs typeface="Arial"/>
              </a:rPr>
              <a:t>note</a:t>
            </a:r>
            <a:endParaRPr sz="600">
              <a:latin typeface="Arial"/>
              <a:cs typeface="Arial"/>
            </a:endParaRPr>
          </a:p>
          <a:p>
            <a:pPr marL="120650" marR="15875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14">
                <a:latin typeface="Calibri"/>
                <a:cs typeface="Calibri"/>
              </a:rPr>
              <a:t>1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permits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profit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as:</a:t>
            </a:r>
            <a:endParaRPr sz="600">
              <a:latin typeface="Calibri"/>
              <a:cs typeface="Calibri"/>
            </a:endParaRPr>
          </a:p>
          <a:p>
            <a:pPr marL="210820" marR="120650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single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two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sections,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35">
                <a:latin typeface="Calibri"/>
                <a:cs typeface="Calibri"/>
              </a:rPr>
              <a:t>or</a:t>
            </a:r>
            <a:endParaRPr sz="600">
              <a:latin typeface="Calibri"/>
              <a:cs typeface="Calibri"/>
            </a:endParaRPr>
          </a:p>
          <a:p>
            <a:pPr marL="210820" marR="311150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two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statements: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profit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separate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income.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so,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separate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shall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immediately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precede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presenting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endParaRPr sz="600">
              <a:latin typeface="Calibri"/>
              <a:cs typeface="Calibri"/>
            </a:endParaRPr>
          </a:p>
          <a:p>
            <a:pPr marL="210820" marR="116839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income,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shall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begin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profit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1.10A).</a:t>
            </a:r>
            <a:endParaRPr sz="600">
              <a:latin typeface="Calibri"/>
              <a:cs typeface="Calibri"/>
            </a:endParaRPr>
          </a:p>
          <a:p>
            <a:pPr marL="120650" marR="225425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 spc="15">
                <a:latin typeface="Calibri"/>
                <a:cs typeface="Calibri"/>
              </a:rPr>
              <a:t>a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comprehensive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two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statements.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single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statement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presentation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shown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Appendix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B.</a:t>
            </a:r>
            <a:endParaRPr sz="600">
              <a:latin typeface="Calibri"/>
              <a:cs typeface="Calibri"/>
            </a:endParaRPr>
          </a:p>
          <a:p>
            <a:pPr marL="120650" marR="166370">
              <a:lnSpc>
                <a:spcPct val="111100"/>
              </a:lnSpc>
              <a:spcBef>
                <a:spcPts val="284"/>
              </a:spcBef>
            </a:pP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illustrates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example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‘nature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expense’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method.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Appendix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for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format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illustrating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‘function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expense’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‘cost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sales’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method.</a:t>
            </a:r>
            <a:endParaRPr sz="600">
              <a:latin typeface="Calibri"/>
              <a:cs typeface="Calibri"/>
            </a:endParaRPr>
          </a:p>
          <a:p>
            <a:pPr marL="120650" marR="140335">
              <a:lnSpc>
                <a:spcPct val="111100"/>
              </a:lnSpc>
              <a:spcBef>
                <a:spcPts val="280"/>
              </a:spcBef>
            </a:pPr>
            <a:r>
              <a:rPr dirty="0" sz="600">
                <a:latin typeface="Calibri"/>
                <a:cs typeface="Calibri"/>
              </a:rPr>
              <a:t>There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situations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where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additional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line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items,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headings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subtotals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need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included.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1.85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such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additional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items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(including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disaggregation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line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listed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1.82)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such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presentation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relevant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understanding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entity’s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financial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performance.</a:t>
            </a:r>
            <a:endParaRPr sz="600">
              <a:latin typeface="Calibri"/>
              <a:cs typeface="Calibri"/>
            </a:endParaRPr>
          </a:p>
          <a:p>
            <a:pPr marL="120650" marR="172720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1.85A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additional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subtotals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presented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-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be:</a:t>
            </a:r>
            <a:endParaRPr sz="600">
              <a:latin typeface="Calibri"/>
              <a:cs typeface="Calibri"/>
            </a:endParaRPr>
          </a:p>
          <a:p>
            <a:pPr marL="210820" marR="154305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comprised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line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made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up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amounts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recognised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measured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accordance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IFRS</a:t>
            </a:r>
            <a:endParaRPr sz="600">
              <a:latin typeface="Calibri"/>
              <a:cs typeface="Calibri"/>
            </a:endParaRPr>
          </a:p>
          <a:p>
            <a:pPr marL="210820" marR="153670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labelled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5">
                <a:latin typeface="Calibri"/>
                <a:cs typeface="Calibri"/>
              </a:rPr>
              <a:t> a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manner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makes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line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constitute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subtotal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clear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understandable</a:t>
            </a:r>
            <a:endParaRPr sz="600">
              <a:latin typeface="Calibri"/>
              <a:cs typeface="Calibri"/>
            </a:endParaRPr>
          </a:p>
          <a:p>
            <a:pPr marL="210820" indent="-90805">
              <a:lnSpc>
                <a:spcPct val="100000"/>
              </a:lnSpc>
              <a:spcBef>
                <a:spcPts val="80"/>
              </a:spcBef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consistent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from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period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period</a:t>
            </a:r>
            <a:endParaRPr sz="600">
              <a:latin typeface="Calibri"/>
              <a:cs typeface="Calibri"/>
            </a:endParaRPr>
          </a:p>
          <a:p>
            <a:pPr marL="210820" marR="234950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no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more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prominent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subtotals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totals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statement(s)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presenting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income.</a:t>
            </a:r>
            <a:endParaRPr sz="600">
              <a:latin typeface="Calibri"/>
              <a:cs typeface="Calibri"/>
            </a:endParaRPr>
          </a:p>
          <a:p>
            <a:pPr marL="120650" marR="189230">
              <a:lnSpc>
                <a:spcPct val="111100"/>
              </a:lnSpc>
              <a:spcBef>
                <a:spcPts val="284"/>
              </a:spcBef>
            </a:pP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operating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subtotal,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commonly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seen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but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not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defined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IFRS.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Where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subtotal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is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provided,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figure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disclosed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should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include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items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would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normally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considered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operating.</a:t>
            </a:r>
            <a:endParaRPr sz="600">
              <a:latin typeface="Calibri"/>
              <a:cs typeface="Calibri"/>
            </a:endParaRPr>
          </a:p>
          <a:p>
            <a:pPr marL="120650" marR="23241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inappropriate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exclude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clearly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related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operations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(eg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inventory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write-</a:t>
            </a:r>
            <a:r>
              <a:rPr dirty="0" sz="600">
                <a:latin typeface="Calibri"/>
                <a:cs typeface="Calibri"/>
              </a:rPr>
              <a:t>downs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restructuring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relocation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expenses)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basis</a:t>
            </a:r>
            <a:endParaRPr sz="600">
              <a:latin typeface="Calibri"/>
              <a:cs typeface="Calibri"/>
            </a:endParaRPr>
          </a:p>
          <a:p>
            <a:pPr marL="120650" marR="17145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they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do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occur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regularly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unusual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amount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1.BC56).</a:t>
            </a:r>
            <a:endParaRPr sz="600">
              <a:latin typeface="Calibri"/>
              <a:cs typeface="Calibri"/>
            </a:endParaRPr>
          </a:p>
          <a:p>
            <a:pPr marL="120650" marR="220345">
              <a:lnSpc>
                <a:spcPct val="111100"/>
              </a:lnSpc>
              <a:spcBef>
                <a:spcPts val="280"/>
              </a:spcBef>
            </a:pP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includes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amount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representing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entity’s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share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from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equity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accounted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investments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(after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and,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applicable,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non-controlling</a:t>
            </a:r>
            <a:r>
              <a:rPr dirty="0" sz="600" spc="1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interest).</a:t>
            </a:r>
            <a:endParaRPr sz="6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53237" y="2879102"/>
          <a:ext cx="4326255" cy="1515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475"/>
                <a:gridCol w="2078989"/>
                <a:gridCol w="441325"/>
                <a:gridCol w="598804"/>
                <a:gridCol w="503554"/>
              </a:tblGrid>
              <a:tr h="276225">
                <a:tc>
                  <a:txBody>
                    <a:bodyPr/>
                    <a:lstStyle/>
                    <a:p>
                      <a:pPr marL="31750" marR="6032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1.51(c)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1.51(d-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Revenue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8,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205,793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191,228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(7,923)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(6,815)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55">
                          <a:latin typeface="Calibri"/>
                          <a:cs typeface="Calibri"/>
                        </a:rPr>
                        <a:t>Costs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material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(42,535)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(39,420)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benefits</a:t>
                      </a:r>
                      <a:r>
                        <a:rPr dirty="0" sz="8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(113,809)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(109,515)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7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 marR="11493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Depreciation,</a:t>
                      </a:r>
                      <a:r>
                        <a:rPr dirty="0" sz="8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amortisation</a:t>
                      </a:r>
                      <a:r>
                        <a:rPr dirty="0" sz="8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(10,093)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(8,881)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52627" y="8010690"/>
          <a:ext cx="4326890" cy="17837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110"/>
                <a:gridCol w="1896110"/>
                <a:gridCol w="682625"/>
                <a:gridCol w="604520"/>
                <a:gridCol w="440054"/>
              </a:tblGrid>
              <a:tr h="1651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79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33.67A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Basic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(loss)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33.68A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(0.00)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Total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33.67A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Diluted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earnings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(loss)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share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continuing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0.93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</a:tr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33.68A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(0.00)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(0.03)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33.66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Total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1.19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0.90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53135" y="4125865"/>
          <a:ext cx="4326255" cy="1187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110"/>
                <a:gridCol w="1993264"/>
                <a:gridCol w="567055"/>
                <a:gridCol w="597534"/>
                <a:gridCol w="466089"/>
              </a:tblGrid>
              <a:tr h="269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1.82(ba)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34.2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(212)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(228)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(8,598)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(8,943)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800" spc="1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profit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23,232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18,309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7780" marR="26479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2932" y="5043866"/>
          <a:ext cx="4326255" cy="2320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110"/>
                <a:gridCol w="2225040"/>
                <a:gridCol w="338455"/>
                <a:gridCol w="593090"/>
                <a:gridCol w="469264"/>
              </a:tblGrid>
              <a:tr h="269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3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(3,869)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(3,993)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Finance</a:t>
                      </a:r>
                      <a:r>
                        <a:rPr dirty="0" sz="800" spc="3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885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1.85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items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before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21,661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16,524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(6,794)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(4,888)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 marR="551180">
                        <a:lnSpc>
                          <a:spcPts val="9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continuing operations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11,636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1.82(ea)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discontinued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(9)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(325)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1.81A(a)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9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to: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1" name="object 11" descr=""/>
          <p:cNvGrpSpPr/>
          <p:nvPr/>
        </p:nvGrpSpPr>
        <p:grpSpPr>
          <a:xfrm>
            <a:off x="1178988" y="7526277"/>
            <a:ext cx="3623945" cy="3175"/>
            <a:chOff x="1178988" y="7526277"/>
            <a:chExt cx="3623945" cy="3175"/>
          </a:xfrm>
        </p:grpSpPr>
        <p:sp>
          <p:nvSpPr>
            <p:cNvPr id="12" name="object 12" descr=""/>
            <p:cNvSpPr/>
            <p:nvPr/>
          </p:nvSpPr>
          <p:spPr>
            <a:xfrm>
              <a:off x="1178988" y="7527865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308747" y="7527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650748" y="752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226747" y="7527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178988" y="7686690"/>
            <a:ext cx="3623945" cy="6350"/>
            <a:chOff x="1178988" y="7686690"/>
            <a:chExt cx="3623945" cy="6350"/>
          </a:xfrm>
        </p:grpSpPr>
        <p:sp>
          <p:nvSpPr>
            <p:cNvPr id="17" name="object 17" descr=""/>
            <p:cNvSpPr/>
            <p:nvPr/>
          </p:nvSpPr>
          <p:spPr>
            <a:xfrm>
              <a:off x="1178988" y="7689865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308747" y="7689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650748" y="7689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226747" y="7689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1178988" y="7848690"/>
            <a:ext cx="3623945" cy="6350"/>
            <a:chOff x="1178988" y="7848690"/>
            <a:chExt cx="3623945" cy="6350"/>
          </a:xfrm>
        </p:grpSpPr>
        <p:sp>
          <p:nvSpPr>
            <p:cNvPr id="22" name="object 22" descr=""/>
            <p:cNvSpPr/>
            <p:nvPr/>
          </p:nvSpPr>
          <p:spPr>
            <a:xfrm>
              <a:off x="1178988" y="7851865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308747" y="7851865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650748" y="785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226747" y="78518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571880" y="7370161"/>
            <a:ext cx="1687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1.81B(a)(i)</a:t>
            </a:r>
            <a:r>
              <a:rPr dirty="0" sz="800" spc="3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Non-controlling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interest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054728" y="7370161"/>
            <a:ext cx="166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 b="1">
                <a:latin typeface="Arial"/>
                <a:cs typeface="Arial"/>
              </a:rPr>
              <a:t>121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650409" y="7370161"/>
            <a:ext cx="146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Calibri"/>
                <a:cs typeface="Calibri"/>
              </a:rPr>
              <a:t>116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71880" y="7532112"/>
            <a:ext cx="15944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1.81B(a)(ii)</a:t>
            </a:r>
            <a:r>
              <a:rPr dirty="0" sz="800" spc="2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Owners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parent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892067" y="7532112"/>
            <a:ext cx="329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14,737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532045" y="7532112"/>
            <a:ext cx="265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Calibri"/>
                <a:cs typeface="Calibri"/>
              </a:rPr>
              <a:t>11,195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871340" y="7694062"/>
            <a:ext cx="349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14,858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514570" y="7694062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 b="1">
                <a:latin typeface="Arial"/>
                <a:cs typeface="Arial"/>
              </a:rPr>
              <a:t>11,311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18005" y="1439329"/>
            <a:ext cx="4927600" cy="79248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32702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1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portion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(DBO)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1.60.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paragraph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133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disaggregation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needed.</a:t>
            </a:r>
            <a:r>
              <a:rPr dirty="0" sz="900">
                <a:latin typeface="Calibri"/>
                <a:cs typeface="Calibri"/>
              </a:rPr>
              <a:t> Therefore,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entirety.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247" y="2349373"/>
            <a:ext cx="4947920" cy="4070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573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former</a:t>
            </a:r>
            <a:r>
              <a:rPr dirty="0" sz="900">
                <a:latin typeface="Calibri"/>
                <a:cs typeface="Calibri"/>
              </a:rPr>
              <a:t> employees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2022.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obligations</a:t>
            </a:r>
            <a:r>
              <a:rPr dirty="0" sz="900">
                <a:latin typeface="Calibri"/>
                <a:cs typeface="Calibri"/>
              </a:rPr>
              <a:t> arise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accrued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holiday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entitlement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pension</a:t>
            </a:r>
            <a:r>
              <a:rPr dirty="0" sz="900">
                <a:latin typeface="Calibri"/>
                <a:cs typeface="Calibri"/>
              </a:rPr>
              <a:t> payments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next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(without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deduction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assets).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eligible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obligations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non-current.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non-current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benefit</a:t>
            </a:r>
            <a:r>
              <a:rPr dirty="0" sz="900">
                <a:latin typeface="Calibri"/>
                <a:cs typeface="Calibri"/>
              </a:rPr>
              <a:t> 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Defined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benefit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9FC63B"/>
                </a:solidFill>
                <a:latin typeface="Calibri"/>
                <a:cs typeface="Calibri"/>
              </a:rPr>
              <a:t>plan</a:t>
            </a:r>
            <a:endParaRPr sz="900">
              <a:latin typeface="Calibri"/>
              <a:cs typeface="Calibri"/>
            </a:endParaRPr>
          </a:p>
          <a:p>
            <a:pPr marL="12700" marR="5715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senior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Euroland,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UK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senior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workers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five</a:t>
            </a:r>
            <a:r>
              <a:rPr dirty="0" sz="900">
                <a:latin typeface="Calibri"/>
                <a:cs typeface="Calibri"/>
              </a:rPr>
              <a:t> years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service.</a:t>
            </a:r>
            <a:endParaRPr sz="900">
              <a:latin typeface="Calibri"/>
              <a:cs typeface="Calibri"/>
            </a:endParaRPr>
          </a:p>
          <a:p>
            <a:pPr marL="12700" marR="361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According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salary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converted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pension</a:t>
            </a:r>
            <a:r>
              <a:rPr dirty="0" sz="900">
                <a:latin typeface="Calibri"/>
                <a:cs typeface="Calibri"/>
              </a:rPr>
              <a:t> component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until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retirement.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 spc="-10">
                <a:latin typeface="Calibri"/>
                <a:cs typeface="Calibri"/>
              </a:rPr>
              <a:t>beneficiary</a:t>
            </a:r>
            <a:r>
              <a:rPr dirty="0" sz="900" spc="50">
                <a:latin typeface="Calibri"/>
                <a:cs typeface="Calibri"/>
              </a:rPr>
              <a:t> has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reached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age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65.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pensionable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salary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100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Eligible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pensionable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salary.</a:t>
            </a:r>
            <a:endParaRPr sz="900">
              <a:latin typeface="Calibri"/>
              <a:cs typeface="Calibri"/>
            </a:endParaRPr>
          </a:p>
          <a:p>
            <a:pPr marL="12700" marR="43624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UK,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linked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consumer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(CPI),</a:t>
            </a:r>
            <a:r>
              <a:rPr dirty="0" sz="900">
                <a:latin typeface="Calibri"/>
                <a:cs typeface="Calibri"/>
              </a:rPr>
              <a:t> although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limitations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apply.</a:t>
            </a:r>
            <a:endParaRPr sz="900">
              <a:latin typeface="Calibri"/>
              <a:cs typeface="Calibri"/>
            </a:endParaRPr>
          </a:p>
          <a:p>
            <a:pPr marL="12700" marR="2914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board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trustees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articles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best</a:t>
            </a:r>
            <a:r>
              <a:rPr dirty="0" sz="900">
                <a:latin typeface="Calibri"/>
                <a:cs typeface="Calibri"/>
              </a:rPr>
              <a:t> interest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responsible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</a:t>
            </a:r>
            <a:r>
              <a:rPr dirty="0" sz="900">
                <a:latin typeface="Calibri"/>
                <a:cs typeface="Calibri"/>
              </a:rPr>
              <a:t> representation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board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fund.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longevity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risk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risk: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6411823"/>
            <a:ext cx="4935220" cy="2463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210" marR="5080" indent="-144145">
              <a:lnSpc>
                <a:spcPct val="111100"/>
              </a:lnSpc>
              <a:spcBef>
                <a:spcPts val="100"/>
              </a:spcBef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Interest</a:t>
            </a:r>
            <a:r>
              <a:rPr dirty="0" sz="900" spc="8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rate</a:t>
            </a:r>
            <a:r>
              <a:rPr dirty="0" sz="900" spc="8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risk</a:t>
            </a:r>
            <a:r>
              <a:rPr dirty="0" sz="900" spc="8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 spc="-10">
                <a:latin typeface="Calibri"/>
                <a:cs typeface="Calibri"/>
              </a:rPr>
              <a:t>discount</a:t>
            </a:r>
            <a:r>
              <a:rPr dirty="0" sz="900">
                <a:latin typeface="Calibri"/>
                <a:cs typeface="Calibri"/>
              </a:rPr>
              <a:t> 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yields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estimated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CU.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yield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defined</a:t>
            </a:r>
            <a:r>
              <a:rPr dirty="0" sz="900">
                <a:latin typeface="Calibri"/>
                <a:cs typeface="Calibri"/>
              </a:rPr>
              <a:t> 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offset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56210" marR="952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Investment</a:t>
            </a:r>
            <a:r>
              <a:rPr dirty="0" sz="900" spc="11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risk</a:t>
            </a:r>
            <a:r>
              <a:rPr dirty="0" sz="900" spc="114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predominantly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estate,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(in</a:t>
            </a:r>
            <a:r>
              <a:rPr dirty="0" sz="900">
                <a:latin typeface="Calibri"/>
                <a:cs typeface="Calibri"/>
              </a:rPr>
              <a:t> Euroland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US).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weighted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towards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pharmaceuticals</a:t>
            </a:r>
            <a:r>
              <a:rPr dirty="0" sz="900" spc="2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sectors</a:t>
            </a:r>
            <a:r>
              <a:rPr dirty="0" sz="900" spc="2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2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Euroland.</a:t>
            </a:r>
            <a:endParaRPr sz="900">
              <a:latin typeface="Calibri"/>
              <a:cs typeface="Calibri"/>
            </a:endParaRPr>
          </a:p>
          <a:p>
            <a:pPr marL="156210" marR="7429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Longevity</a:t>
            </a:r>
            <a:r>
              <a:rPr dirty="0" sz="900" spc="5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risk</a:t>
            </a:r>
            <a:r>
              <a:rPr dirty="0" sz="900" spc="60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members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defined</a:t>
            </a:r>
            <a:r>
              <a:rPr dirty="0" sz="900">
                <a:latin typeface="Calibri"/>
                <a:cs typeface="Calibri"/>
              </a:rPr>
              <a:t> benefit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expectancy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members,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Euroland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linked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CPI,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liability.</a:t>
            </a:r>
            <a:endParaRPr sz="900">
              <a:latin typeface="Calibri"/>
              <a:cs typeface="Calibri"/>
            </a:endParaRPr>
          </a:p>
          <a:p>
            <a:pPr marL="156210" marR="180975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 b="1">
                <a:latin typeface="Calibri"/>
                <a:cs typeface="Calibri"/>
              </a:rPr>
              <a:t>Inflation</a:t>
            </a:r>
            <a:r>
              <a:rPr dirty="0" sz="900" spc="75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risk</a:t>
            </a:r>
            <a:r>
              <a:rPr dirty="0" sz="900" spc="75" b="1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proportion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linked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inflation.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An</a:t>
            </a:r>
            <a:r>
              <a:rPr dirty="0" sz="900">
                <a:latin typeface="Calibri"/>
                <a:cs typeface="Calibri"/>
              </a:rPr>
              <a:t> increase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portion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inflation-linked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securities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mitigate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inflation.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8957627"/>
            <a:ext cx="4845050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5%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salary.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remaining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subsidiaries.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based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framework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policies.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data,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contributions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2,500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2022.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2377263"/>
            <a:ext cx="46609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1.69(c)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19.131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3704464"/>
            <a:ext cx="550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19.139(a)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401184"/>
            <a:ext cx="550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19.139(a)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6117464"/>
            <a:ext cx="550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19.139(b)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8986343"/>
            <a:ext cx="5378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19.147(a)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9552763"/>
            <a:ext cx="5384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19.147(b)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78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78599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with</a:t>
            </a:r>
            <a:r>
              <a:rPr dirty="0" sz="900">
                <a:latin typeface="Calibri"/>
                <a:cs typeface="Calibri"/>
              </a:rPr>
              <a:t> IAS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19.131(a)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(b).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456357"/>
            <a:ext cx="491363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geographical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locations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397399"/>
            <a:ext cx="4850130" cy="590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reconciliation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consolidated</a:t>
            </a:r>
            <a:r>
              <a:rPr dirty="0" sz="900">
                <a:latin typeface="Calibri"/>
                <a:cs typeface="Calibri"/>
              </a:rPr>
              <a:t> statement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below: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Defined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benefit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obligation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553250" y="6100204"/>
          <a:ext cx="5973445" cy="3587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726179"/>
                <a:gridCol w="737235"/>
                <a:gridCol w="469264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19.140(a)(ii)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obligation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47,410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38,889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cost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deduction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beneficiary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contributions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2,180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2,488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2,267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19.141(c)(ii)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Remeasurement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actuarial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demographic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assumptions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19.141(c)(iii)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Remeasurement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actuarial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assumptions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2,345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2,670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19.141(g)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Benefits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paid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(1,251)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(1,187)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Past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19.140(a)(ii)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Defined benefit obligation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53,874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47,410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19.138(e)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Unfunded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Partly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wholly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funded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53,874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47,410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49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solidFill>
                            <a:srgbClr val="9FC63B"/>
                          </a:solidFill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900" spc="175">
                          <a:solidFill>
                            <a:srgbClr val="9FC63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9FC63B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19.140(a)(i)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January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32,575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28,801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1,983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19.141(c)(i)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Return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(excluding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amounts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7,091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Contributions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by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Group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1,186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19.141(f)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Contributions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by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beneficiaries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19.141(g)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Benefits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paid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(1,251)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(1,187)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19.140(a)(i)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Fair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value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plan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assets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42,242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32,575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554300" y="1412063"/>
            <a:ext cx="55499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19.131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19.135(b)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3469463"/>
            <a:ext cx="553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19.138(a)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79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3199" y="1825206"/>
          <a:ext cx="5964555" cy="1406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324100"/>
                <a:gridCol w="1868169"/>
                <a:gridCol w="730885"/>
              </a:tblGrid>
              <a:tr h="13462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53,874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47,410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(42,242)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(32,575)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Pension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liability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11,632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Classified</a:t>
                      </a:r>
                      <a:r>
                        <a:rPr dirty="0" sz="800" spc="4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as: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Non-current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0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10,386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13,642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1,246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1,193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11,632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518012" y="3731399"/>
          <a:ext cx="5008245" cy="1463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5570"/>
                <a:gridCol w="894715"/>
                <a:gridCol w="757555"/>
                <a:gridCol w="687069"/>
                <a:gridCol w="668654"/>
                <a:gridCol w="540385"/>
              </a:tblGrid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Euroland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36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24,482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17,321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11,529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5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53,874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(18,586)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(13,057)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(10,427)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(172)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(42,242)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5,896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4,264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1,102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3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11,632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Euroland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36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21,594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15,063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10,256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3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47,410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(14,123)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(9,748)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(8,553)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(151)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(32,575)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7,471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5,315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1,703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346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98728"/>
            <a:ext cx="4850130" cy="423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return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(including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interest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income)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CU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9,074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85">
                <a:latin typeface="Calibri"/>
                <a:cs typeface="Calibri"/>
              </a:rPr>
              <a:t>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1,938).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broken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down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categories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investments: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479900" y="5169942"/>
            <a:ext cx="4993640" cy="78803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Estimates</a:t>
            </a:r>
            <a:r>
              <a:rPr dirty="0" sz="900" spc="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900" spc="8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assumptions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900" b="1">
                <a:latin typeface="Arial"/>
                <a:cs typeface="Arial"/>
              </a:rPr>
              <a:t>Defined</a:t>
            </a:r>
            <a:r>
              <a:rPr dirty="0" sz="900" spc="1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benefit</a:t>
            </a:r>
            <a:r>
              <a:rPr dirty="0" sz="900" spc="1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obligation</a:t>
            </a:r>
            <a:endParaRPr sz="900">
              <a:latin typeface="Arial"/>
              <a:cs typeface="Arial"/>
            </a:endParaRPr>
          </a:p>
          <a:p>
            <a:pPr marL="38100" marR="304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discount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salary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growth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expectancy.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valuation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</a:t>
            </a:r>
            <a:r>
              <a:rPr dirty="0" baseline="33333" sz="750" spc="-15">
                <a:latin typeface="Calibri"/>
                <a:cs typeface="Calibri"/>
              </a:rPr>
              <a:t>6</a:t>
            </a:r>
            <a:r>
              <a:rPr dirty="0" sz="900" spc="-10"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4" y="7690106"/>
            <a:ext cx="4930140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developed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actuaries.</a:t>
            </a:r>
            <a:r>
              <a:rPr dirty="0" sz="900">
                <a:latin typeface="Calibri"/>
                <a:cs typeface="Calibri"/>
              </a:rPr>
              <a:t> Discount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period-end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yields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high</a:t>
            </a:r>
            <a:r>
              <a:rPr dirty="0" sz="900">
                <a:latin typeface="Calibri"/>
                <a:cs typeface="Calibri"/>
              </a:rPr>
              <a:t> quality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paid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approximating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pension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assumptions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actuarial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benchmarks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management’s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experience.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4" y="8575131"/>
            <a:ext cx="4935855" cy="57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DBO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method.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weighted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23.3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years</a:t>
            </a:r>
            <a:r>
              <a:rPr dirty="0" sz="900">
                <a:latin typeface="Calibri"/>
                <a:cs typeface="Calibri"/>
              </a:rPr>
              <a:t> (2020: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23.2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years).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1672413"/>
            <a:ext cx="4210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19.142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7717613"/>
            <a:ext cx="509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1.125(a)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8588833"/>
            <a:ext cx="3790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19.67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8847913"/>
            <a:ext cx="5308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19.147(c)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80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52894" y="1934705"/>
          <a:ext cx="5964555" cy="3025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2641600"/>
                <a:gridCol w="1551304"/>
                <a:gridCol w="730250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19.142(a)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Cash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cash equivalents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3,442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2,075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19.142(b)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instruments: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institutions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72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9,800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7,600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Pharmaceuticals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8,100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4,300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Oil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gas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industry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1,600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Manufacturing</a:t>
                      </a:r>
                      <a:r>
                        <a:rPr dirty="0" sz="8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industry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14,800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19.142(c)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Debt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instruments: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Euroland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government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bonds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72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4,800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5,800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Corporate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bonds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(rated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AA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above)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3,100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5,600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7,900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19.142(d)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Real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estate: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Euroland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572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6,700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US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3,200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1,800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9,900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4,300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42,242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32,575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1505299" y="9597768"/>
            <a:ext cx="480758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235" marR="5080" indent="-90170">
              <a:lnSpc>
                <a:spcPct val="1111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6</a:t>
            </a:r>
            <a:r>
              <a:rPr dirty="0" baseline="31746" sz="525" spc="427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purposes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Statements,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assumed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significant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actuarial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assumptions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different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geographical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locations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same.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practice,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likely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there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differences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significant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actuarial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assumptions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different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geographical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locations,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their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disclosure.</a:t>
            </a:r>
            <a:endParaRPr sz="600">
              <a:latin typeface="Calibri"/>
              <a:cs typeface="Calibri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1518011" y="6075908"/>
          <a:ext cx="4999355" cy="14071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1925"/>
                <a:gridCol w="1493520"/>
                <a:gridCol w="727710"/>
              </a:tblGrid>
              <a:tr h="1346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40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8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Discount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rate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date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shown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5.3%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5.5%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Salary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growth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rate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3.2%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Average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life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expectancies: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Male,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45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age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reporting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date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87630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84.5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84.5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Female,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45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age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reporting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date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87.5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87.5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Male,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65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years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age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reporting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date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82.5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82.5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Female,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65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age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reporting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date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84.5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84.5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770120" cy="14605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219"/>
              </a:spcBef>
            </a:pPr>
            <a:r>
              <a:rPr dirty="0" sz="900" b="1">
                <a:latin typeface="Arial"/>
                <a:cs typeface="Arial"/>
              </a:rPr>
              <a:t>Plan</a:t>
            </a:r>
            <a:r>
              <a:rPr dirty="0" sz="900" spc="-4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assets</a:t>
            </a:r>
            <a:endParaRPr sz="900">
              <a:latin typeface="Arial"/>
              <a:cs typeface="Arial"/>
            </a:endParaRPr>
          </a:p>
          <a:p>
            <a:pPr algn="just"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comprise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own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by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2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companies.</a:t>
            </a:r>
            <a:endParaRPr sz="900">
              <a:latin typeface="Calibri"/>
              <a:cs typeface="Calibri"/>
            </a:endParaRPr>
          </a:p>
          <a:p>
            <a:pPr algn="just" marL="12700" marR="32384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(Level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1).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real</a:t>
            </a:r>
            <a:r>
              <a:rPr dirty="0" sz="900">
                <a:latin typeface="Calibri"/>
                <a:cs typeface="Calibri"/>
              </a:rPr>
              <a:t> estate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professional</a:t>
            </a:r>
            <a:r>
              <a:rPr dirty="0" sz="900">
                <a:latin typeface="Calibri"/>
                <a:cs typeface="Calibri"/>
              </a:rPr>
              <a:t> appraisals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Level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hierarchy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13.</a:t>
            </a:r>
            <a:endParaRPr sz="9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Defined</a:t>
            </a:r>
            <a:r>
              <a:rPr dirty="0" sz="900" spc="13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benefit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plan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expenses</a:t>
            </a:r>
            <a:endParaRPr sz="9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976994"/>
            <a:ext cx="4799330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net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costs.</a:t>
            </a:r>
            <a:endParaRPr sz="900">
              <a:latin typeface="Calibri"/>
              <a:cs typeface="Calibri"/>
            </a:endParaRPr>
          </a:p>
          <a:p>
            <a:pPr marL="12700" marR="3619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plans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5854599"/>
            <a:ext cx="4702175" cy="1200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3,830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3,541)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remeasurement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defined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liability/asset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comprehensive</a:t>
            </a:r>
            <a:r>
              <a:rPr dirty="0" sz="900">
                <a:latin typeface="Calibri"/>
                <a:cs typeface="Calibri"/>
              </a:rPr>
              <a:t> income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reclassified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70">
                <a:solidFill>
                  <a:srgbClr val="512178"/>
                </a:solidFill>
                <a:latin typeface="Calibri"/>
                <a:cs typeface="Calibri"/>
              </a:rPr>
              <a:t>Changes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in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the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significant</a:t>
            </a:r>
            <a:r>
              <a:rPr dirty="0" sz="900" spc="145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512178"/>
                </a:solidFill>
                <a:latin typeface="Calibri"/>
                <a:cs typeface="Calibri"/>
              </a:rPr>
              <a:t>actuarial</a:t>
            </a:r>
            <a:r>
              <a:rPr dirty="0" sz="900" spc="140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assumptions</a:t>
            </a:r>
            <a:endParaRPr sz="900">
              <a:latin typeface="Calibri"/>
              <a:cs typeface="Calibri"/>
            </a:endParaRPr>
          </a:p>
          <a:p>
            <a:pPr marL="12700" marR="431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actuarial</a:t>
            </a:r>
            <a:r>
              <a:rPr dirty="0" sz="900">
                <a:latin typeface="Calibri"/>
                <a:cs typeface="Calibri"/>
              </a:rPr>
              <a:t> assumptions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mentioned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these</a:t>
            </a:r>
            <a:r>
              <a:rPr dirty="0" sz="900">
                <a:latin typeface="Calibri"/>
                <a:cs typeface="Calibri"/>
              </a:rPr>
              <a:t> actuarial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December: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4005403"/>
            <a:ext cx="4229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19.134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419322"/>
            <a:ext cx="544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19.120(c)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884902"/>
            <a:ext cx="419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19.122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6602401"/>
            <a:ext cx="4229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19.144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81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52992" y="4832236"/>
          <a:ext cx="5964555" cy="814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3604895"/>
                <a:gridCol w="845820"/>
                <a:gridCol w="473075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19.127(a)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Actuarial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demographic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assumptions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(916)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(1,091)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19.127(a)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Actuarial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losses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changes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assumptions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(2,345)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(2,670)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19.127(b)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Return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(excluding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amounts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7,091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(expenses)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recognised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in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other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3,830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(3,541)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4" name="object 14" descr=""/>
          <p:cNvGrpSpPr/>
          <p:nvPr/>
        </p:nvGrpSpPr>
        <p:grpSpPr>
          <a:xfrm>
            <a:off x="1518011" y="7167435"/>
            <a:ext cx="4923155" cy="438784"/>
            <a:chOff x="1518011" y="7167435"/>
            <a:chExt cx="4923155" cy="438784"/>
          </a:xfrm>
        </p:grpSpPr>
        <p:sp>
          <p:nvSpPr>
            <p:cNvPr id="15" name="object 15" descr=""/>
            <p:cNvSpPr/>
            <p:nvPr/>
          </p:nvSpPr>
          <p:spPr>
            <a:xfrm>
              <a:off x="1518018" y="7167435"/>
              <a:ext cx="4923155" cy="432434"/>
            </a:xfrm>
            <a:custGeom>
              <a:avLst/>
              <a:gdLst/>
              <a:ahLst/>
              <a:cxnLst/>
              <a:rect l="l" t="t" r="r" b="b"/>
              <a:pathLst>
                <a:path w="4923155" h="432434">
                  <a:moveTo>
                    <a:pt x="3338982" y="317"/>
                  </a:moveTo>
                  <a:lnTo>
                    <a:pt x="1754987" y="317"/>
                  </a:lnTo>
                  <a:lnTo>
                    <a:pt x="1754987" y="0"/>
                  </a:lnTo>
                  <a:lnTo>
                    <a:pt x="0" y="0"/>
                  </a:lnTo>
                  <a:lnTo>
                    <a:pt x="0" y="432003"/>
                  </a:lnTo>
                  <a:lnTo>
                    <a:pt x="1754974" y="432003"/>
                  </a:lnTo>
                  <a:lnTo>
                    <a:pt x="2546985" y="432117"/>
                  </a:lnTo>
                  <a:lnTo>
                    <a:pt x="2546985" y="161607"/>
                  </a:lnTo>
                  <a:lnTo>
                    <a:pt x="3338982" y="161607"/>
                  </a:lnTo>
                  <a:lnTo>
                    <a:pt x="3338982" y="317"/>
                  </a:lnTo>
                  <a:close/>
                </a:path>
                <a:path w="4923155" h="432434">
                  <a:moveTo>
                    <a:pt x="4922990" y="317"/>
                  </a:moveTo>
                  <a:lnTo>
                    <a:pt x="3338995" y="317"/>
                  </a:lnTo>
                  <a:lnTo>
                    <a:pt x="3338995" y="161607"/>
                  </a:lnTo>
                  <a:lnTo>
                    <a:pt x="3338995" y="162001"/>
                  </a:lnTo>
                  <a:lnTo>
                    <a:pt x="2546997" y="162001"/>
                  </a:lnTo>
                  <a:lnTo>
                    <a:pt x="2546997" y="432003"/>
                  </a:lnTo>
                  <a:lnTo>
                    <a:pt x="3338995" y="432003"/>
                  </a:lnTo>
                  <a:lnTo>
                    <a:pt x="4130992" y="432117"/>
                  </a:lnTo>
                  <a:lnTo>
                    <a:pt x="4922990" y="432003"/>
                  </a:lnTo>
                  <a:lnTo>
                    <a:pt x="4922990" y="162001"/>
                  </a:lnTo>
                  <a:lnTo>
                    <a:pt x="4130992" y="162001"/>
                  </a:lnTo>
                  <a:lnTo>
                    <a:pt x="4130992" y="161607"/>
                  </a:lnTo>
                  <a:lnTo>
                    <a:pt x="4922990" y="161607"/>
                  </a:lnTo>
                  <a:lnTo>
                    <a:pt x="4922990" y="317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518005" y="7593088"/>
              <a:ext cx="4923155" cy="12700"/>
            </a:xfrm>
            <a:custGeom>
              <a:avLst/>
              <a:gdLst/>
              <a:ahLst/>
              <a:cxnLst/>
              <a:rect l="l" t="t" r="r" b="b"/>
              <a:pathLst>
                <a:path w="4923155" h="12700">
                  <a:moveTo>
                    <a:pt x="4130992" y="0"/>
                  </a:moveTo>
                  <a:lnTo>
                    <a:pt x="3338995" y="0"/>
                  </a:lnTo>
                  <a:lnTo>
                    <a:pt x="2546997" y="0"/>
                  </a:lnTo>
                  <a:lnTo>
                    <a:pt x="17550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755000" y="12700"/>
                  </a:lnTo>
                  <a:lnTo>
                    <a:pt x="2546997" y="12700"/>
                  </a:lnTo>
                  <a:lnTo>
                    <a:pt x="3338995" y="12700"/>
                  </a:lnTo>
                  <a:lnTo>
                    <a:pt x="4130992" y="12700"/>
                  </a:lnTo>
                  <a:lnTo>
                    <a:pt x="4130992" y="0"/>
                  </a:lnTo>
                  <a:close/>
                </a:path>
                <a:path w="4923155" h="12700">
                  <a:moveTo>
                    <a:pt x="4923002" y="0"/>
                  </a:moveTo>
                  <a:lnTo>
                    <a:pt x="4131005" y="0"/>
                  </a:lnTo>
                  <a:lnTo>
                    <a:pt x="4131005" y="12700"/>
                  </a:lnTo>
                  <a:lnTo>
                    <a:pt x="4923002" y="12700"/>
                  </a:lnTo>
                  <a:lnTo>
                    <a:pt x="4923002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1518011" y="7874203"/>
            <a:ext cx="4923155" cy="276860"/>
            <a:chOff x="1518011" y="7874203"/>
            <a:chExt cx="4923155" cy="276860"/>
          </a:xfrm>
        </p:grpSpPr>
        <p:sp>
          <p:nvSpPr>
            <p:cNvPr id="18" name="object 18" descr=""/>
            <p:cNvSpPr/>
            <p:nvPr/>
          </p:nvSpPr>
          <p:spPr>
            <a:xfrm>
              <a:off x="1518018" y="7874202"/>
              <a:ext cx="4923155" cy="270510"/>
            </a:xfrm>
            <a:custGeom>
              <a:avLst/>
              <a:gdLst/>
              <a:ahLst/>
              <a:cxnLst/>
              <a:rect l="l" t="t" r="r" b="b"/>
              <a:pathLst>
                <a:path w="4923155" h="270509">
                  <a:moveTo>
                    <a:pt x="2546985" y="0"/>
                  </a:moveTo>
                  <a:lnTo>
                    <a:pt x="1754987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1754974" y="270002"/>
                  </a:lnTo>
                  <a:lnTo>
                    <a:pt x="2546985" y="270002"/>
                  </a:lnTo>
                  <a:lnTo>
                    <a:pt x="2546985" y="0"/>
                  </a:lnTo>
                  <a:close/>
                </a:path>
                <a:path w="4923155" h="270509">
                  <a:moveTo>
                    <a:pt x="4922990" y="0"/>
                  </a:moveTo>
                  <a:lnTo>
                    <a:pt x="4130992" y="0"/>
                  </a:lnTo>
                  <a:lnTo>
                    <a:pt x="3338995" y="0"/>
                  </a:lnTo>
                  <a:lnTo>
                    <a:pt x="2546997" y="0"/>
                  </a:lnTo>
                  <a:lnTo>
                    <a:pt x="2546997" y="270002"/>
                  </a:lnTo>
                  <a:lnTo>
                    <a:pt x="3338995" y="270002"/>
                  </a:lnTo>
                  <a:lnTo>
                    <a:pt x="4130992" y="270002"/>
                  </a:lnTo>
                  <a:lnTo>
                    <a:pt x="4922990" y="270002"/>
                  </a:lnTo>
                  <a:lnTo>
                    <a:pt x="4922990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518005" y="8137854"/>
              <a:ext cx="4923155" cy="12700"/>
            </a:xfrm>
            <a:custGeom>
              <a:avLst/>
              <a:gdLst/>
              <a:ahLst/>
              <a:cxnLst/>
              <a:rect l="l" t="t" r="r" b="b"/>
              <a:pathLst>
                <a:path w="4923155" h="12700">
                  <a:moveTo>
                    <a:pt x="4130992" y="0"/>
                  </a:moveTo>
                  <a:lnTo>
                    <a:pt x="3338995" y="0"/>
                  </a:lnTo>
                  <a:lnTo>
                    <a:pt x="2546997" y="0"/>
                  </a:lnTo>
                  <a:lnTo>
                    <a:pt x="17550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755000" y="12700"/>
                  </a:lnTo>
                  <a:lnTo>
                    <a:pt x="2546997" y="12700"/>
                  </a:lnTo>
                  <a:lnTo>
                    <a:pt x="3338995" y="12700"/>
                  </a:lnTo>
                  <a:lnTo>
                    <a:pt x="4130992" y="12700"/>
                  </a:lnTo>
                  <a:lnTo>
                    <a:pt x="4130992" y="0"/>
                  </a:lnTo>
                  <a:close/>
                </a:path>
                <a:path w="4923155" h="12700">
                  <a:moveTo>
                    <a:pt x="4923002" y="0"/>
                  </a:moveTo>
                  <a:lnTo>
                    <a:pt x="4131005" y="0"/>
                  </a:lnTo>
                  <a:lnTo>
                    <a:pt x="4131005" y="12700"/>
                  </a:lnTo>
                  <a:lnTo>
                    <a:pt x="4923002" y="12700"/>
                  </a:lnTo>
                  <a:lnTo>
                    <a:pt x="4923002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518011" y="8414194"/>
            <a:ext cx="4923155" cy="276860"/>
            <a:chOff x="1518011" y="8414194"/>
            <a:chExt cx="4923155" cy="276860"/>
          </a:xfrm>
        </p:grpSpPr>
        <p:sp>
          <p:nvSpPr>
            <p:cNvPr id="21" name="object 21" descr=""/>
            <p:cNvSpPr/>
            <p:nvPr/>
          </p:nvSpPr>
          <p:spPr>
            <a:xfrm>
              <a:off x="1518018" y="8414194"/>
              <a:ext cx="4923155" cy="270510"/>
            </a:xfrm>
            <a:custGeom>
              <a:avLst/>
              <a:gdLst/>
              <a:ahLst/>
              <a:cxnLst/>
              <a:rect l="l" t="t" r="r" b="b"/>
              <a:pathLst>
                <a:path w="4923155" h="270509">
                  <a:moveTo>
                    <a:pt x="2546985" y="0"/>
                  </a:moveTo>
                  <a:lnTo>
                    <a:pt x="1754987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1754974" y="270002"/>
                  </a:lnTo>
                  <a:lnTo>
                    <a:pt x="2546985" y="270002"/>
                  </a:lnTo>
                  <a:lnTo>
                    <a:pt x="2546985" y="0"/>
                  </a:lnTo>
                  <a:close/>
                </a:path>
                <a:path w="4923155" h="270509">
                  <a:moveTo>
                    <a:pt x="4922990" y="0"/>
                  </a:moveTo>
                  <a:lnTo>
                    <a:pt x="4130992" y="0"/>
                  </a:lnTo>
                  <a:lnTo>
                    <a:pt x="3338995" y="0"/>
                  </a:lnTo>
                  <a:lnTo>
                    <a:pt x="2546997" y="0"/>
                  </a:lnTo>
                  <a:lnTo>
                    <a:pt x="2546997" y="270002"/>
                  </a:lnTo>
                  <a:lnTo>
                    <a:pt x="3338995" y="270002"/>
                  </a:lnTo>
                  <a:lnTo>
                    <a:pt x="4130992" y="270002"/>
                  </a:lnTo>
                  <a:lnTo>
                    <a:pt x="4922990" y="270002"/>
                  </a:lnTo>
                  <a:lnTo>
                    <a:pt x="4922990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518005" y="8677859"/>
              <a:ext cx="4923155" cy="12700"/>
            </a:xfrm>
            <a:custGeom>
              <a:avLst/>
              <a:gdLst/>
              <a:ahLst/>
              <a:cxnLst/>
              <a:rect l="l" t="t" r="r" b="b"/>
              <a:pathLst>
                <a:path w="4923155" h="12700">
                  <a:moveTo>
                    <a:pt x="4130992" y="0"/>
                  </a:moveTo>
                  <a:lnTo>
                    <a:pt x="3338995" y="0"/>
                  </a:lnTo>
                  <a:lnTo>
                    <a:pt x="2546997" y="0"/>
                  </a:lnTo>
                  <a:lnTo>
                    <a:pt x="17550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755000" y="12700"/>
                  </a:lnTo>
                  <a:lnTo>
                    <a:pt x="2546997" y="12700"/>
                  </a:lnTo>
                  <a:lnTo>
                    <a:pt x="3338995" y="12700"/>
                  </a:lnTo>
                  <a:lnTo>
                    <a:pt x="4130992" y="12700"/>
                  </a:lnTo>
                  <a:lnTo>
                    <a:pt x="4130992" y="0"/>
                  </a:lnTo>
                  <a:close/>
                </a:path>
                <a:path w="4923155" h="12700">
                  <a:moveTo>
                    <a:pt x="4923002" y="0"/>
                  </a:moveTo>
                  <a:lnTo>
                    <a:pt x="4131005" y="0"/>
                  </a:lnTo>
                  <a:lnTo>
                    <a:pt x="4131005" y="12700"/>
                  </a:lnTo>
                  <a:lnTo>
                    <a:pt x="4923002" y="12700"/>
                  </a:lnTo>
                  <a:lnTo>
                    <a:pt x="4923002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3" name="object 23" descr=""/>
          <p:cNvGrpSpPr/>
          <p:nvPr/>
        </p:nvGrpSpPr>
        <p:grpSpPr>
          <a:xfrm>
            <a:off x="1518011" y="8954198"/>
            <a:ext cx="4923155" cy="276860"/>
            <a:chOff x="1518011" y="8954198"/>
            <a:chExt cx="4923155" cy="276860"/>
          </a:xfrm>
        </p:grpSpPr>
        <p:sp>
          <p:nvSpPr>
            <p:cNvPr id="24" name="object 24" descr=""/>
            <p:cNvSpPr/>
            <p:nvPr/>
          </p:nvSpPr>
          <p:spPr>
            <a:xfrm>
              <a:off x="1518018" y="8954198"/>
              <a:ext cx="4923155" cy="270510"/>
            </a:xfrm>
            <a:custGeom>
              <a:avLst/>
              <a:gdLst/>
              <a:ahLst/>
              <a:cxnLst/>
              <a:rect l="l" t="t" r="r" b="b"/>
              <a:pathLst>
                <a:path w="4923155" h="270509">
                  <a:moveTo>
                    <a:pt x="2546985" y="0"/>
                  </a:moveTo>
                  <a:lnTo>
                    <a:pt x="1754987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1754974" y="270002"/>
                  </a:lnTo>
                  <a:lnTo>
                    <a:pt x="2546985" y="270002"/>
                  </a:lnTo>
                  <a:lnTo>
                    <a:pt x="2546985" y="0"/>
                  </a:lnTo>
                  <a:close/>
                </a:path>
                <a:path w="4923155" h="270509">
                  <a:moveTo>
                    <a:pt x="4922990" y="0"/>
                  </a:moveTo>
                  <a:lnTo>
                    <a:pt x="4130992" y="0"/>
                  </a:lnTo>
                  <a:lnTo>
                    <a:pt x="3338995" y="0"/>
                  </a:lnTo>
                  <a:lnTo>
                    <a:pt x="2546997" y="0"/>
                  </a:lnTo>
                  <a:lnTo>
                    <a:pt x="2546997" y="270002"/>
                  </a:lnTo>
                  <a:lnTo>
                    <a:pt x="3338995" y="270002"/>
                  </a:lnTo>
                  <a:lnTo>
                    <a:pt x="4130992" y="270002"/>
                  </a:lnTo>
                  <a:lnTo>
                    <a:pt x="4922990" y="270002"/>
                  </a:lnTo>
                  <a:lnTo>
                    <a:pt x="4922990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518005" y="9217850"/>
              <a:ext cx="4923155" cy="12700"/>
            </a:xfrm>
            <a:custGeom>
              <a:avLst/>
              <a:gdLst/>
              <a:ahLst/>
              <a:cxnLst/>
              <a:rect l="l" t="t" r="r" b="b"/>
              <a:pathLst>
                <a:path w="4923155" h="12700">
                  <a:moveTo>
                    <a:pt x="4130992" y="0"/>
                  </a:moveTo>
                  <a:lnTo>
                    <a:pt x="3338995" y="0"/>
                  </a:lnTo>
                  <a:lnTo>
                    <a:pt x="2546997" y="0"/>
                  </a:lnTo>
                  <a:lnTo>
                    <a:pt x="17550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755000" y="12700"/>
                  </a:lnTo>
                  <a:lnTo>
                    <a:pt x="2546997" y="12700"/>
                  </a:lnTo>
                  <a:lnTo>
                    <a:pt x="3338995" y="12700"/>
                  </a:lnTo>
                  <a:lnTo>
                    <a:pt x="4130992" y="12700"/>
                  </a:lnTo>
                  <a:lnTo>
                    <a:pt x="4130992" y="0"/>
                  </a:lnTo>
                  <a:close/>
                </a:path>
                <a:path w="4923155" h="12700">
                  <a:moveTo>
                    <a:pt x="4923002" y="0"/>
                  </a:moveTo>
                  <a:lnTo>
                    <a:pt x="4131005" y="0"/>
                  </a:lnTo>
                  <a:lnTo>
                    <a:pt x="4131005" y="12700"/>
                  </a:lnTo>
                  <a:lnTo>
                    <a:pt x="4923002" y="12700"/>
                  </a:lnTo>
                  <a:lnTo>
                    <a:pt x="4923002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6" name="object 26" descr=""/>
          <p:cNvGrpSpPr/>
          <p:nvPr/>
        </p:nvGrpSpPr>
        <p:grpSpPr>
          <a:xfrm>
            <a:off x="1518011" y="9492612"/>
            <a:ext cx="4923155" cy="3175"/>
            <a:chOff x="1518011" y="9492612"/>
            <a:chExt cx="4923155" cy="3175"/>
          </a:xfrm>
        </p:grpSpPr>
        <p:sp>
          <p:nvSpPr>
            <p:cNvPr id="27" name="object 27" descr=""/>
            <p:cNvSpPr/>
            <p:nvPr/>
          </p:nvSpPr>
          <p:spPr>
            <a:xfrm>
              <a:off x="1518011" y="9494200"/>
              <a:ext cx="1755139" cy="0"/>
            </a:xfrm>
            <a:custGeom>
              <a:avLst/>
              <a:gdLst/>
              <a:ahLst/>
              <a:cxnLst/>
              <a:rect l="l" t="t" r="r" b="b"/>
              <a:pathLst>
                <a:path w="1755139" h="0">
                  <a:moveTo>
                    <a:pt x="0" y="0"/>
                  </a:moveTo>
                  <a:lnTo>
                    <a:pt x="1755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273012" y="9494200"/>
              <a:ext cx="792480" cy="0"/>
            </a:xfrm>
            <a:custGeom>
              <a:avLst/>
              <a:gdLst/>
              <a:ahLst/>
              <a:cxnLst/>
              <a:rect l="l" t="t" r="r" b="b"/>
              <a:pathLst>
                <a:path w="792479" h="0">
                  <a:moveTo>
                    <a:pt x="0" y="0"/>
                  </a:moveTo>
                  <a:lnTo>
                    <a:pt x="79199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065012" y="9494200"/>
              <a:ext cx="792480" cy="0"/>
            </a:xfrm>
            <a:custGeom>
              <a:avLst/>
              <a:gdLst/>
              <a:ahLst/>
              <a:cxnLst/>
              <a:rect l="l" t="t" r="r" b="b"/>
              <a:pathLst>
                <a:path w="792479" h="0">
                  <a:moveTo>
                    <a:pt x="0" y="0"/>
                  </a:moveTo>
                  <a:lnTo>
                    <a:pt x="79199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4857012" y="9494200"/>
              <a:ext cx="792480" cy="0"/>
            </a:xfrm>
            <a:custGeom>
              <a:avLst/>
              <a:gdLst/>
              <a:ahLst/>
              <a:cxnLst/>
              <a:rect l="l" t="t" r="r" b="b"/>
              <a:pathLst>
                <a:path w="792479" h="0">
                  <a:moveTo>
                    <a:pt x="0" y="0"/>
                  </a:moveTo>
                  <a:lnTo>
                    <a:pt x="79199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649012" y="9494200"/>
              <a:ext cx="792480" cy="0"/>
            </a:xfrm>
            <a:custGeom>
              <a:avLst/>
              <a:gdLst/>
              <a:ahLst/>
              <a:cxnLst/>
              <a:rect l="l" t="t" r="r" b="b"/>
              <a:pathLst>
                <a:path w="792479" h="0">
                  <a:moveTo>
                    <a:pt x="0" y="0"/>
                  </a:moveTo>
                  <a:lnTo>
                    <a:pt x="79199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 descr=""/>
          <p:cNvSpPr txBox="1"/>
          <p:nvPr/>
        </p:nvSpPr>
        <p:spPr>
          <a:xfrm>
            <a:off x="572259" y="7327287"/>
            <a:ext cx="579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19.145(a)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35935" y="7327287"/>
            <a:ext cx="6623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Discount</a:t>
            </a:r>
            <a:r>
              <a:rPr dirty="0" sz="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rate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523235" y="7605773"/>
            <a:ext cx="15252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(decrease)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defined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535935" y="7872066"/>
            <a:ext cx="936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Salary</a:t>
            </a:r>
            <a:r>
              <a:rPr dirty="0" sz="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Growth</a:t>
            </a:r>
            <a:r>
              <a:rPr dirty="0" sz="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rate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523235" y="8145777"/>
            <a:ext cx="15252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(decrease)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defined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507889" y="7125307"/>
            <a:ext cx="2927985" cy="122555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447675">
              <a:lnSpc>
                <a:spcPct val="100000"/>
              </a:lnSpc>
              <a:spcBef>
                <a:spcPts val="415"/>
              </a:spcBef>
              <a:tabLst>
                <a:tab pos="2021205" algn="l"/>
              </a:tabLst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2021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  <a:p>
            <a:pPr marL="294640" marR="5080" indent="-295275">
              <a:lnSpc>
                <a:spcPts val="900"/>
              </a:lnSpc>
              <a:spcBef>
                <a:spcPts val="395"/>
              </a:spcBef>
              <a:tabLst>
                <a:tab pos="751840" algn="l"/>
                <a:tab pos="1087755" algn="l"/>
                <a:tab pos="1583690" algn="l"/>
                <a:tab pos="1875155" algn="l"/>
                <a:tab pos="2335530" algn="l"/>
                <a:tab pos="2668270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Increase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6.3%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4.3%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6.5%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4.5%</a:t>
            </a:r>
            <a:endParaRPr sz="8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760"/>
              </a:spcBef>
              <a:tabLst>
                <a:tab pos="885825" algn="l"/>
                <a:tab pos="1607820" algn="l"/>
                <a:tab pos="2444115" algn="l"/>
              </a:tabLst>
            </a:pPr>
            <a:r>
              <a:rPr dirty="0" sz="800" spc="-10">
                <a:latin typeface="Calibri"/>
                <a:cs typeface="Calibri"/>
              </a:rPr>
              <a:t>(2,000)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2,100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(1,900)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2,000</a:t>
            </a:r>
            <a:endParaRPr sz="800">
              <a:latin typeface="Calibri"/>
              <a:cs typeface="Calibri"/>
            </a:endParaRPr>
          </a:p>
          <a:p>
            <a:pPr marL="381000" marR="5080" indent="-381000">
              <a:lnSpc>
                <a:spcPts val="900"/>
              </a:lnSpc>
              <a:spcBef>
                <a:spcPts val="770"/>
              </a:spcBef>
              <a:tabLst>
                <a:tab pos="751840" algn="l"/>
                <a:tab pos="1176020" algn="l"/>
                <a:tab pos="1583690" algn="l"/>
                <a:tab pos="1882139" algn="l"/>
                <a:tab pos="2335530" algn="l"/>
                <a:tab pos="2672715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Increase</a:t>
            </a: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800" spc="5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4%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2%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4.2%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2.2%</a:t>
            </a:r>
            <a:endParaRPr sz="8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725"/>
              </a:spcBef>
              <a:tabLst>
                <a:tab pos="736600" algn="l"/>
                <a:tab pos="1584960" algn="l"/>
                <a:tab pos="2322195" algn="l"/>
              </a:tabLst>
            </a:pPr>
            <a:r>
              <a:rPr dirty="0" sz="800" spc="-25">
                <a:latin typeface="Calibri"/>
                <a:cs typeface="Calibri"/>
              </a:rPr>
              <a:t>950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(780)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5">
                <a:latin typeface="Calibri"/>
                <a:cs typeface="Calibri"/>
              </a:rPr>
              <a:t>900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(730)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535935" y="8412071"/>
            <a:ext cx="12446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R="5080">
              <a:lnSpc>
                <a:spcPts val="900"/>
              </a:lnSpc>
              <a:spcBef>
                <a:spcPts val="18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Average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life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expectancies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males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844791" y="8412071"/>
            <a:ext cx="59118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51130" marR="5080" indent="-151765">
              <a:lnSpc>
                <a:spcPts val="900"/>
              </a:lnSpc>
              <a:spcBef>
                <a:spcPts val="180"/>
              </a:spcBef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one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523235" y="8685781"/>
            <a:ext cx="15252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(decrease)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defined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3306924" y="8412071"/>
            <a:ext cx="2336165" cy="4787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514984" marR="5080" indent="-515620">
              <a:lnSpc>
                <a:spcPts val="900"/>
              </a:lnSpc>
              <a:spcBef>
                <a:spcPts val="180"/>
              </a:spcBef>
              <a:tabLst>
                <a:tab pos="953769" algn="l"/>
                <a:tab pos="1104900" algn="l"/>
                <a:tab pos="2098675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year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endParaRPr sz="800">
              <a:latin typeface="Arial"/>
              <a:cs typeface="Arial"/>
            </a:endParaRPr>
          </a:p>
          <a:p>
            <a:pPr marL="538480">
              <a:lnSpc>
                <a:spcPct val="100000"/>
              </a:lnSpc>
              <a:spcBef>
                <a:spcPts val="725"/>
              </a:spcBef>
              <a:tabLst>
                <a:tab pos="1296035" algn="l"/>
                <a:tab pos="2124075" algn="l"/>
              </a:tabLst>
            </a:pPr>
            <a:r>
              <a:rPr dirty="0" sz="800" spc="-10">
                <a:latin typeface="Calibri"/>
                <a:cs typeface="Calibri"/>
              </a:rPr>
              <a:t>1,140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(930)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1,120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6197038" y="8742982"/>
            <a:ext cx="238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(910)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535935" y="8952075"/>
            <a:ext cx="12446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R="5080">
              <a:lnSpc>
                <a:spcPts val="900"/>
              </a:lnSpc>
              <a:spcBef>
                <a:spcPts val="18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Average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life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expectancies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females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5844791" y="8952075"/>
            <a:ext cx="59118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51130" marR="5080" indent="-151765">
              <a:lnSpc>
                <a:spcPts val="900"/>
              </a:lnSpc>
              <a:spcBef>
                <a:spcPts val="180"/>
              </a:spcBef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 one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523235" y="9225785"/>
            <a:ext cx="15252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Increase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(decrease)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defined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3306924" y="8952075"/>
            <a:ext cx="2336165" cy="4787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514984" marR="5080" indent="-515620">
              <a:lnSpc>
                <a:spcPts val="900"/>
              </a:lnSpc>
              <a:spcBef>
                <a:spcPts val="180"/>
              </a:spcBef>
              <a:tabLst>
                <a:tab pos="953769" algn="l"/>
                <a:tab pos="1104900" algn="l"/>
                <a:tab pos="2098675" algn="l"/>
              </a:tabLst>
            </a:pP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Decrease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dirty="0" sz="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year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endParaRPr sz="800">
              <a:latin typeface="Arial"/>
              <a:cs typeface="Arial"/>
            </a:endParaRPr>
          </a:p>
          <a:p>
            <a:pPr marL="515620">
              <a:lnSpc>
                <a:spcPct val="100000"/>
              </a:lnSpc>
              <a:spcBef>
                <a:spcPts val="725"/>
              </a:spcBef>
              <a:tabLst>
                <a:tab pos="1236345" algn="l"/>
                <a:tab pos="2097405" algn="l"/>
              </a:tabLst>
            </a:pPr>
            <a:r>
              <a:rPr dirty="0" sz="800" spc="-10">
                <a:latin typeface="Calibri"/>
                <a:cs typeface="Calibri"/>
              </a:rPr>
              <a:t>1,280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(1,090)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0">
                <a:latin typeface="Calibri"/>
                <a:cs typeface="Calibri"/>
              </a:rPr>
              <a:t>1,250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6114945" y="9282986"/>
            <a:ext cx="3200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(1,060)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48" name="object 48" descr=""/>
          <p:cNvGraphicFramePr>
            <a:graphicFrameLocks noGrp="1"/>
          </p:cNvGraphicFramePr>
          <p:nvPr/>
        </p:nvGraphicFramePr>
        <p:xfrm>
          <a:off x="552992" y="2956636"/>
          <a:ext cx="5964555" cy="814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3060700"/>
                <a:gridCol w="1426845"/>
                <a:gridCol w="43561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17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19.120(a)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1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19.120(a)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Past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19.120(b)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interest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1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505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expenses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recognised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loss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1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1,813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2,479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6410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429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method</a:t>
            </a:r>
            <a:r>
              <a:rPr dirty="0" sz="900">
                <a:latin typeface="Calibri"/>
                <a:cs typeface="Calibri"/>
              </a:rPr>
              <a:t> (project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credit)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 spc="50">
                <a:latin typeface="Calibri"/>
                <a:cs typeface="Calibri"/>
              </a:rPr>
              <a:t> changing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representative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unlikely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occur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isolation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assumptions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correlated.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2687828"/>
            <a:ext cx="10553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23.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Provisions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3020644"/>
            <a:ext cx="4927600" cy="136842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7780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explained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here.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remember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there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may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restructure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made</a:t>
            </a:r>
            <a:endParaRPr sz="900">
              <a:latin typeface="Calibri"/>
              <a:cs typeface="Calibri"/>
            </a:endParaRPr>
          </a:p>
          <a:p>
            <a:pPr marL="120650" marR="16065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accordance</a:t>
            </a:r>
            <a:r>
              <a:rPr dirty="0" sz="900">
                <a:latin typeface="Calibri"/>
                <a:cs typeface="Calibri"/>
              </a:rPr>
              <a:t> with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37.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4506611"/>
            <a:ext cx="471043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movements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provision</a:t>
            </a:r>
            <a:r>
              <a:rPr dirty="0" sz="900">
                <a:latin typeface="Calibri"/>
                <a:cs typeface="Calibri"/>
              </a:rPr>
              <a:t> account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247" y="6126128"/>
            <a:ext cx="4937125" cy="3810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779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combination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(see</a:t>
            </a:r>
            <a:r>
              <a:rPr dirty="0" sz="900">
                <a:latin typeface="Calibri"/>
                <a:cs typeface="Calibri"/>
              </a:rPr>
              <a:t> 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5.1).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20).</a:t>
            </a:r>
            <a:endParaRPr sz="900">
              <a:latin typeface="Calibri"/>
              <a:cs typeface="Calibri"/>
            </a:endParaRPr>
          </a:p>
          <a:p>
            <a:pPr marL="12700" marR="4114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restructuring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Phoenix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late</a:t>
            </a:r>
            <a:r>
              <a:rPr dirty="0" sz="900">
                <a:latin typeface="Calibri"/>
                <a:cs typeface="Calibri"/>
              </a:rPr>
              <a:t> 2018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predominantly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restructuring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31</a:t>
            </a:r>
            <a:endParaRPr sz="900">
              <a:latin typeface="Calibri"/>
              <a:cs typeface="Calibri"/>
            </a:endParaRPr>
          </a:p>
          <a:p>
            <a:pPr marL="12700" marR="666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several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lawsuits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brought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>
                <a:latin typeface="Calibri"/>
                <a:cs typeface="Calibri"/>
              </a:rPr>
              <a:t> 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court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earlier</a:t>
            </a:r>
            <a:r>
              <a:rPr dirty="0" sz="900">
                <a:latin typeface="Calibri"/>
                <a:cs typeface="Calibri"/>
              </a:rPr>
              <a:t> settlements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settle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termination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former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fees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restructuring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programme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2022.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eligible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reimbursement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third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parties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regard.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which</a:t>
            </a:r>
            <a:r>
              <a:rPr dirty="0" sz="900">
                <a:latin typeface="Calibri"/>
                <a:cs typeface="Calibri"/>
              </a:rPr>
              <a:t> customers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covered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repairs.</a:t>
            </a:r>
            <a:endParaRPr sz="900">
              <a:latin typeface="Calibri"/>
              <a:cs typeface="Calibri"/>
            </a:endParaRPr>
          </a:p>
          <a:p>
            <a:pPr marL="12700" marR="755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Usually,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3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18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initiation,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procedures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large</a:t>
            </a:r>
            <a:r>
              <a:rPr dirty="0" sz="900">
                <a:latin typeface="Calibri"/>
                <a:cs typeface="Calibri"/>
              </a:rPr>
              <a:t> extent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pace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counterparties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authorities,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reliably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eventually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more</a:t>
            </a:r>
            <a:r>
              <a:rPr dirty="0" sz="900">
                <a:latin typeface="Calibri"/>
                <a:cs typeface="Calibri"/>
              </a:rPr>
              <a:t> than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twelve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Therefore,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current.</a:t>
            </a:r>
            <a:endParaRPr sz="900">
              <a:latin typeface="Calibri"/>
              <a:cs typeface="Calibri"/>
            </a:endParaRPr>
          </a:p>
          <a:p>
            <a:pPr marL="12700" marR="2667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initiated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2020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advice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counsel,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outcome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remaining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cases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beyond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discussed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so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seriously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prejudice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disputes.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1412063"/>
            <a:ext cx="554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19.145(b)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4534942"/>
            <a:ext cx="346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1.69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6566943"/>
            <a:ext cx="534670" cy="52832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6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37.85(a)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1.125(a)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37.85(b)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37.85(c)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7894143"/>
            <a:ext cx="534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37.85(a)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8305623"/>
            <a:ext cx="534670" cy="27432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37.85(b)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1.61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300" y="9176843"/>
            <a:ext cx="397510" cy="274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1.125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37.92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82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552764" y="4948199"/>
          <a:ext cx="5964555" cy="97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200"/>
                <a:gridCol w="2184400"/>
                <a:gridCol w="1374139"/>
                <a:gridCol w="789939"/>
                <a:gridCol w="573404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590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Restructuring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9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37.84(a)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Carrying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5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7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2,110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9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1,235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37.84(b)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Additional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5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9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1,570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37.84(c)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Amount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utilised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(876)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9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(2,211)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(3,087)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37.84(d)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Reversals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9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(613)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37.84(a)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Carrying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59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1,215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22466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24.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Trade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payables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716392"/>
            <a:ext cx="4927600" cy="12242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1303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delaying)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trade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suppliers.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overdrafts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exceeded.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Ensuring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changed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better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understand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position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entity.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518007" y="3089096"/>
          <a:ext cx="4999355" cy="11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9895"/>
                <a:gridCol w="1222375"/>
                <a:gridCol w="730885"/>
              </a:tblGrid>
              <a:tr h="259079"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9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9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0">
                          <a:latin typeface="Calibri"/>
                          <a:cs typeface="Calibri"/>
                        </a:rPr>
                        <a:t>payables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consist</a:t>
                      </a:r>
                      <a:r>
                        <a:rPr dirty="0" sz="9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following: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3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509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Current: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7,843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6,472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Short-term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bank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overdrafts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8,497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6,550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505247" y="4477256"/>
            <a:ext cx="481711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payables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overdrafts</a:t>
            </a:r>
            <a:r>
              <a:rPr dirty="0" sz="900">
                <a:latin typeface="Calibri"/>
                <a:cs typeface="Calibri"/>
              </a:rPr>
              <a:t> 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approximation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5172081"/>
            <a:ext cx="24955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25.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Contract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liabilities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5503583"/>
            <a:ext cx="4927600" cy="136842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26225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unlikely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what</a:t>
            </a:r>
            <a:r>
              <a:rPr dirty="0" sz="900">
                <a:latin typeface="Calibri"/>
                <a:cs typeface="Calibri"/>
              </a:rPr>
              <a:t> they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paying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advance.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</a:t>
            </a:r>
            <a:r>
              <a:rPr dirty="0" sz="900" spc="-10">
                <a:latin typeface="Calibri"/>
                <a:cs typeface="Calibri"/>
              </a:rPr>
              <a:t>current</a:t>
            </a:r>
            <a:r>
              <a:rPr dirty="0" sz="900">
                <a:latin typeface="Calibri"/>
                <a:cs typeface="Calibri"/>
              </a:rPr>
              <a:t> rather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delayed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marL="120650" marR="11430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milestones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timeframes</a:t>
            </a:r>
            <a:r>
              <a:rPr dirty="0" sz="900">
                <a:latin typeface="Calibri"/>
                <a:cs typeface="Calibri"/>
              </a:rPr>
              <a:t> originally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predicted.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r>
              <a:rPr dirty="0" sz="900">
                <a:latin typeface="Calibri"/>
                <a:cs typeface="Calibri"/>
              </a:rPr>
              <a:t> due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them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discounted.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518010" y="7020199"/>
          <a:ext cx="4999355" cy="11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9110"/>
                <a:gridCol w="1154430"/>
                <a:gridCol w="730885"/>
              </a:tblGrid>
              <a:tr h="259079"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5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consist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9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following: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3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85090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ts val="930"/>
                        </a:lnSpc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Advances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received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construction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work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revenue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2,123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2,291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liabilities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–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554300" y="4504513"/>
            <a:ext cx="530860" cy="27432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7.25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7.29(a)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83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1518011" y="8629177"/>
            <a:ext cx="4923155" cy="6350"/>
            <a:chOff x="1518011" y="8629177"/>
            <a:chExt cx="4923155" cy="6350"/>
          </a:xfrm>
        </p:grpSpPr>
        <p:sp>
          <p:nvSpPr>
            <p:cNvPr id="15" name="object 15" descr=""/>
            <p:cNvSpPr/>
            <p:nvPr/>
          </p:nvSpPr>
          <p:spPr>
            <a:xfrm>
              <a:off x="1518011" y="8632352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027211" y="86323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31811" y="86323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636412" y="86323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" name="object 19" descr=""/>
          <p:cNvGrpSpPr/>
          <p:nvPr/>
        </p:nvGrpSpPr>
        <p:grpSpPr>
          <a:xfrm>
            <a:off x="1518011" y="8791177"/>
            <a:ext cx="4923155" cy="6350"/>
            <a:chOff x="1518011" y="8791177"/>
            <a:chExt cx="4923155" cy="6350"/>
          </a:xfrm>
        </p:grpSpPr>
        <p:sp>
          <p:nvSpPr>
            <p:cNvPr id="20" name="object 20" descr=""/>
            <p:cNvSpPr/>
            <p:nvPr/>
          </p:nvSpPr>
          <p:spPr>
            <a:xfrm>
              <a:off x="1518011" y="8794352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027211" y="87943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831811" y="87943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636412" y="8794352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1518011" y="8360765"/>
            <a:ext cx="4923155" cy="3175"/>
            <a:chOff x="1518011" y="8360765"/>
            <a:chExt cx="4923155" cy="3175"/>
          </a:xfrm>
        </p:grpSpPr>
        <p:sp>
          <p:nvSpPr>
            <p:cNvPr id="25" name="object 25" descr=""/>
            <p:cNvSpPr/>
            <p:nvPr/>
          </p:nvSpPr>
          <p:spPr>
            <a:xfrm>
              <a:off x="1518011" y="8362353"/>
              <a:ext cx="2509520" cy="0"/>
            </a:xfrm>
            <a:custGeom>
              <a:avLst/>
              <a:gdLst/>
              <a:ahLst/>
              <a:cxnLst/>
              <a:rect l="l" t="t" r="r" b="b"/>
              <a:pathLst>
                <a:path w="2509520" h="0">
                  <a:moveTo>
                    <a:pt x="0" y="0"/>
                  </a:moveTo>
                  <a:lnTo>
                    <a:pt x="25092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027211" y="836235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831811" y="836235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636412" y="8362353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5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1523326" y="8363860"/>
            <a:ext cx="1967864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Contingent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consideration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for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acquisition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Goodtech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440921" y="8421061"/>
            <a:ext cx="190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620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59181" y="8421061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23326" y="8637063"/>
            <a:ext cx="1432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Other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liabilities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–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non-current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426087" y="8637063"/>
            <a:ext cx="2051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620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359181" y="8637063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 b="1">
                <a:latin typeface="Arial"/>
                <a:cs typeface="Arial"/>
              </a:rPr>
              <a:t>–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86325" cy="1522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Advances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</a:t>
            </a:r>
            <a:r>
              <a:rPr dirty="0" sz="900">
                <a:latin typeface="Calibri"/>
                <a:cs typeface="Calibri"/>
              </a:rPr>
              <a:t> payments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(contract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liabilities)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>
                <a:latin typeface="Calibri"/>
                <a:cs typeface="Calibri"/>
              </a:rPr>
              <a:t> 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revenue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2022.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4.7:</a:t>
            </a:r>
            <a:endParaRPr sz="900">
              <a:latin typeface="Calibri"/>
              <a:cs typeface="Calibri"/>
            </a:endParaRPr>
          </a:p>
          <a:p>
            <a:pPr marL="156210" marR="655955" indent="-144145">
              <a:lnSpc>
                <a:spcPct val="111100"/>
              </a:lnSpc>
              <a:spcBef>
                <a:spcPts val="140"/>
              </a:spcBef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construction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telecommunication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systems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10–12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commencement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completion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installation,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156210" marR="228600" indent="-144145">
              <a:lnSpc>
                <a:spcPct val="111100"/>
              </a:lnSpc>
              <a:buChar char="•"/>
              <a:tabLst>
                <a:tab pos="156845" algn="l"/>
              </a:tabLst>
            </a:pPr>
            <a:r>
              <a:rPr dirty="0" sz="900">
                <a:latin typeface="Calibri"/>
                <a:cs typeface="Calibri"/>
              </a:rPr>
              <a:t>maintenance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very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12–36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length,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however,</a:t>
            </a:r>
            <a:r>
              <a:rPr dirty="0" sz="900">
                <a:latin typeface="Calibri"/>
                <a:cs typeface="Calibri"/>
              </a:rPr>
              <a:t> customers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advance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successive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twelve-</a:t>
            </a:r>
            <a:r>
              <a:rPr dirty="0" sz="900">
                <a:latin typeface="Calibri"/>
                <a:cs typeface="Calibri"/>
              </a:rPr>
              <a:t>month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marL="12700" marR="2578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next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annual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299" y="3271029"/>
            <a:ext cx="4808220" cy="480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26.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Reconciliation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of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liabilities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arising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from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financing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activities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classified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412063"/>
            <a:ext cx="346710" cy="274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1.69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1.61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601543"/>
            <a:ext cx="401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7.44A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84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518011" y="3861904"/>
          <a:ext cx="4999355" cy="30848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815"/>
                <a:gridCol w="1210945"/>
                <a:gridCol w="844550"/>
                <a:gridCol w="848360"/>
                <a:gridCol w="577214"/>
              </a:tblGrid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541655" marR="115570" indent="6350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Long-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borrowings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22555" marR="169545" indent="3111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Short-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term borrowings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75260" marR="225425" indent="16700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Lease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21,265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35,509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60,153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Cash-flows: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Repayment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(1,793)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(2,093)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/>
                </a:tc>
              </a:tr>
              <a:tr h="1504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Proceeds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1,441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1,441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cash: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value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Reclassification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(265)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21,070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33,716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59,601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541655" marR="115570" indent="6350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Long-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borrowings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22555" marR="169545" indent="3111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Short-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term borrowings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75260" marR="225425" indent="16700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Lease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30" b="1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January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21,405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3,818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37,007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62,230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Cash-flows: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4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Repayment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(649)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(1,498)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(2,147)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Non-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cash: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value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0"/>
                </a:tc>
              </a:tr>
              <a:tr h="15684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Reclassification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21,265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35,509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60,153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3112770" cy="4673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80" b="1">
                <a:solidFill>
                  <a:srgbClr val="512178"/>
                </a:solidFill>
                <a:latin typeface="Calibri"/>
                <a:cs typeface="Calibri"/>
              </a:rPr>
              <a:t>27.</a:t>
            </a:r>
            <a:r>
              <a:rPr dirty="0" sz="1350" spc="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60" b="1">
                <a:solidFill>
                  <a:srgbClr val="512178"/>
                </a:solidFill>
                <a:latin typeface="Calibri"/>
                <a:cs typeface="Calibri"/>
              </a:rPr>
              <a:t>Finance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costs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6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finance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income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following: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4553598"/>
            <a:ext cx="4745990" cy="590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capitalisation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intangible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was</a:t>
            </a:r>
            <a:r>
              <a:rPr dirty="0" sz="900" spc="50">
                <a:latin typeface="Calibri"/>
                <a:cs typeface="Calibri"/>
              </a:rPr>
              <a:t> 4.4%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4.5%).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latin typeface="Calibri"/>
                <a:cs typeface="Calibri"/>
              </a:rPr>
              <a:t>Finance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following: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7121630"/>
            <a:ext cx="2240915" cy="4673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28.</a:t>
            </a:r>
            <a:r>
              <a:rPr dirty="0" sz="1350" spc="10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Other</a:t>
            </a:r>
            <a:r>
              <a:rPr dirty="0" sz="1350" spc="10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350" spc="10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20" b="1">
                <a:solidFill>
                  <a:srgbClr val="512178"/>
                </a:solidFill>
                <a:latin typeface="Calibri"/>
                <a:cs typeface="Calibri"/>
              </a:rPr>
              <a:t>items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following: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4581983"/>
            <a:ext cx="545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23.26(b)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85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3255" y="2619053"/>
          <a:ext cx="5973445" cy="172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460115"/>
                <a:gridCol w="1031239"/>
                <a:gridCol w="440689"/>
              </a:tblGrid>
              <a:tr h="161925">
                <a:tc gridSpan="3"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1,006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787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1750" marR="359410">
                        <a:lnSpc>
                          <a:spcPts val="9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16.49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16.53(b)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expense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leasing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arrangements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2,388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2,575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interest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expense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23.26(a)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expense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capitalised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into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intangible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(80)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3,314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3,284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expense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505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relating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contingent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7.20(a)(i)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currency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costs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3,869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3,993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518011" y="1964702"/>
            <a:ext cx="4932045" cy="168910"/>
          </a:xfrm>
          <a:prstGeom prst="rect">
            <a:avLst/>
          </a:prstGeom>
          <a:solidFill>
            <a:srgbClr val="512178"/>
          </a:solidFill>
        </p:spPr>
        <p:txBody>
          <a:bodyPr wrap="square" lIns="0" tIns="10160" rIns="0" bIns="0" rtlCol="0" vert="horz">
            <a:spAutoFit/>
          </a:bodyPr>
          <a:lstStyle/>
          <a:p>
            <a:pPr algn="r" marR="12065">
              <a:lnSpc>
                <a:spcPct val="100000"/>
              </a:lnSpc>
              <a:spcBef>
                <a:spcPts val="80"/>
              </a:spcBef>
              <a:tabLst>
                <a:tab pos="554355" algn="l"/>
              </a:tabLst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2021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2305" y="2137863"/>
            <a:ext cx="534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23281" y="2097832"/>
            <a:ext cx="2444115" cy="511809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00" b="1">
                <a:latin typeface="Arial"/>
                <a:cs typeface="Arial"/>
              </a:rPr>
              <a:t>Interest</a:t>
            </a:r>
            <a:r>
              <a:rPr dirty="0" sz="800" spc="-20" b="1">
                <a:latin typeface="Arial"/>
                <a:cs typeface="Arial"/>
              </a:rPr>
              <a:t> expense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for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borrowings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amortised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cost:</a:t>
            </a:r>
            <a:endParaRPr sz="800">
              <a:latin typeface="Arial"/>
              <a:cs typeface="Arial"/>
            </a:endParaRPr>
          </a:p>
          <a:p>
            <a:pPr marL="87630" indent="-75565">
              <a:lnSpc>
                <a:spcPct val="100000"/>
              </a:lnSpc>
              <a:spcBef>
                <a:spcPts val="315"/>
              </a:spcBef>
              <a:buChar char="–"/>
              <a:tabLst>
                <a:tab pos="88265" algn="l"/>
              </a:tabLst>
            </a:pPr>
            <a:r>
              <a:rPr dirty="0" sz="800">
                <a:latin typeface="Calibri"/>
                <a:cs typeface="Calibri"/>
              </a:rPr>
              <a:t>Subordinated</a:t>
            </a:r>
            <a:r>
              <a:rPr dirty="0" sz="800" spc="2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shareholder</a:t>
            </a:r>
            <a:r>
              <a:rPr dirty="0" sz="800" spc="2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loan</a:t>
            </a:r>
            <a:endParaRPr sz="800">
              <a:latin typeface="Calibri"/>
              <a:cs typeface="Calibri"/>
            </a:endParaRPr>
          </a:p>
          <a:p>
            <a:pPr marL="87630" indent="-75565">
              <a:lnSpc>
                <a:spcPct val="100000"/>
              </a:lnSpc>
              <a:spcBef>
                <a:spcPts val="315"/>
              </a:spcBef>
              <a:buChar char="–"/>
              <a:tabLst>
                <a:tab pos="88265" algn="l"/>
              </a:tabLst>
            </a:pPr>
            <a:r>
              <a:rPr dirty="0" sz="800">
                <a:latin typeface="Calibri"/>
                <a:cs typeface="Calibri"/>
              </a:rPr>
              <a:t>Other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borrowings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at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amortised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cost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73437" y="2259783"/>
            <a:ext cx="194310" cy="34988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15"/>
              </a:spcBef>
            </a:pPr>
            <a:r>
              <a:rPr dirty="0" sz="800" spc="-25">
                <a:latin typeface="Calibri"/>
                <a:cs typeface="Calibri"/>
              </a:rPr>
              <a:t>200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25">
                <a:latin typeface="Calibri"/>
                <a:cs typeface="Calibri"/>
              </a:rPr>
              <a:t>806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50424" y="2259783"/>
            <a:ext cx="193675" cy="34988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00" spc="-25">
                <a:latin typeface="Calibri"/>
                <a:cs typeface="Calibri"/>
              </a:rPr>
              <a:t>200</a:t>
            </a:r>
            <a:endParaRPr sz="8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315"/>
              </a:spcBef>
            </a:pPr>
            <a:r>
              <a:rPr dirty="0" sz="800" spc="-25">
                <a:latin typeface="Calibri"/>
                <a:cs typeface="Calibri"/>
              </a:rPr>
              <a:t>587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53255" y="5255120"/>
          <a:ext cx="5973445" cy="1463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3467100"/>
                <a:gridCol w="1037589"/>
                <a:gridCol w="42545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equivalents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484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carried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amortised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7.20(b)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FVTPL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655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539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Dividends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XY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Ltd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Dividends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listed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securities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7.20(a)(i)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gains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forward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contracts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held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trading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finance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income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964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7" name="object 17" descr=""/>
          <p:cNvGrpSpPr/>
          <p:nvPr/>
        </p:nvGrpSpPr>
        <p:grpSpPr>
          <a:xfrm>
            <a:off x="1518011" y="8293903"/>
            <a:ext cx="4932045" cy="6350"/>
            <a:chOff x="1518011" y="8293903"/>
            <a:chExt cx="4932045" cy="6350"/>
          </a:xfrm>
        </p:grpSpPr>
        <p:sp>
          <p:nvSpPr>
            <p:cNvPr id="18" name="object 18" descr=""/>
            <p:cNvSpPr/>
            <p:nvPr/>
          </p:nvSpPr>
          <p:spPr>
            <a:xfrm>
              <a:off x="1518011" y="8297078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298011" y="82970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874011" y="82970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1518011" y="8455902"/>
            <a:ext cx="4932045" cy="6350"/>
            <a:chOff x="1518011" y="8455902"/>
            <a:chExt cx="4932045" cy="6350"/>
          </a:xfrm>
        </p:grpSpPr>
        <p:sp>
          <p:nvSpPr>
            <p:cNvPr id="22" name="object 22" descr=""/>
            <p:cNvSpPr/>
            <p:nvPr/>
          </p:nvSpPr>
          <p:spPr>
            <a:xfrm>
              <a:off x="1518011" y="8459077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298011" y="8459077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874011" y="8459077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1518011" y="8025489"/>
            <a:ext cx="4932045" cy="3175"/>
            <a:chOff x="1518011" y="8025489"/>
            <a:chExt cx="4932045" cy="3175"/>
          </a:xfrm>
        </p:grpSpPr>
        <p:sp>
          <p:nvSpPr>
            <p:cNvPr id="26" name="object 26" descr=""/>
            <p:cNvSpPr/>
            <p:nvPr/>
          </p:nvSpPr>
          <p:spPr>
            <a:xfrm>
              <a:off x="1518011" y="8027077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298011" y="8027077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874011" y="8027077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1518011" y="7698320"/>
            <a:ext cx="4932045" cy="168910"/>
          </a:xfrm>
          <a:prstGeom prst="rect">
            <a:avLst/>
          </a:prstGeom>
          <a:solidFill>
            <a:srgbClr val="512178"/>
          </a:solidFill>
        </p:spPr>
        <p:txBody>
          <a:bodyPr wrap="square" lIns="0" tIns="10160" rIns="0" bIns="0" rtlCol="0" vert="horz">
            <a:spAutoFit/>
          </a:bodyPr>
          <a:lstStyle/>
          <a:p>
            <a:pPr algn="r" marR="12065">
              <a:lnSpc>
                <a:spcPct val="100000"/>
              </a:lnSpc>
              <a:spcBef>
                <a:spcPts val="80"/>
              </a:spcBef>
              <a:tabLst>
                <a:tab pos="554355" algn="l"/>
              </a:tabLst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2021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72305" y="7832969"/>
            <a:ext cx="672465" cy="457834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7.20(a)(i)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900"/>
              </a:lnSpc>
              <a:spcBef>
                <a:spcPts val="37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21.52(a)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7.20(a)(iv)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523281" y="7869849"/>
            <a:ext cx="4920615" cy="57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77360" algn="l"/>
                <a:tab pos="4818380" algn="l"/>
              </a:tabLst>
            </a:pPr>
            <a:r>
              <a:rPr dirty="0" sz="800" spc="55">
                <a:latin typeface="Calibri"/>
                <a:cs typeface="Calibri"/>
              </a:rPr>
              <a:t>Gain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from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financial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assets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classified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as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FVTPL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6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35">
                <a:latin typeface="Calibri"/>
                <a:cs typeface="Calibri"/>
              </a:rPr>
              <a:t>18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  <a:tabLst>
                <a:tab pos="4178935" algn="l"/>
                <a:tab pos="4710430" algn="l"/>
              </a:tabLst>
            </a:pPr>
            <a:r>
              <a:rPr dirty="0" sz="800" spc="55">
                <a:latin typeface="Calibri"/>
                <a:cs typeface="Calibri"/>
              </a:rPr>
              <a:t>Gain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from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exchange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differences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on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loans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receivables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5">
                <a:latin typeface="Calibri"/>
                <a:cs typeface="Calibri"/>
              </a:rPr>
              <a:t>937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1,164</a:t>
            </a:r>
            <a:endParaRPr sz="8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740"/>
              </a:spcBef>
              <a:tabLst>
                <a:tab pos="527050" algn="l"/>
              </a:tabLst>
            </a:pPr>
            <a:r>
              <a:rPr dirty="0" sz="800" spc="-25" b="1">
                <a:latin typeface="Arial"/>
                <a:cs typeface="Arial"/>
              </a:rPr>
              <a:t>943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10" b="1">
                <a:latin typeface="Arial"/>
                <a:cs typeface="Arial"/>
              </a:rPr>
              <a:t>1,182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11798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29.</a:t>
            </a:r>
            <a:r>
              <a:rPr dirty="0" sz="1350" spc="-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Tax</a:t>
            </a:r>
            <a:r>
              <a:rPr dirty="0" sz="1350" spc="-4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expense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717192"/>
            <a:ext cx="4927600" cy="2106295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3779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adopted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reforms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supporting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2020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potentially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substantially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enacted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and/or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realisation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deductible</a:t>
            </a:r>
            <a:r>
              <a:rPr dirty="0" sz="900">
                <a:latin typeface="Calibri"/>
                <a:cs typeface="Calibri"/>
              </a:rPr>
              <a:t> temporary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differences.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 marL="264795" marR="397510" indent="-144145">
              <a:lnSpc>
                <a:spcPct val="111100"/>
              </a:lnSpc>
              <a:spcBef>
                <a:spcPts val="145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carry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extended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potentially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expire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when</a:t>
            </a:r>
            <a:r>
              <a:rPr dirty="0" sz="900">
                <a:latin typeface="Calibri"/>
                <a:cs typeface="Calibri"/>
              </a:rPr>
              <a:t> originally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disclosed,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endParaRPr sz="900">
              <a:latin typeface="Calibri"/>
              <a:cs typeface="Calibri"/>
            </a:endParaRPr>
          </a:p>
          <a:p>
            <a:pPr marL="264795" marR="53403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be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explained.</a:t>
            </a:r>
            <a:endParaRPr sz="900">
              <a:latin typeface="Calibri"/>
              <a:cs typeface="Calibri"/>
            </a:endParaRPr>
          </a:p>
          <a:p>
            <a:pPr algn="just" marL="120650" marR="3867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engaging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global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planning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advantage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various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government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reforms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incentives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 spc="-20">
                <a:latin typeface="Calibri"/>
                <a:cs typeface="Calibri"/>
              </a:rPr>
              <a:t>19.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planning</a:t>
            </a:r>
            <a:r>
              <a:rPr dirty="0" sz="900">
                <a:latin typeface="Calibri"/>
                <a:cs typeface="Calibri"/>
              </a:rPr>
              <a:t> strategies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reconsidered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preparing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479847" y="3941388"/>
            <a:ext cx="496760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-63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baseline="33333" sz="750">
                <a:latin typeface="Calibri"/>
                <a:cs typeface="Calibri"/>
              </a:rPr>
              <a:t>7</a:t>
            </a:r>
            <a:r>
              <a:rPr dirty="0" baseline="33333" sz="750" spc="28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reconciliation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on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domestic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effective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30%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28%)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reported</a:t>
            </a:r>
            <a:r>
              <a:rPr dirty="0" sz="900">
                <a:latin typeface="Calibri"/>
                <a:cs typeface="Calibri"/>
              </a:rPr>
              <a:t> tax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29" y="8183862"/>
            <a:ext cx="482155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16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21.3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information</a:t>
            </a:r>
            <a:r>
              <a:rPr dirty="0" sz="900">
                <a:latin typeface="Calibri"/>
                <a:cs typeface="Calibri"/>
              </a:rPr>
              <a:t> 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deferred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component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comprehensive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3969843"/>
            <a:ext cx="50165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12.79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12.81(c)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8211643"/>
            <a:ext cx="5676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12.81(ab)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86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2555" y="4536897"/>
          <a:ext cx="5972175" cy="3243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8375"/>
                <a:gridCol w="3353435"/>
                <a:gridCol w="1132205"/>
                <a:gridCol w="443229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12.81(c)(i)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before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tax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21,661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17,466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Domestic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rate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Illustrative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Corporation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35">
                          <a:latin typeface="Calibri"/>
                          <a:cs typeface="Calibri"/>
                        </a:rPr>
                        <a:t>30%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30">
                          <a:latin typeface="Calibri"/>
                          <a:cs typeface="Calibri"/>
                        </a:rPr>
                        <a:t>28%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Expected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tax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expense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6,498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Adjustment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rate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jurisdictions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Adjustment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tax-exempt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Relating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44780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tax-exempt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(69)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Gain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Adjustment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non-deductible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Relating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goodwill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impairment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4414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non-deductible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Actual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tax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expense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6,794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expense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comprises: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454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5,682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4,289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12.80(c)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92075" indent="-75565">
                        <a:lnSpc>
                          <a:spcPct val="100000"/>
                        </a:lnSpc>
                        <a:spcBef>
                          <a:spcPts val="95"/>
                        </a:spcBef>
                        <a:buChar char="–"/>
                        <a:tabLst>
                          <a:tab pos="92710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Deferred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expense: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16839" indent="-75565">
                        <a:lnSpc>
                          <a:spcPct val="100000"/>
                        </a:lnSpc>
                        <a:spcBef>
                          <a:spcPts val="315"/>
                        </a:spcBef>
                        <a:buChar char="–"/>
                        <a:tabLst>
                          <a:tab pos="11747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Origination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reversal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temporary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differences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algn="r" marR="1441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1,037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374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Utilisation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previously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recognised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carryforwards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Tax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expense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6,794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4,888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3" name="object 13" descr=""/>
          <p:cNvGrpSpPr/>
          <p:nvPr/>
        </p:nvGrpSpPr>
        <p:grpSpPr>
          <a:xfrm>
            <a:off x="1521000" y="8051665"/>
            <a:ext cx="4927600" cy="3175"/>
            <a:chOff x="1521000" y="8051665"/>
            <a:chExt cx="4927600" cy="3175"/>
          </a:xfrm>
        </p:grpSpPr>
        <p:sp>
          <p:nvSpPr>
            <p:cNvPr id="14" name="object 14" descr=""/>
            <p:cNvSpPr/>
            <p:nvPr/>
          </p:nvSpPr>
          <p:spPr>
            <a:xfrm>
              <a:off x="1521000" y="8053253"/>
              <a:ext cx="3775710" cy="0"/>
            </a:xfrm>
            <a:custGeom>
              <a:avLst/>
              <a:gdLst/>
              <a:ahLst/>
              <a:cxnLst/>
              <a:rect l="l" t="t" r="r" b="b"/>
              <a:pathLst>
                <a:path w="3775710" h="0">
                  <a:moveTo>
                    <a:pt x="0" y="0"/>
                  </a:moveTo>
                  <a:lnTo>
                    <a:pt x="37754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296499" y="8053253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872500" y="8053253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1525324" y="7783971"/>
            <a:ext cx="261175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Deferred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tax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expense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(income),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recognised</a:t>
            </a:r>
            <a:r>
              <a:rPr dirty="0" sz="800" spc="1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directly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other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comprehensive</a:t>
            </a:r>
            <a:r>
              <a:rPr dirty="0" sz="800" spc="1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income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617061" y="7841171"/>
            <a:ext cx="2482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1,064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58284" y="7841171"/>
            <a:ext cx="283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Calibri"/>
                <a:cs typeface="Calibri"/>
              </a:rPr>
              <a:t>(1,157)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05299" y="9650003"/>
            <a:ext cx="2464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1746" sz="525">
                <a:latin typeface="Calibri"/>
                <a:cs typeface="Calibri"/>
              </a:rPr>
              <a:t>7</a:t>
            </a:r>
            <a:r>
              <a:rPr dirty="0" baseline="31746" sz="525" spc="397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Examples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major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expense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included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12.80.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4796155" cy="1502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30.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Earnings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per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share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8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dividends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Earnings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per</a:t>
            </a:r>
            <a:r>
              <a:rPr dirty="0" sz="900" spc="-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share</a:t>
            </a:r>
            <a:endParaRPr sz="900">
              <a:latin typeface="Arial"/>
              <a:cs typeface="Arial"/>
            </a:endParaRPr>
          </a:p>
          <a:p>
            <a:pPr marL="12700" marR="4191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basic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diluted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earnings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attributable</a:t>
            </a:r>
            <a:r>
              <a:rPr dirty="0" sz="900">
                <a:latin typeface="Calibri"/>
                <a:cs typeface="Calibri"/>
              </a:rPr>
              <a:t> 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company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(Illustrative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Ltd)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numerator,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</a:t>
            </a:r>
            <a:r>
              <a:rPr dirty="0" sz="900">
                <a:latin typeface="Calibri"/>
                <a:cs typeface="Calibri"/>
              </a:rPr>
              <a:t> adjustments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2020.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reconciliation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weighted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purposes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diluted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earnings</a:t>
            </a:r>
            <a:r>
              <a:rPr dirty="0" sz="900">
                <a:latin typeface="Calibri"/>
                <a:cs typeface="Calibri"/>
              </a:rPr>
              <a:t> per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weighted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ordinary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basic</a:t>
            </a:r>
            <a:r>
              <a:rPr dirty="0" sz="900">
                <a:latin typeface="Calibri"/>
                <a:cs typeface="Calibri"/>
              </a:rPr>
              <a:t> earnings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966386"/>
            <a:ext cx="4900295" cy="13525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Dividends</a:t>
            </a:r>
            <a:endParaRPr sz="900">
              <a:latin typeface="Arial"/>
              <a:cs typeface="Arial"/>
            </a:endParaRPr>
          </a:p>
          <a:p>
            <a:pPr marL="12700" marR="36195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3,000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Nil)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equity</a:t>
            </a:r>
            <a:r>
              <a:rPr dirty="0" sz="900">
                <a:latin typeface="Calibri"/>
                <a:cs typeface="Calibri"/>
              </a:rPr>
              <a:t> shareholders.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0.25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0">
                <a:latin typeface="Calibri"/>
                <a:cs typeface="Calibri"/>
              </a:rPr>
              <a:t> CU </a:t>
            </a:r>
            <a:r>
              <a:rPr dirty="0" sz="900">
                <a:latin typeface="Calibri"/>
                <a:cs typeface="Calibri"/>
              </a:rPr>
              <a:t>Nil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share).</a:t>
            </a:r>
            <a:endParaRPr sz="900">
              <a:latin typeface="Calibri"/>
              <a:cs typeface="Calibri"/>
            </a:endParaRPr>
          </a:p>
          <a:p>
            <a:pPr marL="12700" marR="2813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proposed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dividend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6,885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(CU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0.50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share).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distribution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dividends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shareholders’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meeting,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consequences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level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Corporation.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866724"/>
            <a:ext cx="545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33.70(a)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431822"/>
            <a:ext cx="545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33.70(b)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146322"/>
            <a:ext cx="4972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1.137(a)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87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518011" y="3596190"/>
            <a:ext cx="4932045" cy="6350"/>
            <a:chOff x="1518011" y="3596190"/>
            <a:chExt cx="4932045" cy="6350"/>
          </a:xfrm>
        </p:grpSpPr>
        <p:sp>
          <p:nvSpPr>
            <p:cNvPr id="12" name="object 12" descr=""/>
            <p:cNvSpPr/>
            <p:nvPr/>
          </p:nvSpPr>
          <p:spPr>
            <a:xfrm>
              <a:off x="1518011" y="35993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298011" y="35993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874011" y="35993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518011" y="3758190"/>
            <a:ext cx="4932045" cy="6350"/>
            <a:chOff x="1518011" y="3758190"/>
            <a:chExt cx="4932045" cy="6350"/>
          </a:xfrm>
        </p:grpSpPr>
        <p:sp>
          <p:nvSpPr>
            <p:cNvPr id="16" name="object 16" descr=""/>
            <p:cNvSpPr/>
            <p:nvPr/>
          </p:nvSpPr>
          <p:spPr>
            <a:xfrm>
              <a:off x="1518011" y="37613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298011" y="37613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874011" y="37613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" name="object 19" descr=""/>
          <p:cNvGrpSpPr/>
          <p:nvPr/>
        </p:nvGrpSpPr>
        <p:grpSpPr>
          <a:xfrm>
            <a:off x="1518011" y="3327778"/>
            <a:ext cx="4932045" cy="3175"/>
            <a:chOff x="1518011" y="3327778"/>
            <a:chExt cx="4932045" cy="3175"/>
          </a:xfrm>
        </p:grpSpPr>
        <p:sp>
          <p:nvSpPr>
            <p:cNvPr id="20" name="object 20" descr=""/>
            <p:cNvSpPr/>
            <p:nvPr/>
          </p:nvSpPr>
          <p:spPr>
            <a:xfrm>
              <a:off x="1518011" y="3329366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298011" y="33293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874011" y="33293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1518011" y="3000603"/>
            <a:ext cx="4932045" cy="168910"/>
          </a:xfrm>
          <a:prstGeom prst="rect">
            <a:avLst/>
          </a:prstGeom>
          <a:solidFill>
            <a:srgbClr val="512178"/>
          </a:solidFill>
        </p:spPr>
        <p:txBody>
          <a:bodyPr wrap="square" lIns="0" tIns="1016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80"/>
              </a:spcBef>
              <a:tabLst>
                <a:tab pos="4119879" algn="l"/>
                <a:tab pos="4674235" algn="l"/>
              </a:tabLst>
            </a:pPr>
            <a:r>
              <a:rPr dirty="0" sz="800" spc="-30" b="1">
                <a:solidFill>
                  <a:srgbClr val="FFFFFF"/>
                </a:solidFill>
                <a:latin typeface="Arial"/>
                <a:cs typeface="Arial"/>
              </a:rPr>
              <a:t>Amounts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thousand</a:t>
            </a:r>
            <a:r>
              <a:rPr dirty="0" sz="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shares: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2021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23311" y="3172137"/>
            <a:ext cx="4920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53204" algn="l"/>
                <a:tab pos="4625340" algn="l"/>
              </a:tabLst>
            </a:pPr>
            <a:r>
              <a:rPr dirty="0" sz="800">
                <a:latin typeface="Calibri"/>
                <a:cs typeface="Calibri"/>
              </a:rPr>
              <a:t>Weighted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average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number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shares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used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basic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earnings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per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share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12,520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12,000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523311" y="3330938"/>
            <a:ext cx="273304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Shares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deemed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issued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for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no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consideration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respect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of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share-based</a:t>
            </a:r>
            <a:r>
              <a:rPr dirty="0" sz="800" spc="3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payments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538949" y="3388138"/>
            <a:ext cx="90487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8760">
              <a:lnSpc>
                <a:spcPct val="100000"/>
              </a:lnSpc>
              <a:spcBef>
                <a:spcPts val="100"/>
              </a:spcBef>
              <a:tabLst>
                <a:tab pos="807085" algn="l"/>
              </a:tabLst>
            </a:pPr>
            <a:r>
              <a:rPr dirty="0" sz="800" spc="-25">
                <a:latin typeface="Calibri"/>
                <a:cs typeface="Calibri"/>
              </a:rPr>
              <a:t>17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5">
                <a:latin typeface="Calibri"/>
                <a:cs typeface="Calibri"/>
              </a:rPr>
              <a:t>21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  <a:tabLst>
                <a:tab pos="604520" algn="l"/>
              </a:tabLst>
            </a:pPr>
            <a:r>
              <a:rPr dirty="0" sz="800" spc="-10" b="1">
                <a:latin typeface="Arial"/>
                <a:cs typeface="Arial"/>
              </a:rPr>
              <a:t>12,537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30" b="1">
                <a:latin typeface="Arial"/>
                <a:cs typeface="Arial"/>
              </a:rPr>
              <a:t>12,021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23311" y="3604140"/>
            <a:ext cx="34359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Weighted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average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number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of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shares</a:t>
            </a:r>
            <a:r>
              <a:rPr dirty="0" sz="800" spc="-20" b="1">
                <a:latin typeface="Arial"/>
                <a:cs typeface="Arial"/>
              </a:rPr>
              <a:t> used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diluted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earnings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per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share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66895" y="10289454"/>
            <a:ext cx="343916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50" b="1">
                <a:solidFill>
                  <a:srgbClr val="512178"/>
                </a:solidFill>
                <a:latin typeface="Calibri"/>
                <a:cs typeface="Calibri"/>
              </a:rPr>
              <a:t>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4311" y="957103"/>
            <a:ext cx="5547995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/>
              <a:t>Consolidated </a:t>
            </a:r>
            <a:r>
              <a:rPr dirty="0" spc="-10"/>
              <a:t>statement </a:t>
            </a:r>
            <a:r>
              <a:rPr dirty="0"/>
              <a:t>of</a:t>
            </a:r>
            <a:r>
              <a:rPr dirty="0" spc="-165"/>
              <a:t> </a:t>
            </a:r>
            <a:r>
              <a:rPr dirty="0" spc="-45"/>
              <a:t>comprehensive</a:t>
            </a:r>
            <a:r>
              <a:rPr dirty="0" spc="-165"/>
              <a:t> </a:t>
            </a:r>
            <a:r>
              <a:rPr dirty="0" spc="-10"/>
              <a:t>income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554311" y="2104441"/>
            <a:ext cx="588137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</a:pPr>
            <a:r>
              <a:rPr dirty="0" sz="1350">
                <a:latin typeface="Calibri"/>
                <a:cs typeface="Calibri"/>
              </a:rPr>
              <a:t>For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the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70">
                <a:latin typeface="Calibri"/>
                <a:cs typeface="Calibri"/>
              </a:rPr>
              <a:t>year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ended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110">
                <a:latin typeface="Calibri"/>
                <a:cs typeface="Calibri"/>
              </a:rPr>
              <a:t>31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December</a:t>
            </a:r>
            <a:r>
              <a:rPr dirty="0" sz="1350" spc="114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2021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ts val="1560"/>
              </a:lnSpc>
            </a:pPr>
            <a:r>
              <a:rPr dirty="0" sz="1350">
                <a:latin typeface="Calibri"/>
                <a:cs typeface="Calibri"/>
              </a:rPr>
              <a:t>(expressed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in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thousands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Euroland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50">
                <a:latin typeface="Calibri"/>
                <a:cs typeface="Calibri"/>
              </a:rPr>
              <a:t>currency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units,</a:t>
            </a:r>
            <a:r>
              <a:rPr dirty="0" sz="1350" spc="12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except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per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share</a:t>
            </a:r>
            <a:r>
              <a:rPr dirty="0" sz="1350" spc="1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amounts)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47018" y="2880004"/>
            <a:ext cx="2046605" cy="4950460"/>
          </a:xfrm>
          <a:prstGeom prst="rect">
            <a:avLst/>
          </a:prstGeom>
          <a:solidFill>
            <a:srgbClr val="F2F0EE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650">
              <a:latin typeface="Times New Roman"/>
              <a:cs typeface="Times New Roman"/>
            </a:endParaRPr>
          </a:p>
          <a:p>
            <a:pPr marL="120650">
              <a:lnSpc>
                <a:spcPct val="100000"/>
              </a:lnSpc>
            </a:pPr>
            <a:r>
              <a:rPr dirty="0" sz="6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600" spc="7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600" spc="-20" b="1">
                <a:solidFill>
                  <a:srgbClr val="512178"/>
                </a:solidFill>
                <a:latin typeface="Arial"/>
                <a:cs typeface="Arial"/>
              </a:rPr>
              <a:t>note</a:t>
            </a:r>
            <a:endParaRPr sz="600">
              <a:latin typeface="Arial"/>
              <a:cs typeface="Arial"/>
            </a:endParaRPr>
          </a:p>
          <a:p>
            <a:pPr marL="120650" marR="175895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14">
                <a:latin typeface="Calibri"/>
                <a:cs typeface="Calibri"/>
              </a:rPr>
              <a:t>1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reclassification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adjustments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(amounts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previously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recognised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reclassified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to</a:t>
            </a:r>
            <a:endParaRPr sz="600">
              <a:latin typeface="Calibri"/>
              <a:cs typeface="Calibri"/>
            </a:endParaRPr>
          </a:p>
          <a:p>
            <a:pPr marL="120650" marR="20574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loss)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effects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1.90–1.92).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These</a:t>
            </a:r>
            <a:r>
              <a:rPr dirty="0" sz="600" spc="10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present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reclassification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adjustments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current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year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gains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losses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relating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income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income.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entity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may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instead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reclassification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adjustments</a:t>
            </a:r>
            <a:endParaRPr sz="600">
              <a:latin typeface="Calibri"/>
              <a:cs typeface="Calibri"/>
            </a:endParaRPr>
          </a:p>
          <a:p>
            <a:pPr marL="120650" marR="114300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notes,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which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case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after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any</a:t>
            </a:r>
            <a:r>
              <a:rPr dirty="0" sz="600" spc="8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related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reclassification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adjustments</a:t>
            </a:r>
            <a:r>
              <a:rPr dirty="0" sz="600" spc="1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1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1.94).</a:t>
            </a:r>
            <a:endParaRPr sz="600">
              <a:latin typeface="Calibri"/>
              <a:cs typeface="Calibri"/>
            </a:endParaRPr>
          </a:p>
          <a:p>
            <a:pPr marL="120650" marR="133350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30">
                <a:latin typeface="Calibri"/>
                <a:cs typeface="Calibri"/>
              </a:rPr>
              <a:t>1.82A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line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of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period,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classified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by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nature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grouped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into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those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(in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accordance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-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-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IFRS):</a:t>
            </a:r>
            <a:endParaRPr sz="600">
              <a:latin typeface="Calibri"/>
              <a:cs typeface="Calibri"/>
            </a:endParaRPr>
          </a:p>
          <a:p>
            <a:pPr marL="210820" marR="114935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subsequently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loss,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endParaRPr sz="600">
              <a:latin typeface="Calibri"/>
              <a:cs typeface="Calibri"/>
            </a:endParaRPr>
          </a:p>
          <a:p>
            <a:pPr marL="210820" marR="259715" indent="-90170">
              <a:lnSpc>
                <a:spcPct val="111100"/>
              </a:lnSpc>
              <a:buChar char="•"/>
              <a:tabLst>
                <a:tab pos="211454" algn="l"/>
              </a:tabLst>
            </a:pP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reclassified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subsequently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loss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when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specific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conditions</a:t>
            </a:r>
            <a:r>
              <a:rPr dirty="0" sz="600" spc="9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are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met.</a:t>
            </a:r>
            <a:endParaRPr sz="600">
              <a:latin typeface="Calibri"/>
              <a:cs typeface="Calibri"/>
            </a:endParaRPr>
          </a:p>
          <a:p>
            <a:pPr marL="120650" marR="113030">
              <a:lnSpc>
                <a:spcPct val="111100"/>
              </a:lnSpc>
              <a:spcBef>
                <a:spcPts val="284"/>
              </a:spcBef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 spc="-30">
                <a:latin typeface="Calibri"/>
                <a:cs typeface="Calibri"/>
              </a:rPr>
              <a:t>1.82A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requires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share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comprehensive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associates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joint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ventures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accounted</a:t>
            </a:r>
            <a:endParaRPr sz="600">
              <a:latin typeface="Calibri"/>
              <a:cs typeface="Calibri"/>
            </a:endParaRPr>
          </a:p>
          <a:p>
            <a:pPr marL="120650" marR="344805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using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equity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method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classified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and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same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way.</a:t>
            </a:r>
            <a:endParaRPr sz="600">
              <a:latin typeface="Calibri"/>
              <a:cs typeface="Calibri"/>
            </a:endParaRPr>
          </a:p>
          <a:p>
            <a:pPr marL="120650" marR="163195">
              <a:lnSpc>
                <a:spcPct val="111100"/>
              </a:lnSpc>
              <a:spcBef>
                <a:spcPts val="280"/>
              </a:spcBef>
            </a:pPr>
            <a:r>
              <a:rPr dirty="0" sz="600">
                <a:latin typeface="Calibri"/>
                <a:cs typeface="Calibri"/>
              </a:rPr>
              <a:t>IAS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1.90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permits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65">
                <a:latin typeface="Calibri"/>
                <a:cs typeface="Calibri"/>
              </a:rPr>
              <a:t>a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choice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disclosure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amount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relating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income.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entity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components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6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income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before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with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one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amount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shown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for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aggregate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amount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relating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all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components</a:t>
            </a:r>
            <a:endParaRPr sz="600">
              <a:latin typeface="Calibri"/>
              <a:cs typeface="Calibri"/>
            </a:endParaRPr>
          </a:p>
          <a:p>
            <a:pPr marL="120650" marR="224154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1.91(b)).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When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selects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this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alternative,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must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allocate</a:t>
            </a:r>
            <a:r>
              <a:rPr dirty="0" sz="600" spc="500">
                <a:latin typeface="Calibri"/>
                <a:cs typeface="Calibri"/>
              </a:rPr>
              <a:t> 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between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items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might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reclassified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subsequently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section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those</a:t>
            </a:r>
            <a:endParaRPr sz="600">
              <a:latin typeface="Calibri"/>
              <a:cs typeface="Calibri"/>
            </a:endParaRPr>
          </a:p>
          <a:p>
            <a:pPr marL="120650" marR="175895">
              <a:lnSpc>
                <a:spcPct val="111100"/>
              </a:lnSpc>
            </a:pPr>
            <a:r>
              <a:rPr dirty="0" sz="600">
                <a:latin typeface="Calibri"/>
                <a:cs typeface="Calibri"/>
              </a:rPr>
              <a:t>that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will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be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reclassified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subsequently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to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profit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section.</a:t>
            </a:r>
            <a:endParaRPr sz="600">
              <a:latin typeface="Calibri"/>
              <a:cs typeface="Calibri"/>
            </a:endParaRPr>
          </a:p>
          <a:p>
            <a:pPr marL="120650" marR="172720">
              <a:lnSpc>
                <a:spcPct val="1111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Alternatively,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entity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may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7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component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net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related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tax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effects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1.91(a)).</a:t>
            </a:r>
            <a:endParaRPr sz="600">
              <a:latin typeface="Calibri"/>
              <a:cs typeface="Calibri"/>
            </a:endParaRPr>
          </a:p>
          <a:p>
            <a:pPr marL="120650" marR="225425">
              <a:lnSpc>
                <a:spcPct val="111100"/>
              </a:lnSpc>
              <a:spcBef>
                <a:spcPts val="284"/>
              </a:spcBef>
            </a:pPr>
            <a:r>
              <a:rPr dirty="0" sz="600">
                <a:latin typeface="Calibri"/>
                <a:cs typeface="Calibri"/>
              </a:rPr>
              <a:t>If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tax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effect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each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component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other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comprehensive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the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of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profit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or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loss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and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other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comprehensive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income,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it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presented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in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the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(IAS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1.90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see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Note </a:t>
            </a:r>
            <a:r>
              <a:rPr dirty="0" sz="600" spc="-10">
                <a:latin typeface="Calibri"/>
                <a:cs typeface="Calibri"/>
              </a:rPr>
              <a:t>21.3).</a:t>
            </a:r>
            <a:endParaRPr sz="600">
              <a:latin typeface="Calibri"/>
              <a:cs typeface="Calibri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178999" y="2879102"/>
            <a:ext cx="3623945" cy="276860"/>
            <a:chOff x="1178999" y="2879102"/>
            <a:chExt cx="3623945" cy="276860"/>
          </a:xfrm>
        </p:grpSpPr>
        <p:sp>
          <p:nvSpPr>
            <p:cNvPr id="8" name="object 8" descr=""/>
            <p:cNvSpPr/>
            <p:nvPr/>
          </p:nvSpPr>
          <p:spPr>
            <a:xfrm>
              <a:off x="1179004" y="2879102"/>
              <a:ext cx="3623945" cy="270510"/>
            </a:xfrm>
            <a:custGeom>
              <a:avLst/>
              <a:gdLst/>
              <a:ahLst/>
              <a:cxnLst/>
              <a:rect l="l" t="t" r="r" b="b"/>
              <a:pathLst>
                <a:path w="3623945" h="270510">
                  <a:moveTo>
                    <a:pt x="2471737" y="0"/>
                  </a:moveTo>
                  <a:lnTo>
                    <a:pt x="2129764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2129739" y="270002"/>
                  </a:lnTo>
                  <a:lnTo>
                    <a:pt x="2471737" y="270002"/>
                  </a:lnTo>
                  <a:lnTo>
                    <a:pt x="2471737" y="0"/>
                  </a:lnTo>
                  <a:close/>
                </a:path>
                <a:path w="3623945" h="270510">
                  <a:moveTo>
                    <a:pt x="3047746" y="0"/>
                  </a:moveTo>
                  <a:lnTo>
                    <a:pt x="2471750" y="0"/>
                  </a:lnTo>
                  <a:lnTo>
                    <a:pt x="2471750" y="270002"/>
                  </a:lnTo>
                  <a:lnTo>
                    <a:pt x="3047746" y="270002"/>
                  </a:lnTo>
                  <a:lnTo>
                    <a:pt x="3047746" y="0"/>
                  </a:lnTo>
                  <a:close/>
                </a:path>
                <a:path w="3623945" h="270510">
                  <a:moveTo>
                    <a:pt x="3623741" y="0"/>
                  </a:moveTo>
                  <a:lnTo>
                    <a:pt x="3047758" y="0"/>
                  </a:lnTo>
                  <a:lnTo>
                    <a:pt x="3047758" y="270002"/>
                  </a:lnTo>
                  <a:lnTo>
                    <a:pt x="3623741" y="270002"/>
                  </a:lnTo>
                  <a:lnTo>
                    <a:pt x="3623741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178991" y="3142754"/>
              <a:ext cx="3623945" cy="12700"/>
            </a:xfrm>
            <a:custGeom>
              <a:avLst/>
              <a:gdLst/>
              <a:ahLst/>
              <a:cxnLst/>
              <a:rect l="l" t="t" r="r" b="b"/>
              <a:pathLst>
                <a:path w="3623945" h="12700">
                  <a:moveTo>
                    <a:pt x="3623754" y="0"/>
                  </a:moveTo>
                  <a:lnTo>
                    <a:pt x="3047758" y="0"/>
                  </a:lnTo>
                  <a:lnTo>
                    <a:pt x="2471763" y="0"/>
                  </a:lnTo>
                  <a:lnTo>
                    <a:pt x="2129764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2129764" y="12700"/>
                  </a:lnTo>
                  <a:lnTo>
                    <a:pt x="2471763" y="12700"/>
                  </a:lnTo>
                  <a:lnTo>
                    <a:pt x="3047758" y="12700"/>
                  </a:lnTo>
                  <a:lnTo>
                    <a:pt x="3623754" y="12700"/>
                  </a:lnTo>
                  <a:lnTo>
                    <a:pt x="362375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178999" y="3474691"/>
            <a:ext cx="3623945" cy="3175"/>
            <a:chOff x="1178999" y="3474691"/>
            <a:chExt cx="3623945" cy="3175"/>
          </a:xfrm>
        </p:grpSpPr>
        <p:sp>
          <p:nvSpPr>
            <p:cNvPr id="11" name="object 11" descr=""/>
            <p:cNvSpPr/>
            <p:nvPr/>
          </p:nvSpPr>
          <p:spPr>
            <a:xfrm>
              <a:off x="1178999" y="3476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308760" y="3476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50759" y="3476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226759" y="3476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178999" y="3636690"/>
            <a:ext cx="3623945" cy="3175"/>
            <a:chOff x="1178999" y="3636690"/>
            <a:chExt cx="3623945" cy="3175"/>
          </a:xfrm>
        </p:grpSpPr>
        <p:sp>
          <p:nvSpPr>
            <p:cNvPr id="16" name="object 16" descr=""/>
            <p:cNvSpPr/>
            <p:nvPr/>
          </p:nvSpPr>
          <p:spPr>
            <a:xfrm>
              <a:off x="1178999" y="3638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308760" y="3638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650759" y="3638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226759" y="3638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178999" y="3798691"/>
            <a:ext cx="3623945" cy="3175"/>
            <a:chOff x="1178999" y="3798691"/>
            <a:chExt cx="3623945" cy="3175"/>
          </a:xfrm>
        </p:grpSpPr>
        <p:sp>
          <p:nvSpPr>
            <p:cNvPr id="21" name="object 21" descr=""/>
            <p:cNvSpPr/>
            <p:nvPr/>
          </p:nvSpPr>
          <p:spPr>
            <a:xfrm>
              <a:off x="1178999" y="3800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308760" y="3800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650759" y="3800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226759" y="3800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1178999" y="3960690"/>
            <a:ext cx="3623945" cy="3175"/>
            <a:chOff x="1178999" y="3960690"/>
            <a:chExt cx="3623945" cy="3175"/>
          </a:xfrm>
        </p:grpSpPr>
        <p:sp>
          <p:nvSpPr>
            <p:cNvPr id="26" name="object 26" descr=""/>
            <p:cNvSpPr/>
            <p:nvPr/>
          </p:nvSpPr>
          <p:spPr>
            <a:xfrm>
              <a:off x="1178999" y="3962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308760" y="3962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650759" y="3962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226759" y="3962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0" name="object 30" descr=""/>
          <p:cNvGrpSpPr/>
          <p:nvPr/>
        </p:nvGrpSpPr>
        <p:grpSpPr>
          <a:xfrm>
            <a:off x="1178999" y="4122690"/>
            <a:ext cx="3623945" cy="3175"/>
            <a:chOff x="1178999" y="4122690"/>
            <a:chExt cx="3623945" cy="3175"/>
          </a:xfrm>
        </p:grpSpPr>
        <p:sp>
          <p:nvSpPr>
            <p:cNvPr id="31" name="object 31" descr=""/>
            <p:cNvSpPr/>
            <p:nvPr/>
          </p:nvSpPr>
          <p:spPr>
            <a:xfrm>
              <a:off x="1178999" y="4124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3308760" y="4124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650759" y="4124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4226759" y="4124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5" name="object 35" descr=""/>
          <p:cNvGrpSpPr/>
          <p:nvPr/>
        </p:nvGrpSpPr>
        <p:grpSpPr>
          <a:xfrm>
            <a:off x="1178999" y="4392690"/>
            <a:ext cx="3623945" cy="3175"/>
            <a:chOff x="1178999" y="4392690"/>
            <a:chExt cx="3623945" cy="3175"/>
          </a:xfrm>
        </p:grpSpPr>
        <p:sp>
          <p:nvSpPr>
            <p:cNvPr id="36" name="object 36" descr=""/>
            <p:cNvSpPr/>
            <p:nvPr/>
          </p:nvSpPr>
          <p:spPr>
            <a:xfrm>
              <a:off x="1178999" y="4394277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3308760" y="4394277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3650759" y="4394277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4226759" y="4394277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0" name="object 40" descr=""/>
          <p:cNvGrpSpPr/>
          <p:nvPr/>
        </p:nvGrpSpPr>
        <p:grpSpPr>
          <a:xfrm>
            <a:off x="1178999" y="4554691"/>
            <a:ext cx="3623945" cy="3175"/>
            <a:chOff x="1178999" y="4554691"/>
            <a:chExt cx="3623945" cy="3175"/>
          </a:xfrm>
        </p:grpSpPr>
        <p:sp>
          <p:nvSpPr>
            <p:cNvPr id="41" name="object 41" descr=""/>
            <p:cNvSpPr/>
            <p:nvPr/>
          </p:nvSpPr>
          <p:spPr>
            <a:xfrm>
              <a:off x="1178999" y="4556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308760" y="4556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3650759" y="4556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226759" y="4556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45" name="object 45" descr=""/>
          <p:cNvGraphicFramePr>
            <a:graphicFrameLocks noGrp="1"/>
          </p:cNvGraphicFramePr>
          <p:nvPr/>
        </p:nvGraphicFramePr>
        <p:xfrm>
          <a:off x="1178999" y="4718278"/>
          <a:ext cx="3700145" cy="2526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3340"/>
                <a:gridCol w="549910"/>
                <a:gridCol w="480060"/>
              </a:tblGrid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60"/>
                        </a:spcBef>
                        <a:tabLst>
                          <a:tab pos="228790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gains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(losses)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890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228790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21.3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06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(640)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 marR="60007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differences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translating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(664)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 marR="131445">
                        <a:lnSpc>
                          <a:spcPts val="900"/>
                        </a:lnSpc>
                        <a:spcBef>
                          <a:spcPts val="160"/>
                        </a:spcBef>
                        <a:tabLst>
                          <a:tab pos="2407285" algn="l"/>
                        </a:tabLst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3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27777" sz="1200" spc="-127">
                          <a:latin typeface="Calibri"/>
                          <a:cs typeface="Calibri"/>
                        </a:rPr>
                        <a:t>7</a:t>
                      </a:r>
                      <a:endParaRPr baseline="27777" sz="12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reclassification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Income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tax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relating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items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be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930"/>
                        </a:lnSpc>
                        <a:tabLst>
                          <a:tab pos="2287905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reclassified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baseline="27777" sz="1200" spc="-30">
                          <a:latin typeface="Calibri"/>
                          <a:cs typeface="Calibri"/>
                        </a:rPr>
                        <a:t>21.3</a:t>
                      </a:r>
                      <a:endParaRPr baseline="27777" sz="12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17780" marR="495934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comprehensive income for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year,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2,657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(2,897)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1120"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17,515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8,414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3130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ts val="95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comprehensive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income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attributable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to: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46" name="object 46" descr=""/>
          <p:cNvGrpSpPr/>
          <p:nvPr/>
        </p:nvGrpSpPr>
        <p:grpSpPr>
          <a:xfrm>
            <a:off x="1178999" y="7092691"/>
            <a:ext cx="3623945" cy="3175"/>
            <a:chOff x="1178999" y="7092691"/>
            <a:chExt cx="3623945" cy="3175"/>
          </a:xfrm>
        </p:grpSpPr>
        <p:sp>
          <p:nvSpPr>
            <p:cNvPr id="47" name="object 47" descr=""/>
            <p:cNvSpPr/>
            <p:nvPr/>
          </p:nvSpPr>
          <p:spPr>
            <a:xfrm>
              <a:off x="1178999" y="7094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3308760" y="7094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3650759" y="7094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4226759" y="7094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51" name="object 51" descr=""/>
          <p:cNvGraphicFramePr>
            <a:graphicFrameLocks noGrp="1"/>
          </p:cNvGraphicFramePr>
          <p:nvPr/>
        </p:nvGraphicFramePr>
        <p:xfrm>
          <a:off x="553046" y="7256278"/>
          <a:ext cx="4326255" cy="485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/>
                <a:gridCol w="1294130"/>
                <a:gridCol w="435610"/>
              </a:tblGrid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1.81B(b)(i)</a:t>
                      </a:r>
                      <a:r>
                        <a:rPr dirty="0" sz="8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Non-controlling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interest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116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1.81B(b)(ii)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Owners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parent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17,394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17,515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8,414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52" name="object 52" descr=""/>
          <p:cNvGrpSpPr/>
          <p:nvPr/>
        </p:nvGrpSpPr>
        <p:grpSpPr>
          <a:xfrm>
            <a:off x="1178999" y="3312691"/>
            <a:ext cx="3623945" cy="3175"/>
            <a:chOff x="1178999" y="3312691"/>
            <a:chExt cx="3623945" cy="3175"/>
          </a:xfrm>
        </p:grpSpPr>
        <p:sp>
          <p:nvSpPr>
            <p:cNvPr id="53" name="object 53" descr=""/>
            <p:cNvSpPr/>
            <p:nvPr/>
          </p:nvSpPr>
          <p:spPr>
            <a:xfrm>
              <a:off x="1178999" y="3314278"/>
              <a:ext cx="2129790" cy="0"/>
            </a:xfrm>
            <a:custGeom>
              <a:avLst/>
              <a:gdLst/>
              <a:ahLst/>
              <a:cxnLst/>
              <a:rect l="l" t="t" r="r" b="b"/>
              <a:pathLst>
                <a:path w="2129790" h="0">
                  <a:moveTo>
                    <a:pt x="0" y="0"/>
                  </a:moveTo>
                  <a:lnTo>
                    <a:pt x="212976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3308760" y="3314278"/>
              <a:ext cx="342265" cy="0"/>
            </a:xfrm>
            <a:custGeom>
              <a:avLst/>
              <a:gdLst/>
              <a:ahLst/>
              <a:cxnLst/>
              <a:rect l="l" t="t" r="r" b="b"/>
              <a:pathLst>
                <a:path w="342264" h="0">
                  <a:moveTo>
                    <a:pt x="0" y="0"/>
                  </a:moveTo>
                  <a:lnTo>
                    <a:pt x="34199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3650759" y="3314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4226759" y="3314278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 descr=""/>
          <p:cNvSpPr txBox="1"/>
          <p:nvPr/>
        </p:nvSpPr>
        <p:spPr>
          <a:xfrm>
            <a:off x="572300" y="2877003"/>
            <a:ext cx="55181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1.51(c)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1.51(d-</a:t>
            </a:r>
            <a:r>
              <a:rPr dirty="0" sz="800" spc="-25">
                <a:latin typeface="Calibri"/>
                <a:cs typeface="Calibri"/>
              </a:rPr>
              <a:t>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3342322" y="2877003"/>
            <a:ext cx="3022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Notes</a:t>
            </a:r>
            <a:endParaRPr sz="800">
              <a:latin typeface="Arial"/>
              <a:cs typeface="Arial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3978135" y="2877003"/>
            <a:ext cx="242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2021</a:t>
            </a:r>
            <a:endParaRPr sz="800">
              <a:latin typeface="Arial"/>
              <a:cs typeface="Arial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4532668" y="2877003"/>
            <a:ext cx="264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572300" y="3157115"/>
            <a:ext cx="1513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1.81A(a)</a:t>
            </a:r>
            <a:r>
              <a:rPr dirty="0" sz="800" spc="280">
                <a:latin typeface="Calibri"/>
                <a:cs typeface="Calibri"/>
              </a:rPr>
              <a:t>  </a:t>
            </a:r>
            <a:r>
              <a:rPr dirty="0" sz="800" b="1">
                <a:latin typeface="Arial"/>
                <a:cs typeface="Arial"/>
              </a:rPr>
              <a:t>Profit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for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the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year</a:t>
            </a:r>
            <a:endParaRPr sz="800">
              <a:latin typeface="Arial"/>
              <a:cs typeface="Arial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3871760" y="3157115"/>
            <a:ext cx="349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14,858</a:t>
            </a:r>
            <a:endParaRPr sz="800">
              <a:latin typeface="Arial"/>
              <a:cs typeface="Arial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4514989" y="3157115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 b="1">
                <a:latin typeface="Arial"/>
                <a:cs typeface="Arial"/>
              </a:rPr>
              <a:t>11,311</a:t>
            </a:r>
            <a:endParaRPr sz="800">
              <a:latin typeface="Arial"/>
              <a:cs typeface="Arial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1184236" y="3481116"/>
            <a:ext cx="14960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Other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comprehensive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income:</a:t>
            </a:r>
            <a:endParaRPr sz="800">
              <a:latin typeface="Arial"/>
              <a:cs typeface="Arial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572198" y="3603037"/>
            <a:ext cx="3720465" cy="34988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1.82A(a)(i)</a:t>
            </a:r>
            <a:r>
              <a:rPr dirty="0" sz="800" spc="225">
                <a:latin typeface="Calibri"/>
                <a:cs typeface="Calibri"/>
              </a:rPr>
              <a:t> </a:t>
            </a:r>
            <a:r>
              <a:rPr dirty="0" sz="800" b="1">
                <a:latin typeface="Arial"/>
                <a:cs typeface="Arial"/>
              </a:rPr>
              <a:t>Items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that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will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not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be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reclassified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subsequently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profit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or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loss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624205" algn="l"/>
                <a:tab pos="2973705" algn="l"/>
                <a:tab pos="3451225" algn="l"/>
              </a:tabLst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16.77(f)</a:t>
            </a:r>
            <a:r>
              <a:rPr dirty="0" sz="800">
                <a:latin typeface="Calibri"/>
                <a:cs typeface="Calibri"/>
              </a:rPr>
              <a:t>	Revaluation</a:t>
            </a:r>
            <a:r>
              <a:rPr dirty="0" sz="800" spc="1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land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5">
                <a:latin typeface="Calibri"/>
                <a:cs typeface="Calibri"/>
              </a:rPr>
              <a:t>12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5" b="1">
                <a:latin typeface="Arial"/>
                <a:cs typeface="Arial"/>
              </a:rPr>
              <a:t>303</a:t>
            </a:r>
            <a:endParaRPr sz="800">
              <a:latin typeface="Arial"/>
              <a:cs typeface="Arial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4720831" y="3805018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–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572198" y="3966968"/>
            <a:ext cx="36493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53385" algn="l"/>
                <a:tab pos="3357245" algn="l"/>
              </a:tabLst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19.120(c)</a:t>
            </a:r>
            <a:r>
              <a:rPr dirty="0" sz="800" spc="190">
                <a:latin typeface="Calibri"/>
                <a:cs typeface="Calibri"/>
              </a:rPr>
              <a:t>  </a:t>
            </a:r>
            <a:r>
              <a:rPr dirty="0" sz="800">
                <a:latin typeface="Calibri"/>
                <a:cs typeface="Calibri"/>
              </a:rPr>
              <a:t>Remeasurement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net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defined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benefit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liability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5">
                <a:latin typeface="Calibri"/>
                <a:cs typeface="Calibri"/>
              </a:rPr>
              <a:t>22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 b="1">
                <a:latin typeface="Arial"/>
                <a:cs typeface="Arial"/>
              </a:rPr>
              <a:t>3,830</a:t>
            </a:r>
            <a:endParaRPr sz="800">
              <a:latin typeface="Arial"/>
              <a:cs typeface="Arial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4472013" y="3966968"/>
            <a:ext cx="325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(3,541)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572198" y="4122111"/>
            <a:ext cx="42545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1.90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1.91(b)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1184236" y="4182969"/>
            <a:ext cx="30372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2190" algn="l"/>
                <a:tab pos="2687320" algn="l"/>
              </a:tabLst>
            </a:pPr>
            <a:r>
              <a:rPr dirty="0" sz="800">
                <a:latin typeface="Calibri"/>
                <a:cs typeface="Calibri"/>
              </a:rPr>
              <a:t>Income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tax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relating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to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items</a:t>
            </a:r>
            <a:r>
              <a:rPr dirty="0" sz="800" spc="10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not</a:t>
            </a:r>
            <a:r>
              <a:rPr dirty="0" sz="800" spc="1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reclassified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0">
                <a:latin typeface="Calibri"/>
                <a:cs typeface="Calibri"/>
              </a:rPr>
              <a:t>21.3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 b="1">
                <a:latin typeface="Arial"/>
                <a:cs typeface="Arial"/>
              </a:rPr>
              <a:t>(1,240)</a:t>
            </a:r>
            <a:endParaRPr sz="800">
              <a:latin typeface="Arial"/>
              <a:cs typeface="Arial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4546181" y="4182969"/>
            <a:ext cx="2514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1,062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572198" y="4398971"/>
            <a:ext cx="35344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1.82A(a)(ii)</a:t>
            </a:r>
            <a:r>
              <a:rPr dirty="0" sz="800" spc="185">
                <a:latin typeface="Calibri"/>
                <a:cs typeface="Calibri"/>
              </a:rPr>
              <a:t> </a:t>
            </a:r>
            <a:r>
              <a:rPr dirty="0" sz="800" b="1">
                <a:latin typeface="Arial"/>
                <a:cs typeface="Arial"/>
              </a:rPr>
              <a:t>Items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that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will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be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reclassified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subsequently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profit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or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loss</a:t>
            </a:r>
            <a:endParaRPr sz="800">
              <a:latin typeface="Arial"/>
              <a:cs typeface="Arial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1184236" y="4560921"/>
            <a:ext cx="875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85">
                <a:latin typeface="Calibri"/>
                <a:cs typeface="Calibri"/>
              </a:rPr>
              <a:t>Cash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flow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hedging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572198" y="4719722"/>
            <a:ext cx="597535" cy="791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-25">
                <a:latin typeface="Calibri"/>
                <a:cs typeface="Calibri"/>
              </a:rPr>
              <a:t>(i)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  <a:spcBef>
                <a:spcPts val="24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00"/>
              </a:lnSpc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7.24C(b)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-20">
                <a:latin typeface="Calibri"/>
                <a:cs typeface="Calibri"/>
              </a:rPr>
              <a:t>(iv)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21.52(b)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572198" y="5634021"/>
            <a:ext cx="542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1.82A(b)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572198" y="5877657"/>
            <a:ext cx="522605" cy="60579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1.92</a:t>
            </a:r>
            <a:endParaRPr sz="800">
              <a:latin typeface="Calibri"/>
              <a:cs typeface="Calibri"/>
            </a:endParaRPr>
          </a:p>
          <a:p>
            <a:pPr marL="12700" marR="107950">
              <a:lnSpc>
                <a:spcPts val="900"/>
              </a:lnSpc>
              <a:spcBef>
                <a:spcPts val="340"/>
              </a:spcBef>
            </a:pP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4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1.90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IAS</a:t>
            </a:r>
            <a:r>
              <a:rPr dirty="0" sz="800" spc="-45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1.91(b)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1.81A(b)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572198" y="6774786"/>
            <a:ext cx="51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1.81A(c)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4941570" cy="633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35" b="1">
                <a:solidFill>
                  <a:srgbClr val="512178"/>
                </a:solidFill>
                <a:latin typeface="Calibri"/>
                <a:cs typeface="Calibri"/>
              </a:rPr>
              <a:t>31.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Non-cash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adjustments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80" b="1">
                <a:solidFill>
                  <a:srgbClr val="512178"/>
                </a:solidFill>
                <a:latin typeface="Calibri"/>
                <a:cs typeface="Calibri"/>
              </a:rPr>
              <a:t>and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75" b="1">
                <a:solidFill>
                  <a:srgbClr val="512178"/>
                </a:solidFill>
                <a:latin typeface="Calibri"/>
                <a:cs typeface="Calibri"/>
              </a:rPr>
              <a:t>changes</a:t>
            </a:r>
            <a:r>
              <a:rPr dirty="0" sz="1350" spc="135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working</a:t>
            </a:r>
            <a:r>
              <a:rPr dirty="0" sz="1350" spc="14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capital</a:t>
            </a:r>
            <a:endParaRPr sz="135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76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working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capital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made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before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flow: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6880694"/>
            <a:ext cx="486092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transferred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Goodtech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5.1)</a:t>
            </a:r>
            <a:r>
              <a:rPr dirty="0" sz="900">
                <a:latin typeface="Calibri"/>
                <a:cs typeface="Calibri"/>
              </a:rPr>
              <a:t> included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600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acquisition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initial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recognition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subsequent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Nil)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non-cash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excluded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consolidated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flows.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6908623"/>
            <a:ext cx="3473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7.43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88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518011" y="2130298"/>
          <a:ext cx="5008245" cy="4540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8845"/>
                <a:gridCol w="1012189"/>
                <a:gridCol w="461010"/>
              </a:tblGrid>
              <a:tr h="16827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Adjustments: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Depreciation,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amortisation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10,093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8,881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Foreign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exchange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gains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(937)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(1,164)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dividend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income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(724)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gains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recognised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(186)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80">
                          <a:latin typeface="Calibri"/>
                          <a:cs typeface="Calibri"/>
                        </a:rPr>
                        <a:t>Cash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flow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hedges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reclassified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equity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(640)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3,314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3,284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Impairment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364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581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liabilities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recognised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profit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55">
                          <a:latin typeface="Calibri"/>
                          <a:cs typeface="Calibri"/>
                        </a:rPr>
                        <a:t>Gain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disposal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non-financial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Share-based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payment</a:t>
                      </a:r>
                      <a:r>
                        <a:rPr dirty="0" sz="8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expenses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466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Net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25">
                          <a:latin typeface="Calibri"/>
                          <a:cs typeface="Calibri"/>
                        </a:rPr>
                        <a:t>505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Current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past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service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1,930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Result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equity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accounted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investments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(391)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investment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property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(175)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fair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value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contingent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consideration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Other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(577)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(404)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adjustments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11,942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12,352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changes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capital: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51217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inventories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2,454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6,814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receivables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(5,304)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(1,688)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(5,637)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(1,852)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employee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obligations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(3,285)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4,870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60">
                          <a:latin typeface="Calibri"/>
                          <a:cs typeface="Calibri"/>
                        </a:rPr>
                        <a:t>Change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provisions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(2,216)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(2,289)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changes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capital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(11,891)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4,189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4441"/>
            <a:ext cx="23342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32.</a:t>
            </a:r>
            <a:r>
              <a:rPr dirty="0" sz="135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Related</a:t>
            </a:r>
            <a:r>
              <a:rPr dirty="0" sz="1350" spc="12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70" b="1">
                <a:solidFill>
                  <a:srgbClr val="512178"/>
                </a:solidFill>
                <a:latin typeface="Calibri"/>
                <a:cs typeface="Calibri"/>
              </a:rPr>
              <a:t>party</a:t>
            </a:r>
            <a:r>
              <a:rPr dirty="0" sz="1350" spc="114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transactions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1779587"/>
            <a:ext cx="4927600" cy="1980564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264795" marR="132715" indent="-144145">
              <a:lnSpc>
                <a:spcPct val="111100"/>
              </a:lnSpc>
              <a:spcBef>
                <a:spcPts val="660"/>
              </a:spcBef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otherwise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economically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another</a:t>
            </a:r>
            <a:r>
              <a:rPr dirty="0" sz="900">
                <a:latin typeface="Calibri"/>
                <a:cs typeface="Calibri"/>
              </a:rPr>
              <a:t> 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course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endParaRPr sz="900">
              <a:latin typeface="Calibri"/>
              <a:cs typeface="Calibri"/>
            </a:endParaRPr>
          </a:p>
          <a:p>
            <a:pPr marL="264795" marR="20764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pandemic.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involving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cannot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presumed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carried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arm’s-</a:t>
            </a:r>
            <a:r>
              <a:rPr dirty="0" sz="900">
                <a:latin typeface="Calibri"/>
                <a:cs typeface="Calibri"/>
              </a:rPr>
              <a:t>length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representations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related</a:t>
            </a:r>
            <a:r>
              <a:rPr dirty="0" sz="900">
                <a:latin typeface="Calibri"/>
                <a:cs typeface="Calibri"/>
              </a:rPr>
              <a:t> parties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prevail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arm’s-</a:t>
            </a:r>
            <a:r>
              <a:rPr dirty="0" sz="900">
                <a:latin typeface="Calibri"/>
                <a:cs typeface="Calibri"/>
              </a:rPr>
              <a:t>length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representations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substantiated.</a:t>
            </a:r>
            <a:r>
              <a:rPr dirty="0" sz="900">
                <a:latin typeface="Calibri"/>
                <a:cs typeface="Calibri"/>
              </a:rPr>
              <a:t> Management</a:t>
            </a:r>
            <a:r>
              <a:rPr dirty="0" sz="900" spc="20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regarding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dependence</a:t>
            </a:r>
            <a:r>
              <a:rPr dirty="0" sz="900" spc="2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should</a:t>
            </a:r>
            <a:r>
              <a:rPr dirty="0" sz="900">
                <a:latin typeface="Calibri"/>
                <a:cs typeface="Calibri"/>
              </a:rPr>
              <a:t> 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added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  <a:p>
            <a:pPr marL="264795" marR="155575" indent="-144145">
              <a:lnSpc>
                <a:spcPct val="111100"/>
              </a:lnSpc>
              <a:buChar char="•"/>
              <a:tabLst>
                <a:tab pos="265430" algn="l"/>
              </a:tabLst>
            </a:pPr>
            <a:r>
              <a:rPr dirty="0" sz="900">
                <a:latin typeface="Calibri"/>
                <a:cs typeface="Calibri"/>
              </a:rPr>
              <a:t>Guarantees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–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provided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guarantees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to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parties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as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result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COVID-</a:t>
            </a:r>
            <a:r>
              <a:rPr dirty="0" sz="900" spc="-25">
                <a:latin typeface="Calibri"/>
                <a:cs typeface="Calibri"/>
              </a:rPr>
              <a:t>19,</a:t>
            </a:r>
            <a:r>
              <a:rPr dirty="0" sz="900">
                <a:latin typeface="Calibri"/>
                <a:cs typeface="Calibri"/>
              </a:rPr>
              <a:t> 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statements.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61" y="3877401"/>
            <a:ext cx="4865370" cy="3352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001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joint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venture,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post-</a:t>
            </a:r>
            <a:r>
              <a:rPr dirty="0" sz="900">
                <a:latin typeface="Calibri"/>
                <a:cs typeface="Calibri"/>
              </a:rPr>
              <a:t> employment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described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addition,</a:t>
            </a:r>
            <a:r>
              <a:rPr dirty="0" sz="900">
                <a:latin typeface="Calibri"/>
                <a:cs typeface="Calibri"/>
              </a:rPr>
              <a:t> Illustrative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subordinated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shareholder,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110">
                <a:latin typeface="Calibri"/>
                <a:cs typeface="Calibri"/>
              </a:rPr>
              <a:t>SRC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Investment</a:t>
            </a:r>
            <a:r>
              <a:rPr dirty="0" sz="900">
                <a:latin typeface="Calibri"/>
                <a:cs typeface="Calibri"/>
              </a:rPr>
              <a:t> Trust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15.5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55">
                <a:latin typeface="Calibri"/>
                <a:cs typeface="Calibri"/>
              </a:rPr>
              <a:t> and </a:t>
            </a:r>
            <a:r>
              <a:rPr dirty="0" sz="900">
                <a:latin typeface="Calibri"/>
                <a:cs typeface="Calibri"/>
              </a:rPr>
              <a:t>conditions),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200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200)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paid.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otherwise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stated,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</a:t>
            </a:r>
            <a:r>
              <a:rPr dirty="0" sz="900">
                <a:latin typeface="Calibri"/>
                <a:cs typeface="Calibri"/>
              </a:rPr>
              <a:t> guarantees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Outstanding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usually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cash.</a:t>
            </a:r>
            <a:endParaRPr sz="900">
              <a:latin typeface="Calibri"/>
              <a:cs typeface="Calibri"/>
            </a:endParaRPr>
          </a:p>
          <a:p>
            <a:pPr lvl="1" marL="250190" indent="-238125">
              <a:lnSpc>
                <a:spcPct val="100000"/>
              </a:lnSpc>
              <a:spcBef>
                <a:spcPts val="969"/>
              </a:spcBef>
              <a:buAutoNum type="arabicPeriod"/>
              <a:tabLst>
                <a:tab pos="250825" algn="l"/>
              </a:tabLst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Transactions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with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associates</a:t>
            </a:r>
            <a:endParaRPr sz="900">
              <a:latin typeface="Arial"/>
              <a:cs typeface="Arial"/>
            </a:endParaRPr>
          </a:p>
          <a:p>
            <a:pPr marL="12700" marR="863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peak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demands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consulting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sub-contracted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Equipe.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568</a:t>
            </a:r>
            <a:r>
              <a:rPr dirty="0" sz="900">
                <a:latin typeface="Calibri"/>
                <a:cs typeface="Calibri"/>
              </a:rPr>
              <a:t> (2020: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590).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outstanding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(31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22)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Equipe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included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payables.</a:t>
            </a:r>
            <a:endParaRPr sz="900">
              <a:latin typeface="Calibri"/>
              <a:cs typeface="Calibri"/>
            </a:endParaRPr>
          </a:p>
          <a:p>
            <a:pPr lvl="1" marL="269875" indent="-257175">
              <a:lnSpc>
                <a:spcPct val="100000"/>
              </a:lnSpc>
              <a:spcBef>
                <a:spcPts val="969"/>
              </a:spcBef>
              <a:buAutoNum type="arabicPeriod" startAt="2"/>
              <a:tabLst>
                <a:tab pos="269875" algn="l"/>
              </a:tabLst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Transactions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with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joint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 ventures</a:t>
            </a:r>
            <a:endParaRPr sz="900">
              <a:latin typeface="Arial"/>
              <a:cs typeface="Arial"/>
            </a:endParaRPr>
          </a:p>
          <a:p>
            <a:pPr marL="12700" marR="17970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Halftime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outstanding</a:t>
            </a:r>
            <a:r>
              <a:rPr dirty="0" sz="900" spc="45">
                <a:latin typeface="Calibri"/>
                <a:cs typeface="Calibri"/>
              </a:rPr>
              <a:t> balance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2020: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Nil).</a:t>
            </a:r>
            <a:endParaRPr sz="900">
              <a:latin typeface="Calibri"/>
              <a:cs typeface="Calibri"/>
            </a:endParaRPr>
          </a:p>
          <a:p>
            <a:pPr lvl="1" marL="272415" indent="-260350">
              <a:lnSpc>
                <a:spcPct val="100000"/>
              </a:lnSpc>
              <a:spcBef>
                <a:spcPts val="969"/>
              </a:spcBef>
              <a:buAutoNum type="arabicPeriod" startAt="3"/>
              <a:tabLst>
                <a:tab pos="273050" algn="l"/>
              </a:tabLst>
            </a:pP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Transactions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 with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key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management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personnel</a:t>
            </a:r>
            <a:endParaRPr sz="900">
              <a:latin typeface="Arial"/>
              <a:cs typeface="Arial"/>
            </a:endParaRPr>
          </a:p>
          <a:p>
            <a:pPr marL="12700" marR="1117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executive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members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board</a:t>
            </a:r>
            <a:r>
              <a:rPr dirty="0" sz="900">
                <a:latin typeface="Calibri"/>
                <a:cs typeface="Calibri"/>
              </a:rPr>
              <a:t> 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members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executive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council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non-executive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personnel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remuneration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expenses: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61" y="9661438"/>
            <a:ext cx="494474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personnel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total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exercise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1,685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Nil)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granted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Programme.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2612213"/>
            <a:ext cx="63881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24.18(b)(i)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4775074"/>
            <a:ext cx="63881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24.18(b)(i)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24.18(b)(ii)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5341494"/>
            <a:ext cx="52578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24.19(d)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6211393"/>
            <a:ext cx="525780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24.19(e)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6775273"/>
            <a:ext cx="496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24.19(f)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300" y="9688653"/>
            <a:ext cx="525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89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53255" y="7344600"/>
          <a:ext cx="5973445" cy="2110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2850515"/>
                <a:gridCol w="1638935"/>
                <a:gridCol w="441960"/>
              </a:tblGrid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24.17(a)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Short-term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employee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benefits: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Salaries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including</a:t>
                      </a:r>
                      <a:r>
                        <a:rPr dirty="0" sz="8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bonuses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4478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2,420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2,210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Social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security</a:t>
                      </a:r>
                      <a:r>
                        <a:rPr dirty="0" sz="8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costs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5">
                          <a:latin typeface="Calibri"/>
                          <a:cs typeface="Calibri"/>
                        </a:rPr>
                        <a:t>Car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allowance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190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2,710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2,434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24.17(b)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 b="1">
                          <a:latin typeface="Arial"/>
                          <a:cs typeface="Arial"/>
                        </a:rPr>
                        <a:t>Post-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employment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benefits: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benefit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plans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44780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299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T w="6350">
                      <a:solidFill>
                        <a:srgbClr val="512178"/>
                      </a:solidFill>
                      <a:prstDash val="solid"/>
                    </a:lnT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Defined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pension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plans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24.17(d)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Termination</a:t>
                      </a:r>
                      <a:r>
                        <a:rPr dirty="0" sz="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benefits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IAS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24.17(e)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Share-based</a:t>
                      </a:r>
                      <a:r>
                        <a:rPr dirty="0" sz="800" spc="3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payments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175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remuneration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3,250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2,920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57750" cy="2070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employees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merchandise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purchases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contacts.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key</a:t>
            </a:r>
            <a:r>
              <a:rPr dirty="0" sz="900">
                <a:latin typeface="Calibri"/>
                <a:cs typeface="Calibri"/>
              </a:rPr>
              <a:t> management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personnel.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loans</a:t>
            </a:r>
            <a:r>
              <a:rPr dirty="0" sz="900">
                <a:latin typeface="Calibri"/>
                <a:cs typeface="Calibri"/>
              </a:rPr>
              <a:t> totalling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40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38).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outstanding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1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(31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 </a:t>
            </a:r>
            <a:r>
              <a:rPr dirty="0" sz="900">
                <a:latin typeface="Calibri"/>
                <a:cs typeface="Calibri"/>
              </a:rPr>
              <a:t>1)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has</a:t>
            </a:r>
            <a:r>
              <a:rPr dirty="0" sz="900">
                <a:latin typeface="Calibri"/>
                <a:cs typeface="Calibri"/>
              </a:rPr>
              <a:t> 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receivables.</a:t>
            </a:r>
            <a:endParaRPr sz="900">
              <a:latin typeface="Calibri"/>
              <a:cs typeface="Calibri"/>
            </a:endParaRPr>
          </a:p>
          <a:p>
            <a:pPr marL="12700" marR="895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5">
                <a:latin typeface="Calibri"/>
                <a:cs typeface="Calibri"/>
              </a:rPr>
              <a:t> a </a:t>
            </a:r>
            <a:r>
              <a:rPr dirty="0" sz="900">
                <a:latin typeface="Calibri"/>
                <a:cs typeface="Calibri"/>
              </a:rPr>
              <a:t>law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firm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directors</a:t>
            </a:r>
            <a:r>
              <a:rPr dirty="0" sz="900">
                <a:latin typeface="Calibri"/>
                <a:cs typeface="Calibri"/>
              </a:rPr>
              <a:t> exercises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influence.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billed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21</a:t>
            </a:r>
            <a:r>
              <a:rPr dirty="0" sz="900">
                <a:latin typeface="Calibri"/>
                <a:cs typeface="Calibri"/>
              </a:rPr>
              <a:t> (2020: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Nil),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normal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repaid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32.4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Transactions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with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the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defined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benefit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plan</a:t>
            </a:r>
            <a:endParaRPr sz="900">
              <a:latin typeface="Arial"/>
              <a:cs typeface="Arial"/>
            </a:endParaRPr>
          </a:p>
          <a:p>
            <a:pPr marL="12700" marR="1644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party.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Illustrative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Corporation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benefit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contributions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22.3).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818228"/>
            <a:ext cx="18865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33.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0" b="1">
                <a:solidFill>
                  <a:srgbClr val="512178"/>
                </a:solidFill>
                <a:latin typeface="Calibri"/>
                <a:cs typeface="Calibri"/>
              </a:rPr>
              <a:t>Contingent</a:t>
            </a:r>
            <a:r>
              <a:rPr dirty="0" sz="1350" spc="9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12178"/>
                </a:solidFill>
                <a:latin typeface="Calibri"/>
                <a:cs typeface="Calibri"/>
              </a:rPr>
              <a:t>liabilities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8005" y="4152773"/>
            <a:ext cx="4927600" cy="122428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41605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may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anticipate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reduction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demand,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supply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disruptions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losses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55">
                <a:latin typeface="Calibri"/>
                <a:cs typeface="Calibri"/>
              </a:rPr>
              <a:t> an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overall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decline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output.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However,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future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existing</a:t>
            </a:r>
            <a:r>
              <a:rPr dirty="0" sz="900">
                <a:latin typeface="Calibri"/>
                <a:cs typeface="Calibri"/>
              </a:rPr>
              <a:t> contracts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definition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unless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onerous</a:t>
            </a:r>
            <a:r>
              <a:rPr dirty="0" sz="900">
                <a:latin typeface="Calibri"/>
                <a:cs typeface="Calibri"/>
              </a:rPr>
              <a:t> contracts,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hence,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37,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however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meets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definition)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contingent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247" y="5494828"/>
            <a:ext cx="492442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warranty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brought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periods.</a:t>
            </a:r>
            <a:r>
              <a:rPr dirty="0" sz="900">
                <a:latin typeface="Calibri"/>
                <a:cs typeface="Calibri"/>
              </a:rPr>
              <a:t> Unless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23),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claims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be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unjustified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probability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settlement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expense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remote.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</a:t>
            </a:r>
            <a:r>
              <a:rPr dirty="0" sz="900">
                <a:latin typeface="Calibri"/>
                <a:cs typeface="Calibri"/>
              </a:rPr>
              <a:t> evaluation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independent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legal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advice.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05300" y="6494469"/>
            <a:ext cx="22339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34.</a:t>
            </a:r>
            <a:r>
              <a:rPr dirty="0" sz="135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55" b="1">
                <a:solidFill>
                  <a:srgbClr val="512178"/>
                </a:solidFill>
                <a:latin typeface="Calibri"/>
                <a:cs typeface="Calibri"/>
              </a:rPr>
              <a:t>Financial</a:t>
            </a:r>
            <a:r>
              <a:rPr dirty="0" sz="135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12178"/>
                </a:solidFill>
                <a:latin typeface="Calibri"/>
                <a:cs typeface="Calibri"/>
              </a:rPr>
              <a:t>instruments</a:t>
            </a:r>
            <a:r>
              <a:rPr dirty="0" sz="135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1350" spc="-20" b="1">
                <a:solidFill>
                  <a:srgbClr val="512178"/>
                </a:solidFill>
                <a:latin typeface="Calibri"/>
                <a:cs typeface="Calibri"/>
              </a:rPr>
              <a:t>risk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8005" y="6826656"/>
            <a:ext cx="4927600" cy="1944370"/>
          </a:xfrm>
          <a:prstGeom prst="rect">
            <a:avLst/>
          </a:prstGeom>
          <a:solidFill>
            <a:srgbClr val="F1F6E5"/>
          </a:solidFill>
        </p:spPr>
        <p:txBody>
          <a:bodyPr wrap="square" lIns="0" tIns="7112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560"/>
              </a:spcBef>
            </a:pP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Telling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9FC63B"/>
                </a:solidFill>
                <a:latin typeface="Calibri"/>
                <a:cs typeface="Calibri"/>
              </a:rPr>
              <a:t>the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85" b="1">
                <a:solidFill>
                  <a:srgbClr val="9FC63B"/>
                </a:solidFill>
                <a:latin typeface="Calibri"/>
                <a:cs typeface="Calibri"/>
              </a:rPr>
              <a:t>COVID</a:t>
            </a:r>
            <a:r>
              <a:rPr dirty="0" sz="1350" spc="40" b="1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9FC63B"/>
                </a:solidFill>
                <a:latin typeface="Calibri"/>
                <a:cs typeface="Calibri"/>
              </a:rPr>
              <a:t>Story</a:t>
            </a:r>
            <a:endParaRPr sz="1350">
              <a:latin typeface="Calibri"/>
              <a:cs typeface="Calibri"/>
            </a:endParaRPr>
          </a:p>
          <a:p>
            <a:pPr marL="120650" marR="143510">
              <a:lnSpc>
                <a:spcPct val="111100"/>
              </a:lnSpc>
              <a:spcBef>
                <a:spcPts val="660"/>
              </a:spcBef>
            </a:pP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rapidly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changing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economic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environment,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may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new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or</a:t>
            </a:r>
            <a:r>
              <a:rPr dirty="0" sz="900">
                <a:latin typeface="Calibri"/>
                <a:cs typeface="Calibri"/>
              </a:rPr>
              <a:t> increasing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liquidity,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risk)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concentrations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 spc="55">
                <a:latin typeface="Calibri"/>
                <a:cs typeface="Calibri"/>
              </a:rPr>
              <a:t> may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changed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prior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should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evaluate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whether</a:t>
            </a:r>
            <a:r>
              <a:rPr dirty="0" sz="900">
                <a:latin typeface="Calibri"/>
                <a:cs typeface="Calibri"/>
              </a:rPr>
              <a:t> additional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required.</a:t>
            </a:r>
            <a:endParaRPr sz="900">
              <a:latin typeface="Calibri"/>
              <a:cs typeface="Calibri"/>
            </a:endParaRPr>
          </a:p>
          <a:p>
            <a:pPr marL="120650" marR="18161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(including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quantitative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disclosures)</a:t>
            </a:r>
            <a:r>
              <a:rPr dirty="0" sz="900">
                <a:latin typeface="Calibri"/>
                <a:cs typeface="Calibri"/>
              </a:rPr>
              <a:t> pertaining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“reasonably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possible”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may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perform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larger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range</a:t>
            </a:r>
            <a:r>
              <a:rPr dirty="0" sz="900">
                <a:latin typeface="Calibri"/>
                <a:cs typeface="Calibri"/>
              </a:rPr>
              <a:t> 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expectations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from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COVID-</a:t>
            </a:r>
            <a:r>
              <a:rPr dirty="0" sz="900">
                <a:latin typeface="Calibri"/>
                <a:cs typeface="Calibri"/>
              </a:rPr>
              <a:t>19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pandemic.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1412063"/>
            <a:ext cx="52578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24.18(b)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00" y="2998344"/>
            <a:ext cx="6057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24.9(b)(v)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300" y="5523104"/>
            <a:ext cx="401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IAS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37.86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90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29810" cy="23304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Risk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management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objectives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55">
                <a:solidFill>
                  <a:srgbClr val="9FC63B"/>
                </a:solidFill>
                <a:latin typeface="Calibri"/>
                <a:cs typeface="Calibri"/>
              </a:rPr>
              <a:t>and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policies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category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15.1.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types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</a:t>
            </a:r>
            <a:r>
              <a:rPr dirty="0" sz="900">
                <a:latin typeface="Calibri"/>
                <a:cs typeface="Calibri"/>
              </a:rPr>
              <a:t> risk,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risk.</a:t>
            </a:r>
            <a:endParaRPr sz="900">
              <a:latin typeface="Calibri"/>
              <a:cs typeface="Calibri"/>
            </a:endParaRPr>
          </a:p>
          <a:p>
            <a:pPr marL="12700" marR="133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coordinated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headquarters,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cooperation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board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directors,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focuses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medium-term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flows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minimising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volatile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 spc="45">
                <a:latin typeface="Calibri"/>
                <a:cs typeface="Calibri"/>
              </a:rPr>
              <a:t> managed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generate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lasting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returns.</a:t>
            </a:r>
            <a:endParaRPr sz="900">
              <a:latin typeface="Calibri"/>
              <a:cs typeface="Calibri"/>
            </a:endParaRPr>
          </a:p>
          <a:p>
            <a:pPr algn="just" marL="12700" marR="16065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actively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engage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speculative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purposes</a:t>
            </a:r>
            <a:r>
              <a:rPr dirty="0" sz="900">
                <a:latin typeface="Calibri"/>
                <a:cs typeface="Calibri"/>
              </a:rPr>
              <a:t> nor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write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options.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described</a:t>
            </a:r>
            <a:r>
              <a:rPr dirty="0" sz="900" spc="2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below.</a:t>
            </a:r>
            <a:endParaRPr sz="900">
              <a:latin typeface="Calibri"/>
              <a:cs typeface="Calibri"/>
            </a:endParaRPr>
          </a:p>
          <a:p>
            <a:pPr marL="12700" marR="33909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derivatives,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principally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risk.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Associated</a:t>
            </a:r>
            <a:r>
              <a:rPr dirty="0" sz="900">
                <a:latin typeface="Calibri"/>
                <a:cs typeface="Calibri"/>
              </a:rPr>
              <a:t> disclosures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15.4.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3870249"/>
            <a:ext cx="4927600" cy="169227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461009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5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5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amended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7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instruments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entity’s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associated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managing</a:t>
            </a:r>
            <a:r>
              <a:rPr dirty="0" sz="900">
                <a:latin typeface="Calibri"/>
                <a:cs typeface="Calibri"/>
              </a:rPr>
              <a:t> strategies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outside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Although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paragraph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7.21B</a:t>
            </a:r>
            <a:endParaRPr sz="900">
              <a:latin typeface="Calibri"/>
              <a:cs typeface="Calibri"/>
            </a:endParaRPr>
          </a:p>
          <a:p>
            <a:pPr marL="120650" marR="3352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requires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present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single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separate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its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duplicate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already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presented</a:t>
            </a:r>
            <a:endParaRPr sz="900">
              <a:latin typeface="Calibri"/>
              <a:cs typeface="Calibri"/>
            </a:endParaRPr>
          </a:p>
          <a:p>
            <a:pPr marL="120650" marR="120014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elsewhere,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cross-reference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reference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commentary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statements.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Without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information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incorporated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cross-reference,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incomplete.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5680052"/>
            <a:ext cx="4934585" cy="29845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spc="-35" b="1">
                <a:solidFill>
                  <a:srgbClr val="9FC63B"/>
                </a:solidFill>
                <a:latin typeface="Arial"/>
                <a:cs typeface="Arial"/>
              </a:rPr>
              <a:t>34.1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Market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risk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analysis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>
                <a:latin typeface="Calibri"/>
                <a:cs typeface="Calibri"/>
              </a:rPr>
              <a:t> currency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certain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risks,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operating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investing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activities.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Foreign</a:t>
            </a:r>
            <a:r>
              <a:rPr dirty="0" sz="900" spc="21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currency</a:t>
            </a:r>
            <a:r>
              <a:rPr dirty="0" sz="900" spc="22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sensitivity</a:t>
            </a:r>
            <a:endParaRPr sz="900">
              <a:latin typeface="Calibri"/>
              <a:cs typeface="Calibri"/>
            </a:endParaRPr>
          </a:p>
          <a:p>
            <a:pPr marL="12700" marR="482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arise</a:t>
            </a:r>
            <a:r>
              <a:rPr dirty="0" sz="900">
                <a:latin typeface="Calibri"/>
                <a:cs typeface="Calibri"/>
              </a:rPr>
              <a:t> 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overseas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primarily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dollars</a:t>
            </a:r>
            <a:r>
              <a:rPr dirty="0" sz="900">
                <a:latin typeface="Calibri"/>
                <a:cs typeface="Calibri"/>
              </a:rPr>
              <a:t> (USD)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Pounds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Sterling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(GBP).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Further,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loan,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purchase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property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United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States.</a:t>
            </a:r>
            <a:endParaRPr sz="900">
              <a:latin typeface="Calibri"/>
              <a:cs typeface="Calibri"/>
            </a:endParaRPr>
          </a:p>
          <a:p>
            <a:pPr marL="12700" marR="66675">
              <a:lnSpc>
                <a:spcPct val="111100"/>
              </a:lnSpc>
              <a:spcBef>
                <a:spcPts val="850"/>
              </a:spcBef>
            </a:pPr>
            <a:r>
              <a:rPr dirty="0" sz="900" spc="-3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mitigate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non-CU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entered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management</a:t>
            </a:r>
            <a:r>
              <a:rPr dirty="0" sz="900">
                <a:latin typeface="Calibri"/>
                <a:cs typeface="Calibri"/>
              </a:rPr>
              <a:t> policies.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Generally,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procedures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distinguish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short-term</a:t>
            </a:r>
            <a:r>
              <a:rPr dirty="0" sz="900" spc="1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foreign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(due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months)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longer-term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(due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after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six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months).</a:t>
            </a:r>
            <a:r>
              <a:rPr dirty="0" sz="900">
                <a:latin typeface="Calibri"/>
                <a:cs typeface="Calibri"/>
              </a:rPr>
              <a:t> Where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paid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largely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offset</a:t>
            </a:r>
            <a:r>
              <a:rPr dirty="0" sz="900">
                <a:latin typeface="Calibri"/>
                <a:cs typeface="Calibri"/>
              </a:rPr>
              <a:t> one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another,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further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undertaken.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mainly</a:t>
            </a:r>
            <a:r>
              <a:rPr dirty="0" sz="900">
                <a:latin typeface="Calibri"/>
                <a:cs typeface="Calibri"/>
              </a:rPr>
              <a:t> entered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offset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same-currency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transactions.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accounting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15.4.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1564463"/>
            <a:ext cx="49466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7.33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7.IG15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6578423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7.33(a)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7448424"/>
            <a:ext cx="53403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7.IG15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7.22A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91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2379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currency</a:t>
            </a:r>
            <a:r>
              <a:rPr dirty="0" sz="900">
                <a:latin typeface="Calibri"/>
                <a:cs typeface="Calibri"/>
              </a:rPr>
              <a:t> 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below.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key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translated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into</a:t>
            </a:r>
            <a:r>
              <a:rPr dirty="0" sz="900" spc="90">
                <a:latin typeface="Calibri"/>
                <a:cs typeface="Calibri"/>
              </a:rPr>
              <a:t> CU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rate: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4065690"/>
            <a:ext cx="4942840" cy="165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USD/CU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GBP/CU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‘all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things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equal’.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+/-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10%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CU/USD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year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ended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10%).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+/-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5%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CU/GBP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exchange</a:t>
            </a:r>
            <a:endParaRPr sz="900">
              <a:latin typeface="Calibri"/>
              <a:cs typeface="Calibri"/>
            </a:endParaRPr>
          </a:p>
          <a:p>
            <a:pPr marL="12700" marR="8763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5%).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percentages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market</a:t>
            </a:r>
            <a:r>
              <a:rPr dirty="0" sz="900">
                <a:latin typeface="Calibri"/>
                <a:cs typeface="Calibri"/>
              </a:rPr>
              <a:t> volatility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previous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twelve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Group’s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takes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into</a:t>
            </a:r>
            <a:r>
              <a:rPr dirty="0" sz="900">
                <a:latin typeface="Calibri"/>
                <a:cs typeface="Calibri"/>
              </a:rPr>
              <a:t> account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forward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offset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effects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rates.</a:t>
            </a:r>
            <a:endParaRPr sz="900">
              <a:latin typeface="Calibri"/>
              <a:cs typeface="Calibri"/>
            </a:endParaRPr>
          </a:p>
          <a:p>
            <a:pPr marL="12700" marR="2921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strengthened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USD</a:t>
            </a:r>
            <a:r>
              <a:rPr dirty="0" sz="900" spc="70">
                <a:latin typeface="Calibri"/>
                <a:cs typeface="Calibri"/>
              </a:rPr>
              <a:t> 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10%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65">
                <a:latin typeface="Calibri"/>
                <a:cs typeface="Calibri"/>
              </a:rPr>
              <a:t> 10%)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GBP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 </a:t>
            </a:r>
            <a:r>
              <a:rPr dirty="0" sz="900" spc="90">
                <a:latin typeface="Calibri"/>
                <a:cs typeface="Calibri"/>
              </a:rPr>
              <a:t>5%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5%) </a:t>
            </a:r>
            <a:r>
              <a:rPr dirty="0" sz="900">
                <a:latin typeface="Calibri"/>
                <a:cs typeface="Calibri"/>
              </a:rPr>
              <a:t>respectively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impact: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300" y="6694475"/>
            <a:ext cx="449707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weakened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against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10%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10%)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GBP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5%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5%) </a:t>
            </a:r>
            <a:r>
              <a:rPr dirty="0" sz="900">
                <a:latin typeface="Calibri"/>
                <a:cs typeface="Calibri"/>
              </a:rPr>
              <a:t>respectively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had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impact: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5300" y="7996352"/>
            <a:ext cx="483997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higher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exchange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attributable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denominated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2021</a:t>
            </a:r>
            <a:r>
              <a:rPr dirty="0" sz="900">
                <a:latin typeface="Calibri"/>
                <a:cs typeface="Calibri"/>
              </a:rPr>
              <a:t> than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because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foreign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currency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forwards.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093033"/>
            <a:ext cx="53657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92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250" y="1978507"/>
          <a:ext cx="5992495" cy="1880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1576705"/>
                <a:gridCol w="1199514"/>
                <a:gridCol w="828675"/>
                <a:gridCol w="709929"/>
                <a:gridCol w="634364"/>
              </a:tblGrid>
              <a:tr h="438150">
                <a:tc>
                  <a:txBody>
                    <a:bodyPr/>
                    <a:lstStyle/>
                    <a:p>
                      <a:pPr marL="31750" marR="389890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7.34(a)</a:t>
                      </a:r>
                      <a:r>
                        <a:rPr dirty="0" sz="8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7.34(c)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010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Short-term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exposur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R="2159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52475" marR="2159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532255" algn="l"/>
                        </a:tabLst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USD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GBP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65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10160" indent="-41275">
                        <a:lnSpc>
                          <a:spcPts val="900"/>
                        </a:lnSpc>
                        <a:spcBef>
                          <a:spcPts val="160"/>
                        </a:spcBef>
                      </a:pP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Long-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term exposure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171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solidFill>
                      <a:srgbClr val="512178"/>
                    </a:solidFill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4,518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3,629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82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1,363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(710)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(1,658)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(7,770)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exposure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3,808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1,971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82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308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(6,407)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512178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2020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assets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2,920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1,840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1,442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Financial</a:t>
                      </a:r>
                      <a:r>
                        <a:rPr dirty="0" sz="8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liabilities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(586)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(1,368)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(7,965)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exposure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06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2,334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233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(6,523)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518011" y="7138543"/>
          <a:ext cx="5019675" cy="650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7320"/>
                <a:gridCol w="789940"/>
                <a:gridCol w="866775"/>
                <a:gridCol w="401954"/>
                <a:gridCol w="513714"/>
                <a:gridCol w="577850"/>
                <a:gridCol w="376554"/>
              </a:tblGrid>
              <a:tr h="1574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0" marR="120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GBP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GBP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0175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194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9380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518011" y="5836793"/>
          <a:ext cx="5001260" cy="651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685"/>
                <a:gridCol w="953135"/>
                <a:gridCol w="529590"/>
                <a:gridCol w="556260"/>
                <a:gridCol w="534035"/>
                <a:gridCol w="530225"/>
                <a:gridCol w="405129"/>
              </a:tblGrid>
              <a:tr h="158115">
                <a:tc gridSpan="7">
                  <a:txBody>
                    <a:bodyPr/>
                    <a:lstStyle/>
                    <a:p>
                      <a:pPr marL="223139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4126229" algn="l"/>
                        </a:tabLst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GBP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GBP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(47)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(99)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(53)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(77)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(3)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(27)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73625" cy="19621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Interest</a:t>
            </a:r>
            <a:r>
              <a:rPr dirty="0" sz="900" spc="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rate</a:t>
            </a:r>
            <a:r>
              <a:rPr dirty="0" sz="900" spc="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sensitivity</a:t>
            </a:r>
            <a:endParaRPr sz="900">
              <a:latin typeface="Calibri"/>
              <a:cs typeface="Calibri"/>
            </a:endParaRPr>
          </a:p>
          <a:p>
            <a:pPr marL="12700" marR="1758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minimise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financing.</a:t>
            </a:r>
            <a:r>
              <a:rPr dirty="0" sz="900">
                <a:latin typeface="Calibri"/>
                <a:cs typeface="Calibri"/>
              </a:rPr>
              <a:t> Longer-term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therefore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usually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exposed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rates.</a:t>
            </a:r>
            <a:r>
              <a:rPr dirty="0" sz="900">
                <a:latin typeface="Calibri"/>
                <a:cs typeface="Calibri"/>
              </a:rPr>
              <a:t> 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debentures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fixed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money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funds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r>
              <a:rPr dirty="0" sz="900">
                <a:latin typeface="Calibri"/>
                <a:cs typeface="Calibri"/>
              </a:rPr>
              <a:t> considered</a:t>
            </a:r>
            <a:r>
              <a:rPr dirty="0" sz="900" spc="2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immaterial.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change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+/-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1%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+/-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1%).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possible</a:t>
            </a:r>
            <a:r>
              <a:rPr dirty="0" sz="900">
                <a:latin typeface="Calibri"/>
                <a:cs typeface="Calibri"/>
              </a:rPr>
              <a:t> based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observation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conditions.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calculations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average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reporting</a:t>
            </a:r>
            <a:r>
              <a:rPr dirty="0" sz="900">
                <a:latin typeface="Calibri"/>
                <a:cs typeface="Calibri"/>
              </a:rPr>
              <a:t> date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sensitive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variables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constant.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4315779"/>
            <a:ext cx="4944745" cy="20701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Other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price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sensitivity</a:t>
            </a:r>
            <a:endParaRPr sz="900">
              <a:latin typeface="Calibri"/>
              <a:cs typeface="Calibri"/>
            </a:endParaRPr>
          </a:p>
          <a:p>
            <a:pPr marL="12700" marR="11176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securities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investment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XY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15.3).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securities,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average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volatility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20%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observed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(2020:</a:t>
            </a:r>
            <a:r>
              <a:rPr dirty="0" sz="900">
                <a:latin typeface="Calibri"/>
                <a:cs typeface="Calibri"/>
              </a:rPr>
              <a:t> 18%).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volatility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figure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suitable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estimating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possible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quoted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stock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price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increased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decreased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amount,</a:t>
            </a:r>
            <a:r>
              <a:rPr dirty="0" sz="900">
                <a:latin typeface="Calibri"/>
                <a:cs typeface="Calibri"/>
              </a:rPr>
              <a:t> profit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85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62).</a:t>
            </a:r>
            <a:endParaRPr sz="900">
              <a:latin typeface="Calibri"/>
              <a:cs typeface="Calibri"/>
            </a:endParaRPr>
          </a:p>
          <a:p>
            <a:pPr marL="12700" marR="7683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securities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XY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Ltd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long-term,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strategic</a:t>
            </a:r>
            <a:r>
              <a:rPr dirty="0" sz="900">
                <a:latin typeface="Calibri"/>
                <a:cs typeface="Calibri"/>
              </a:rPr>
              <a:t> investments.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policies,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hedging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activities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undertaken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relation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continuously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voting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rights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utilised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favour.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563193"/>
            <a:ext cx="53403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7.IG15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2585492"/>
            <a:ext cx="53657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496792"/>
            <a:ext cx="536575" cy="6045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7.IG15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7.40(b)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779492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93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518011" y="3459353"/>
          <a:ext cx="4999355" cy="652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6545"/>
                <a:gridCol w="1261109"/>
                <a:gridCol w="776604"/>
                <a:gridCol w="806450"/>
                <a:gridCol w="509904"/>
              </a:tblGrid>
              <a:tr h="158750">
                <a:tc gridSpan="5">
                  <a:txBody>
                    <a:bodyPr/>
                    <a:lstStyle/>
                    <a:p>
                      <a:pPr marL="239014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4213225" algn="l"/>
                        </a:tabLst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Profit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2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2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33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0">
                          <a:latin typeface="Calibri"/>
                          <a:cs typeface="Calibri"/>
                        </a:rPr>
                        <a:t>31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December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2020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(32)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3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(14)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951730" cy="791781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34.2</a:t>
            </a:r>
            <a:r>
              <a:rPr dirty="0" sz="900" spc="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Credit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risk</a:t>
            </a:r>
            <a:r>
              <a:rPr dirty="0" sz="900" spc="10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analysis</a:t>
            </a:r>
            <a:endParaRPr sz="900">
              <a:latin typeface="Arial"/>
              <a:cs typeface="Arial"/>
            </a:endParaRPr>
          </a:p>
          <a:p>
            <a:pPr marL="12700" marR="13906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counterparty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fails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discharge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Group.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Group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banks,</a:t>
            </a:r>
            <a:r>
              <a:rPr dirty="0" sz="900">
                <a:latin typeface="Calibri"/>
                <a:cs typeface="Calibri"/>
              </a:rPr>
              <a:t> trade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receivables.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Credit</a:t>
            </a:r>
            <a:r>
              <a:rPr dirty="0" sz="900" spc="12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risk</a:t>
            </a:r>
            <a:r>
              <a:rPr dirty="0" sz="900" spc="130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management</a:t>
            </a:r>
            <a:endParaRPr sz="900">
              <a:latin typeface="Calibri"/>
              <a:cs typeface="Calibri"/>
            </a:endParaRPr>
          </a:p>
          <a:p>
            <a:pPr marL="12700" marR="9842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policies</a:t>
            </a:r>
            <a:r>
              <a:rPr dirty="0" sz="900" spc="55">
                <a:latin typeface="Calibri"/>
                <a:cs typeface="Calibri"/>
              </a:rPr>
              <a:t> and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procedures.</a:t>
            </a:r>
            <a:endParaRPr sz="900">
              <a:latin typeface="Calibri"/>
              <a:cs typeface="Calibri"/>
            </a:endParaRPr>
          </a:p>
          <a:p>
            <a:pPr marL="12700" marR="1416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deposits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managed</a:t>
            </a:r>
            <a:r>
              <a:rPr dirty="0" sz="900">
                <a:latin typeface="Calibri"/>
                <a:cs typeface="Calibri"/>
              </a:rPr>
              <a:t> via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diversification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deposits,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major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reputable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institutions.</a:t>
            </a:r>
            <a:endParaRPr sz="900">
              <a:latin typeface="Calibri"/>
              <a:cs typeface="Calibri"/>
            </a:endParaRPr>
          </a:p>
          <a:p>
            <a:pPr marL="12700" marR="654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continuously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rating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scorecard.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available,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ratings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and/or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obtained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used.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policy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worthy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counterparties.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range</a:t>
            </a:r>
            <a:r>
              <a:rPr dirty="0" sz="900">
                <a:latin typeface="Calibri"/>
                <a:cs typeface="Calibri"/>
              </a:rPr>
              <a:t> between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90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days.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negotiated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subject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internal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approval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process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scorecard.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ongoing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risk</a:t>
            </a:r>
            <a:r>
              <a:rPr dirty="0" sz="900">
                <a:latin typeface="Calibri"/>
                <a:cs typeface="Calibri"/>
              </a:rPr>
              <a:t> 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through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regular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review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ageing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analysis,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together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limits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customer.</a:t>
            </a:r>
            <a:endParaRPr sz="900">
              <a:latin typeface="Calibri"/>
              <a:cs typeface="Calibri"/>
            </a:endParaRPr>
          </a:p>
          <a:p>
            <a:pPr marL="12700" marR="2692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80">
                <a:latin typeface="Calibri"/>
                <a:cs typeface="Calibri"/>
              </a:rPr>
              <a:t>pay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upfront,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mitigating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risk.</a:t>
            </a:r>
            <a:endParaRPr sz="900">
              <a:latin typeface="Calibri"/>
              <a:cs typeface="Calibri"/>
            </a:endParaRPr>
          </a:p>
          <a:p>
            <a:pPr marL="12700" marR="90170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large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industries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geographical</a:t>
            </a:r>
            <a:r>
              <a:rPr dirty="0" sz="900" spc="160">
                <a:latin typeface="Calibri"/>
                <a:cs typeface="Calibri"/>
              </a:rPr>
              <a:t>  </a:t>
            </a:r>
            <a:r>
              <a:rPr dirty="0" sz="900" spc="-10">
                <a:latin typeface="Calibri"/>
                <a:cs typeface="Calibri"/>
              </a:rPr>
              <a:t>areas.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spc="-10">
                <a:solidFill>
                  <a:srgbClr val="512178"/>
                </a:solidFill>
                <a:latin typeface="Calibri"/>
                <a:cs typeface="Calibri"/>
              </a:rPr>
              <a:t>Security</a:t>
            </a:r>
            <a:endParaRPr sz="900">
              <a:latin typeface="Calibri"/>
              <a:cs typeface="Calibri"/>
            </a:endParaRPr>
          </a:p>
          <a:p>
            <a:pPr marL="12700" marR="21082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large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industries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geographical</a:t>
            </a:r>
            <a:r>
              <a:rPr dirty="0" sz="900">
                <a:latin typeface="Calibri"/>
                <a:cs typeface="Calibri"/>
              </a:rPr>
              <a:t> areas.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annual</a:t>
            </a:r>
            <a:r>
              <a:rPr dirty="0" sz="900">
                <a:latin typeface="Calibri"/>
                <a:cs typeface="Calibri"/>
              </a:rPr>
              <a:t> 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 marR="11747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hold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collateral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(eg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derivative</a:t>
            </a:r>
            <a:r>
              <a:rPr dirty="0" sz="900">
                <a:latin typeface="Calibri"/>
                <a:cs typeface="Calibri"/>
              </a:rPr>
              <a:t> assets,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banks)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date.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Trade</a:t>
            </a:r>
            <a:r>
              <a:rPr dirty="0" sz="900" spc="7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receivables</a:t>
            </a:r>
            <a:endParaRPr sz="900">
              <a:latin typeface="Calibri"/>
              <a:cs typeface="Calibri"/>
            </a:endParaRPr>
          </a:p>
          <a:p>
            <a:pPr marL="12700" marR="129539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simplified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recognising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lifetime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all</a:t>
            </a:r>
            <a:r>
              <a:rPr dirty="0" sz="900">
                <a:latin typeface="Calibri"/>
                <a:cs typeface="Calibri"/>
              </a:rPr>
              <a:t> trade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component.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collective</a:t>
            </a:r>
            <a:r>
              <a:rPr dirty="0" sz="900">
                <a:latin typeface="Calibri"/>
                <a:cs typeface="Calibri"/>
              </a:rPr>
              <a:t> basis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possess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characteristics.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grouped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days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geographical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location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customers.</a:t>
            </a:r>
            <a:endParaRPr sz="900">
              <a:latin typeface="Calibri"/>
              <a:cs typeface="Calibri"/>
            </a:endParaRPr>
          </a:p>
          <a:p>
            <a:pPr marL="12700" marR="120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sales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48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before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respectively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corresponding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historical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during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adjusted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reflect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forwarding</a:t>
            </a:r>
            <a:r>
              <a:rPr dirty="0" sz="900">
                <a:latin typeface="Calibri"/>
                <a:cs typeface="Calibri"/>
              </a:rPr>
              <a:t> looking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macroeconomic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affecting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customer’s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settle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outstanding.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identified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domestic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product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(GDP)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unemployment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countries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customers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domiciled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most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relevant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adjusts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historical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given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exposed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impact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macroeconomic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factors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within</a:t>
            </a:r>
            <a:r>
              <a:rPr dirty="0" sz="900" spc="50">
                <a:latin typeface="Calibri"/>
                <a:cs typeface="Calibri"/>
              </a:rPr>
              <a:t> each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annual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endParaRPr sz="900">
              <a:latin typeface="Calibri"/>
              <a:cs typeface="Calibri"/>
            </a:endParaRPr>
          </a:p>
          <a:p>
            <a:pPr marL="12700" marR="20066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written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derecognised)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expectation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recovery.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Failure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make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180</a:t>
            </a:r>
            <a:r>
              <a:rPr dirty="0" sz="900" spc="70">
                <a:latin typeface="Calibri"/>
                <a:cs typeface="Calibri"/>
              </a:rPr>
              <a:t> days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invoice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date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failure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engage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alternative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arrangement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amongst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considered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indicators</a:t>
            </a:r>
            <a:r>
              <a:rPr dirty="0" sz="900" spc="14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no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reasonable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expectation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recovery.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4300" y="1564463"/>
            <a:ext cx="53403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7.33(b)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6238063"/>
            <a:ext cx="381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75">
                <a:latin typeface="Calibri"/>
                <a:cs typeface="Calibri"/>
              </a:rPr>
              <a:t>7.21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6650763"/>
            <a:ext cx="584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7.35F(c)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7217182"/>
            <a:ext cx="494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7.35G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8696783"/>
            <a:ext cx="584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7.35F(e)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94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518005" y="1826222"/>
            <a:ext cx="4927600" cy="5220335"/>
          </a:xfrm>
          <a:custGeom>
            <a:avLst/>
            <a:gdLst/>
            <a:ahLst/>
            <a:cxnLst/>
            <a:rect l="l" t="t" r="r" b="b"/>
            <a:pathLst>
              <a:path w="4927600" h="5220334">
                <a:moveTo>
                  <a:pt x="4927498" y="0"/>
                </a:moveTo>
                <a:lnTo>
                  <a:pt x="0" y="0"/>
                </a:lnTo>
                <a:lnTo>
                  <a:pt x="0" y="5220004"/>
                </a:lnTo>
                <a:lnTo>
                  <a:pt x="4927498" y="5220004"/>
                </a:lnTo>
                <a:lnTo>
                  <a:pt x="4927498" y="0"/>
                </a:lnTo>
                <a:close/>
              </a:path>
            </a:pathLst>
          </a:custGeom>
          <a:solidFill>
            <a:srgbClr val="F2F0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505300" y="1383526"/>
            <a:ext cx="4807585" cy="5565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4460">
              <a:lnSpc>
                <a:spcPct val="111100"/>
              </a:lnSpc>
              <a:spcBef>
                <a:spcPts val="100"/>
              </a:spcBef>
            </a:pPr>
            <a:r>
              <a:rPr dirty="0" sz="900" spc="75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2020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50">
              <a:latin typeface="Calibri"/>
              <a:cs typeface="Calibri"/>
            </a:endParaRPr>
          </a:p>
          <a:p>
            <a:pPr marL="133350" marR="85725">
              <a:lnSpc>
                <a:spcPct val="111100"/>
              </a:lnSpc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3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3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illustrated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>
                <a:latin typeface="Calibri"/>
                <a:cs typeface="Calibri"/>
              </a:rPr>
              <a:t> include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7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each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class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because</a:t>
            </a:r>
            <a:r>
              <a:rPr dirty="0" sz="900">
                <a:latin typeface="Calibri"/>
                <a:cs typeface="Calibri"/>
              </a:rPr>
              <a:t> such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immaterial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class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asset.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challenge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in</a:t>
            </a:r>
            <a:r>
              <a:rPr dirty="0" sz="900">
                <a:latin typeface="Calibri"/>
                <a:cs typeface="Calibri"/>
              </a:rPr>
              <a:t> determining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satisfy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7.</a:t>
            </a:r>
            <a:endParaRPr sz="900">
              <a:latin typeface="Calibri"/>
              <a:cs typeface="Calibri"/>
            </a:endParaRPr>
          </a:p>
          <a:p>
            <a:pPr marL="133350" marR="15875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Much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challenge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much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r>
              <a:rPr dirty="0" sz="900">
                <a:latin typeface="Calibri"/>
                <a:cs typeface="Calibri"/>
              </a:rPr>
              <a:t> statements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much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emphasis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place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aspects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level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aggregation.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necessary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strike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between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overburdening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financial</a:t>
            </a:r>
            <a:endParaRPr sz="900">
              <a:latin typeface="Calibri"/>
              <a:cs typeface="Calibri"/>
            </a:endParaRPr>
          </a:p>
          <a:p>
            <a:pPr marL="133350" marR="8699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excessive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detail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assist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obscuring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important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result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much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aggregation.</a:t>
            </a:r>
            <a:endParaRPr sz="900">
              <a:latin typeface="Calibri"/>
              <a:cs typeface="Calibri"/>
            </a:endParaRPr>
          </a:p>
          <a:p>
            <a:pPr marL="133350" marR="60261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Detailed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following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items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been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they</a:t>
            </a:r>
            <a:r>
              <a:rPr dirty="0" sz="900">
                <a:latin typeface="Calibri"/>
                <a:cs typeface="Calibri"/>
              </a:rPr>
              <a:t> were</a:t>
            </a:r>
            <a:r>
              <a:rPr dirty="0" sz="900" spc="-10">
                <a:latin typeface="Calibri"/>
                <a:cs typeface="Calibri"/>
              </a:rPr>
              <a:t> immaterial:</a:t>
            </a:r>
            <a:endParaRPr sz="900">
              <a:latin typeface="Calibri"/>
              <a:cs typeface="Calibri"/>
            </a:endParaRPr>
          </a:p>
          <a:p>
            <a:pPr marL="277495" marR="102235" indent="-144145">
              <a:lnSpc>
                <a:spcPct val="111100"/>
              </a:lnSpc>
              <a:spcBef>
                <a:spcPts val="14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(material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value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term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assumed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omitted</a:t>
            </a:r>
            <a:r>
              <a:rPr dirty="0" sz="900">
                <a:latin typeface="Calibri"/>
                <a:cs typeface="Calibri"/>
              </a:rPr>
              <a:t> disclosures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their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nature.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However,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could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challenging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cases,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worthiness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banks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depending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>
                <a:latin typeface="Calibri"/>
                <a:cs typeface="Calibri"/>
              </a:rPr>
              <a:t> period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risk)</a:t>
            </a:r>
            <a:endParaRPr sz="900">
              <a:latin typeface="Calibri"/>
              <a:cs typeface="Calibri"/>
            </a:endParaRPr>
          </a:p>
          <a:p>
            <a:pPr marL="2774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debentures,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277495" indent="-144780">
              <a:lnSpc>
                <a:spcPct val="100000"/>
              </a:lnSpc>
              <a:spcBef>
                <a:spcPts val="120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(not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subject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value).</a:t>
            </a:r>
            <a:endParaRPr sz="900">
              <a:latin typeface="Calibri"/>
              <a:cs typeface="Calibri"/>
            </a:endParaRPr>
          </a:p>
          <a:p>
            <a:pPr marL="13335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challenge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apply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material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assets,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particularly</a:t>
            </a:r>
            <a:r>
              <a:rPr dirty="0" sz="900">
                <a:latin typeface="Calibri"/>
                <a:cs typeface="Calibri"/>
              </a:rPr>
              <a:t> where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carried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FVOCI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hence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scope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the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While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will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number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exceptions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this.</a:t>
            </a:r>
            <a:endParaRPr sz="900">
              <a:latin typeface="Calibri"/>
              <a:cs typeface="Calibri"/>
            </a:endParaRPr>
          </a:p>
          <a:p>
            <a:pPr marL="133350" marR="35750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instance,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different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circumstances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to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include:</a:t>
            </a:r>
            <a:endParaRPr sz="900">
              <a:latin typeface="Calibri"/>
              <a:cs typeface="Calibri"/>
            </a:endParaRPr>
          </a:p>
          <a:p>
            <a:pPr marL="277495" indent="-144780">
              <a:lnSpc>
                <a:spcPct val="100000"/>
              </a:lnSpc>
              <a:spcBef>
                <a:spcPts val="265"/>
              </a:spcBef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enhanced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areas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practices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where</a:t>
            </a:r>
            <a:endParaRPr sz="900">
              <a:latin typeface="Calibri"/>
              <a:cs typeface="Calibri"/>
            </a:endParaRPr>
          </a:p>
          <a:p>
            <a:pPr marL="277495" marR="4381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7.35F-</a:t>
            </a:r>
            <a:r>
              <a:rPr dirty="0" sz="900" spc="55">
                <a:latin typeface="Calibri"/>
                <a:cs typeface="Calibri"/>
              </a:rPr>
              <a:t>35G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specific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judgements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applying</a:t>
            </a:r>
            <a:r>
              <a:rPr dirty="0" sz="900">
                <a:latin typeface="Calibri"/>
                <a:cs typeface="Calibri"/>
              </a:rPr>
              <a:t> 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model,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</a:t>
            </a:r>
            <a:endParaRPr sz="900">
              <a:latin typeface="Calibri"/>
              <a:cs typeface="Calibri"/>
            </a:endParaRPr>
          </a:p>
          <a:p>
            <a:pPr marL="277495" marR="44450" indent="-144145">
              <a:lnSpc>
                <a:spcPct val="111100"/>
              </a:lnSpc>
              <a:buChar char="•"/>
              <a:tabLst>
                <a:tab pos="278130" algn="l"/>
              </a:tabLst>
            </a:pPr>
            <a:r>
              <a:rPr dirty="0" sz="900">
                <a:latin typeface="Calibri"/>
                <a:cs typeface="Calibri"/>
              </a:rPr>
              <a:t>quantitative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qualitative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arising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losses</a:t>
            </a:r>
            <a:r>
              <a:rPr dirty="0" sz="900">
                <a:latin typeface="Calibri"/>
                <a:cs typeface="Calibri"/>
              </a:rPr>
              <a:t> in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accordance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7.35H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-35L.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quantitative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information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three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buckets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along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other</a:t>
            </a:r>
            <a:r>
              <a:rPr dirty="0" sz="900">
                <a:latin typeface="Calibri"/>
                <a:cs typeface="Calibri"/>
              </a:rPr>
              <a:t> information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changes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equivalent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gross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amounts.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95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3644526"/>
            <a:ext cx="45091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2021</a:t>
            </a:r>
            <a:r>
              <a:rPr dirty="0" sz="900">
                <a:latin typeface="Calibri"/>
                <a:cs typeface="Calibri"/>
              </a:rPr>
              <a:t> reconciles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opening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18005" y="5376684"/>
            <a:ext cx="4927600" cy="2124075"/>
          </a:xfrm>
          <a:prstGeom prst="rect">
            <a:avLst/>
          </a:prstGeom>
          <a:solidFill>
            <a:srgbClr val="F2F0EE"/>
          </a:solidFill>
        </p:spPr>
        <p:txBody>
          <a:bodyPr wrap="square" lIns="0" tIns="70485" rIns="0" bIns="0" rtlCol="0" vert="horz">
            <a:spAutoFit/>
          </a:bodyPr>
          <a:lstStyle/>
          <a:p>
            <a:pPr marL="120650" marR="267335">
              <a:lnSpc>
                <a:spcPct val="111100"/>
              </a:lnSpc>
              <a:spcBef>
                <a:spcPts val="555"/>
              </a:spcBef>
            </a:pPr>
            <a:r>
              <a:rPr dirty="0" sz="900" b="1">
                <a:solidFill>
                  <a:srgbClr val="512178"/>
                </a:solidFill>
                <a:latin typeface="Arial"/>
                <a:cs typeface="Arial"/>
              </a:rPr>
              <a:t>Guidance</a:t>
            </a:r>
            <a:r>
              <a:rPr dirty="0" sz="900" spc="6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512178"/>
                </a:solidFill>
                <a:latin typeface="Arial"/>
                <a:cs typeface="Arial"/>
              </a:rPr>
              <a:t>note:</a:t>
            </a:r>
            <a:r>
              <a:rPr dirty="0" sz="900" spc="6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Example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Statements,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been</a:t>
            </a:r>
            <a:r>
              <a:rPr dirty="0" sz="900">
                <a:latin typeface="Calibri"/>
                <a:cs typeface="Calibri"/>
              </a:rPr>
              <a:t> assessed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collectively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risk.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may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situations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practice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would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not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appropriate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collectively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either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having</a:t>
            </a:r>
            <a:r>
              <a:rPr dirty="0" sz="900">
                <a:latin typeface="Calibri"/>
                <a:cs typeface="Calibri"/>
              </a:rPr>
              <a:t> different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subcategories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which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same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size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is</a:t>
            </a:r>
            <a:endParaRPr sz="900">
              <a:latin typeface="Calibri"/>
              <a:cs typeface="Calibri"/>
            </a:endParaRPr>
          </a:p>
          <a:p>
            <a:pPr marL="120650" marR="15430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managed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individual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entity</a:t>
            </a:r>
            <a:r>
              <a:rPr dirty="0" sz="900">
                <a:latin typeface="Calibri"/>
                <a:cs typeface="Calibri"/>
              </a:rPr>
              <a:t> disclosure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information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about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how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grouped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are</a:t>
            </a:r>
            <a:r>
              <a:rPr dirty="0" sz="900">
                <a:latin typeface="Calibri"/>
                <a:cs typeface="Calibri"/>
              </a:rPr>
              <a:t> assessed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collective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basis.</a:t>
            </a:r>
            <a:endParaRPr sz="900">
              <a:latin typeface="Calibri"/>
              <a:cs typeface="Calibri"/>
            </a:endParaRPr>
          </a:p>
          <a:p>
            <a:pPr marL="120650" marR="13906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matrix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different</a:t>
            </a:r>
            <a:r>
              <a:rPr dirty="0" sz="900" spc="500">
                <a:latin typeface="Calibri"/>
                <a:cs typeface="Calibri"/>
              </a:rPr>
              <a:t> 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impairment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provision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matrix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under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IAS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39.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disclosure</a:t>
            </a:r>
            <a:r>
              <a:rPr dirty="0" sz="900">
                <a:latin typeface="Calibri"/>
                <a:cs typeface="Calibri"/>
              </a:rPr>
              <a:t> under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9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provided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grades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case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aging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proxy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credit</a:t>
            </a:r>
            <a:r>
              <a:rPr dirty="0" sz="900">
                <a:latin typeface="Calibri"/>
                <a:cs typeface="Calibri"/>
              </a:rPr>
              <a:t> risk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grades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(IFRS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7.35M,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35N).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reasons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expressed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above,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entity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has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included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IFRS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7.35M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disclosures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such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banks.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5247" y="7703594"/>
            <a:ext cx="4824095" cy="7874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Debt</a:t>
            </a:r>
            <a:r>
              <a:rPr dirty="0" sz="900" spc="114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investments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debentures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considered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low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recognised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12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expected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Management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“low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risk”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listed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bonds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debentures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those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high</a:t>
            </a:r>
            <a:r>
              <a:rPr dirty="0" sz="900">
                <a:latin typeface="Calibri"/>
                <a:cs typeface="Calibri"/>
              </a:rPr>
              <a:t> quality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external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ratings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(investment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grade).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672028"/>
            <a:ext cx="7404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7.35H(b)(iii)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7884669"/>
            <a:ext cx="464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7.35F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6999" y="10125002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54299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solidFill>
                  <a:srgbClr val="512178"/>
                </a:solidFill>
                <a:latin typeface="Calibri"/>
                <a:cs typeface="Calibri"/>
              </a:rPr>
              <a:t>96</a:t>
            </a:r>
            <a:r>
              <a:rPr dirty="0" sz="600" spc="110" b="1">
                <a:solidFill>
                  <a:srgbClr val="512178"/>
                </a:solidFill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2021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99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66999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3250" y="1441323"/>
          <a:ext cx="5964555" cy="921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1445895"/>
                <a:gridCol w="692150"/>
                <a:gridCol w="720089"/>
                <a:gridCol w="720725"/>
                <a:gridCol w="817245"/>
                <a:gridCol w="527685"/>
              </a:tblGrid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7.35N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 gridSpan="6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2427605" algn="l"/>
                        </a:tabLst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Trade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receivables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past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9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7.IG20D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20345" marR="106680" indent="-106680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20979" marR="107314" indent="-107314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20345" marR="203835" indent="-107314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7.35G(a)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Expected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credit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rate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6.5%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30">
                          <a:latin typeface="Calibri"/>
                          <a:cs typeface="Calibri"/>
                        </a:rPr>
                        <a:t>60%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7.35G(a)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Gross</a:t>
                      </a:r>
                      <a:r>
                        <a:rPr dirty="0" sz="8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carrying</a:t>
                      </a:r>
                      <a:r>
                        <a:rPr dirty="0" sz="8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amount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29,620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827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671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63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147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31,265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Lifetime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expected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credit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504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121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767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3148" y="2514473"/>
          <a:ext cx="5964555" cy="922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4565"/>
                <a:gridCol w="1445895"/>
                <a:gridCol w="692150"/>
                <a:gridCol w="720089"/>
                <a:gridCol w="720725"/>
                <a:gridCol w="817245"/>
                <a:gridCol w="527685"/>
              </a:tblGrid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7.35N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795"/>
                </a:tc>
                <a:tc gridSpan="6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2415540" algn="l"/>
                        </a:tabLst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Trade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receivables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past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9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7.42P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20345" marR="106680" indent="-106680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20345" marR="107314" indent="-107314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220345" marR="203835" indent="-107314">
                        <a:lnSpc>
                          <a:spcPts val="9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8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7.35G(a)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Expected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credit</a:t>
                      </a:r>
                      <a:r>
                        <a:rPr dirty="0" sz="8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loss</a:t>
                      </a:r>
                      <a:r>
                        <a:rPr dirty="0" sz="8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rate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1.5%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40">
                          <a:latin typeface="Calibri"/>
                          <a:cs typeface="Calibri"/>
                        </a:rPr>
                        <a:t>6%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16%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50">
                          <a:latin typeface="Calibri"/>
                          <a:cs typeface="Calibri"/>
                        </a:rPr>
                        <a:t>55%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IFRS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7.35G(a)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Gross</a:t>
                      </a:r>
                      <a:r>
                        <a:rPr dirty="0" sz="8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carrying</a:t>
                      </a:r>
                      <a:r>
                        <a:rPr dirty="0" sz="8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amount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22,032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925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828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104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23,889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Lifetime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expected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credit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loss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331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135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63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579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3" name="object 13" descr=""/>
          <p:cNvGrpSpPr/>
          <p:nvPr/>
        </p:nvGrpSpPr>
        <p:grpSpPr>
          <a:xfrm>
            <a:off x="1518011" y="4087203"/>
            <a:ext cx="4932045" cy="168910"/>
            <a:chOff x="1518011" y="4087203"/>
            <a:chExt cx="4932045" cy="168910"/>
          </a:xfrm>
        </p:grpSpPr>
        <p:sp>
          <p:nvSpPr>
            <p:cNvPr id="14" name="object 14" descr=""/>
            <p:cNvSpPr/>
            <p:nvPr/>
          </p:nvSpPr>
          <p:spPr>
            <a:xfrm>
              <a:off x="1518018" y="4087202"/>
              <a:ext cx="4932045" cy="162560"/>
            </a:xfrm>
            <a:custGeom>
              <a:avLst/>
              <a:gdLst/>
              <a:ahLst/>
              <a:cxnLst/>
              <a:rect l="l" t="t" r="r" b="b"/>
              <a:pathLst>
                <a:path w="4932045" h="162560">
                  <a:moveTo>
                    <a:pt x="4355985" y="0"/>
                  </a:moveTo>
                  <a:lnTo>
                    <a:pt x="3780002" y="0"/>
                  </a:lnTo>
                  <a:lnTo>
                    <a:pt x="0" y="0"/>
                  </a:lnTo>
                  <a:lnTo>
                    <a:pt x="0" y="162001"/>
                  </a:lnTo>
                  <a:lnTo>
                    <a:pt x="3779990" y="162001"/>
                  </a:lnTo>
                  <a:lnTo>
                    <a:pt x="4355985" y="162001"/>
                  </a:lnTo>
                  <a:lnTo>
                    <a:pt x="4355985" y="0"/>
                  </a:lnTo>
                  <a:close/>
                </a:path>
                <a:path w="4932045" h="162560">
                  <a:moveTo>
                    <a:pt x="4931994" y="0"/>
                  </a:moveTo>
                  <a:lnTo>
                    <a:pt x="4355998" y="0"/>
                  </a:lnTo>
                  <a:lnTo>
                    <a:pt x="4355998" y="162001"/>
                  </a:lnTo>
                  <a:lnTo>
                    <a:pt x="4931994" y="162001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18005" y="4242854"/>
              <a:ext cx="4932045" cy="12700"/>
            </a:xfrm>
            <a:custGeom>
              <a:avLst/>
              <a:gdLst/>
              <a:ahLst/>
              <a:cxnLst/>
              <a:rect l="l" t="t" r="r" b="b"/>
              <a:pathLst>
                <a:path w="4932045" h="12700">
                  <a:moveTo>
                    <a:pt x="4931994" y="0"/>
                  </a:moveTo>
                  <a:lnTo>
                    <a:pt x="4355998" y="0"/>
                  </a:lnTo>
                  <a:lnTo>
                    <a:pt x="3780002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3780002" y="12700"/>
                  </a:lnTo>
                  <a:lnTo>
                    <a:pt x="4355998" y="12700"/>
                  </a:lnTo>
                  <a:lnTo>
                    <a:pt x="4931994" y="12700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518011" y="5222790"/>
            <a:ext cx="4932045" cy="6350"/>
            <a:chOff x="1518011" y="5222790"/>
            <a:chExt cx="4932045" cy="6350"/>
          </a:xfrm>
        </p:grpSpPr>
        <p:sp>
          <p:nvSpPr>
            <p:cNvPr id="17" name="object 17" descr=""/>
            <p:cNvSpPr/>
            <p:nvPr/>
          </p:nvSpPr>
          <p:spPr>
            <a:xfrm>
              <a:off x="1518011" y="52259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298011" y="5225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874011" y="5225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518011" y="4576378"/>
            <a:ext cx="4932045" cy="3175"/>
            <a:chOff x="1518011" y="4576378"/>
            <a:chExt cx="4932045" cy="3175"/>
          </a:xfrm>
        </p:grpSpPr>
        <p:sp>
          <p:nvSpPr>
            <p:cNvPr id="21" name="object 21" descr=""/>
            <p:cNvSpPr/>
            <p:nvPr/>
          </p:nvSpPr>
          <p:spPr>
            <a:xfrm>
              <a:off x="1518011" y="45779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298011" y="4577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874011" y="4577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1518011" y="4900379"/>
            <a:ext cx="4932045" cy="3175"/>
            <a:chOff x="1518011" y="4900379"/>
            <a:chExt cx="4932045" cy="3175"/>
          </a:xfrm>
        </p:grpSpPr>
        <p:sp>
          <p:nvSpPr>
            <p:cNvPr id="25" name="object 25" descr=""/>
            <p:cNvSpPr/>
            <p:nvPr/>
          </p:nvSpPr>
          <p:spPr>
            <a:xfrm>
              <a:off x="1518011" y="4901966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298011" y="49019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874011" y="4901966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1518011" y="5062377"/>
            <a:ext cx="4932045" cy="3175"/>
            <a:chOff x="1518011" y="5062377"/>
            <a:chExt cx="4932045" cy="3175"/>
          </a:xfrm>
        </p:grpSpPr>
        <p:sp>
          <p:nvSpPr>
            <p:cNvPr id="29" name="object 29" descr=""/>
            <p:cNvSpPr/>
            <p:nvPr/>
          </p:nvSpPr>
          <p:spPr>
            <a:xfrm>
              <a:off x="1518011" y="50639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5298011" y="5063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874011" y="5063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2" name="object 32" descr=""/>
          <p:cNvGrpSpPr/>
          <p:nvPr/>
        </p:nvGrpSpPr>
        <p:grpSpPr>
          <a:xfrm>
            <a:off x="1518011" y="4414377"/>
            <a:ext cx="4932045" cy="3175"/>
            <a:chOff x="1518011" y="4414377"/>
            <a:chExt cx="4932045" cy="3175"/>
          </a:xfrm>
        </p:grpSpPr>
        <p:sp>
          <p:nvSpPr>
            <p:cNvPr id="33" name="object 33" descr=""/>
            <p:cNvSpPr/>
            <p:nvPr/>
          </p:nvSpPr>
          <p:spPr>
            <a:xfrm>
              <a:off x="1518011" y="44159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5298011" y="4415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874011" y="4415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 descr=""/>
          <p:cNvGrpSpPr/>
          <p:nvPr/>
        </p:nvGrpSpPr>
        <p:grpSpPr>
          <a:xfrm>
            <a:off x="1518011" y="4736790"/>
            <a:ext cx="4932045" cy="6350"/>
            <a:chOff x="1518011" y="4736790"/>
            <a:chExt cx="4932045" cy="6350"/>
          </a:xfrm>
        </p:grpSpPr>
        <p:sp>
          <p:nvSpPr>
            <p:cNvPr id="37" name="object 37" descr=""/>
            <p:cNvSpPr/>
            <p:nvPr/>
          </p:nvSpPr>
          <p:spPr>
            <a:xfrm>
              <a:off x="1518011" y="4739965"/>
              <a:ext cx="3780154" cy="0"/>
            </a:xfrm>
            <a:custGeom>
              <a:avLst/>
              <a:gdLst/>
              <a:ahLst/>
              <a:cxnLst/>
              <a:rect l="l" t="t" r="r" b="b"/>
              <a:pathLst>
                <a:path w="3780154" h="0">
                  <a:moveTo>
                    <a:pt x="0" y="0"/>
                  </a:moveTo>
                  <a:lnTo>
                    <a:pt x="3780002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5298011" y="4739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874011" y="4739965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79" h="0">
                  <a:moveTo>
                    <a:pt x="0" y="0"/>
                  </a:moveTo>
                  <a:lnTo>
                    <a:pt x="57599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 txBox="1"/>
          <p:nvPr/>
        </p:nvSpPr>
        <p:spPr>
          <a:xfrm>
            <a:off x="1523311" y="4258766"/>
            <a:ext cx="20218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Opening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allowance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as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at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276769" y="4258766"/>
            <a:ext cx="1670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331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523311" y="4420716"/>
            <a:ext cx="1896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allowance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recognised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during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year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6255026" y="4420716"/>
            <a:ext cx="188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225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523311" y="4582666"/>
            <a:ext cx="1915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 b="1">
                <a:latin typeface="Arial"/>
                <a:cs typeface="Arial"/>
              </a:rPr>
              <a:t>Loss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allowance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31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December</a:t>
            </a:r>
            <a:r>
              <a:rPr dirty="0" sz="800" spc="-20" b="1">
                <a:latin typeface="Arial"/>
                <a:cs typeface="Arial"/>
              </a:rPr>
              <a:t> 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231354" y="4582666"/>
            <a:ext cx="212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556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572335" y="4744617"/>
            <a:ext cx="554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7.35I(c)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523311" y="4744617"/>
            <a:ext cx="1896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allowance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recognised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during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year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6281442" y="4744617"/>
            <a:ext cx="162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Calibri"/>
                <a:cs typeface="Calibri"/>
              </a:rPr>
              <a:t>221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1523311" y="4906567"/>
            <a:ext cx="23266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allowance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unused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50">
                <a:latin typeface="Calibri"/>
                <a:cs typeface="Calibri"/>
              </a:rPr>
              <a:t>and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reversed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during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year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6260310" y="4906567"/>
            <a:ext cx="1835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libri"/>
                <a:cs typeface="Calibri"/>
              </a:rPr>
              <a:t>(10)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1523311" y="5068518"/>
            <a:ext cx="4921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49165" algn="l"/>
              </a:tabLst>
            </a:pPr>
            <a:r>
              <a:rPr dirty="0" sz="800" spc="-70" b="1">
                <a:latin typeface="Arial"/>
                <a:cs typeface="Arial"/>
              </a:rPr>
              <a:t>Loss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allowance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31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December</a:t>
            </a:r>
            <a:r>
              <a:rPr dirty="0" sz="800" spc="-20" b="1">
                <a:latin typeface="Arial"/>
                <a:cs typeface="Arial"/>
              </a:rPr>
              <a:t> 2021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25" b="1">
                <a:latin typeface="Arial"/>
                <a:cs typeface="Arial"/>
              </a:rPr>
              <a:t>767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00" y="1383526"/>
            <a:ext cx="4813300" cy="89535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900">
                <a:solidFill>
                  <a:srgbClr val="9FC63B"/>
                </a:solidFill>
                <a:latin typeface="Calibri"/>
                <a:cs typeface="Calibri"/>
              </a:rPr>
              <a:t>Other</a:t>
            </a:r>
            <a:r>
              <a:rPr dirty="0" sz="900" spc="135">
                <a:solidFill>
                  <a:srgbClr val="9FC63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9FC63B"/>
                </a:solidFill>
                <a:latin typeface="Calibri"/>
                <a:cs typeface="Calibri"/>
              </a:rPr>
              <a:t>receivables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include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amounts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ABC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limited.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closing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amortised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loss</a:t>
            </a:r>
            <a:r>
              <a:rPr dirty="0" sz="900">
                <a:latin typeface="Calibri"/>
                <a:cs typeface="Calibri"/>
              </a:rPr>
              <a:t> allowance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reconciles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investments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at</a:t>
            </a:r>
            <a:r>
              <a:rPr dirty="0" sz="900">
                <a:latin typeface="Calibri"/>
                <a:cs typeface="Calibri"/>
              </a:rPr>
              <a:t> amortised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cost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allowance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opening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balance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follows: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05300" y="3681527"/>
            <a:ext cx="4940300" cy="3962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9055">
              <a:lnSpc>
                <a:spcPct val="1111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also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credit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relating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derivative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measured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fair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value</a:t>
            </a:r>
            <a:r>
              <a:rPr dirty="0" sz="900">
                <a:latin typeface="Calibri"/>
                <a:cs typeface="Calibri"/>
              </a:rPr>
              <a:t> through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profit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loss.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maximum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exposure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carrying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of</a:t>
            </a:r>
            <a:r>
              <a:rPr dirty="0" sz="900">
                <a:latin typeface="Calibri"/>
                <a:cs typeface="Calibri"/>
              </a:rPr>
              <a:t> these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instruments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212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(2020: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90">
                <a:latin typeface="Calibri"/>
                <a:cs typeface="Calibri"/>
              </a:rPr>
              <a:t>CU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490).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900" b="1">
                <a:solidFill>
                  <a:srgbClr val="9FC63B"/>
                </a:solidFill>
                <a:latin typeface="Arial"/>
                <a:cs typeface="Arial"/>
              </a:rPr>
              <a:t>34.3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Liquidity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20" b="1">
                <a:solidFill>
                  <a:srgbClr val="9FC63B"/>
                </a:solidFill>
                <a:latin typeface="Arial"/>
                <a:cs typeface="Arial"/>
              </a:rPr>
              <a:t>risk</a:t>
            </a:r>
            <a:r>
              <a:rPr dirty="0" sz="900" spc="-15" b="1">
                <a:solidFill>
                  <a:srgbClr val="9FC63B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solidFill>
                  <a:srgbClr val="9FC63B"/>
                </a:solidFill>
                <a:latin typeface="Arial"/>
                <a:cs typeface="Arial"/>
              </a:rPr>
              <a:t>analysis</a:t>
            </a:r>
            <a:endParaRPr sz="900">
              <a:latin typeface="Arial"/>
              <a:cs typeface="Arial"/>
            </a:endParaRPr>
          </a:p>
          <a:p>
            <a:pPr marL="12700" marR="92075">
              <a:lnSpc>
                <a:spcPct val="111100"/>
              </a:lnSpc>
            </a:pPr>
            <a:r>
              <a:rPr dirty="0" sz="900">
                <a:latin typeface="Calibri"/>
                <a:cs typeface="Calibri"/>
              </a:rPr>
              <a:t>Liquidity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risk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might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unable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obligations.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manages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its</a:t>
            </a:r>
            <a:r>
              <a:rPr dirty="0" sz="900">
                <a:latin typeface="Calibri"/>
                <a:cs typeface="Calibri"/>
              </a:rPr>
              <a:t> liquidity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scheduled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debt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servicing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liabilities</a:t>
            </a:r>
            <a:r>
              <a:rPr dirty="0" sz="900" spc="65">
                <a:latin typeface="Calibri"/>
                <a:cs typeface="Calibri"/>
              </a:rPr>
              <a:t> 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forecast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inflows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day-to-</a:t>
            </a:r>
            <a:r>
              <a:rPr dirty="0" sz="900" spc="50">
                <a:latin typeface="Calibri"/>
                <a:cs typeface="Calibri"/>
              </a:rPr>
              <a:t>day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business.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data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for</a:t>
            </a:r>
            <a:r>
              <a:rPr dirty="0" sz="900">
                <a:latin typeface="Calibri"/>
                <a:cs typeface="Calibri"/>
              </a:rPr>
              <a:t> analysing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these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consistent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that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used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maturity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below.</a:t>
            </a:r>
            <a:r>
              <a:rPr dirty="0" sz="900">
                <a:latin typeface="Calibri"/>
                <a:cs typeface="Calibri"/>
              </a:rPr>
              <a:t> Liquidity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monitored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various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time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bands,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day-to-</a:t>
            </a:r>
            <a:r>
              <a:rPr dirty="0" sz="900" spc="50">
                <a:latin typeface="Calibri"/>
                <a:cs typeface="Calibri"/>
              </a:rPr>
              <a:t>day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week-to-</a:t>
            </a:r>
            <a:r>
              <a:rPr dirty="0" sz="900">
                <a:latin typeface="Calibri"/>
                <a:cs typeface="Calibri"/>
              </a:rPr>
              <a:t>week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basis,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35">
                <a:latin typeface="Calibri"/>
                <a:cs typeface="Calibri"/>
              </a:rPr>
              <a:t>as </a:t>
            </a:r>
            <a:r>
              <a:rPr dirty="0" sz="900">
                <a:latin typeface="Calibri"/>
                <a:cs typeface="Calibri"/>
              </a:rPr>
              <a:t>well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on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basis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rolling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30-</a:t>
            </a:r>
            <a:r>
              <a:rPr dirty="0" sz="900" spc="50">
                <a:latin typeface="Calibri"/>
                <a:cs typeface="Calibri"/>
              </a:rPr>
              <a:t>day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projection.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liquidity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180-</a:t>
            </a:r>
            <a:r>
              <a:rPr dirty="0" sz="900" spc="50">
                <a:latin typeface="Calibri"/>
                <a:cs typeface="Calibri"/>
              </a:rPr>
              <a:t>day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 spc="45">
                <a:latin typeface="Calibri"/>
                <a:cs typeface="Calibri"/>
              </a:rPr>
              <a:t>a </a:t>
            </a:r>
            <a:r>
              <a:rPr dirty="0" sz="900">
                <a:latin typeface="Calibri"/>
                <a:cs typeface="Calibri"/>
              </a:rPr>
              <a:t>360-</a:t>
            </a:r>
            <a:r>
              <a:rPr dirty="0" sz="900" spc="50">
                <a:latin typeface="Calibri"/>
                <a:cs typeface="Calibri"/>
              </a:rPr>
              <a:t>day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lookout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identified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monthly.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compared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available</a:t>
            </a:r>
            <a:r>
              <a:rPr dirty="0" sz="900">
                <a:latin typeface="Calibri"/>
                <a:cs typeface="Calibri"/>
              </a:rPr>
              <a:t> borrowing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order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determine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headroom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any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shortfalls.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analysis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shows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that</a:t>
            </a:r>
            <a:r>
              <a:rPr dirty="0" sz="900">
                <a:latin typeface="Calibri"/>
                <a:cs typeface="Calibri"/>
              </a:rPr>
              <a:t> available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borrowing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sufficient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over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both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lookout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periods.</a:t>
            </a:r>
            <a:endParaRPr sz="900">
              <a:latin typeface="Calibri"/>
              <a:cs typeface="Calibri"/>
            </a:endParaRPr>
          </a:p>
          <a:p>
            <a:pPr marL="12700" marR="4064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maintain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marketable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securities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liquidity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30-</a:t>
            </a:r>
            <a:r>
              <a:rPr dirty="0" sz="900" spc="50">
                <a:latin typeface="Calibri"/>
                <a:cs typeface="Calibri"/>
              </a:rPr>
              <a:t>day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periods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95">
                <a:latin typeface="Calibri"/>
                <a:cs typeface="Calibri"/>
              </a:rPr>
              <a:t>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minimum.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This</a:t>
            </a:r>
            <a:r>
              <a:rPr dirty="0" sz="900" spc="7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objective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was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met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reporting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period.</a:t>
            </a:r>
            <a:r>
              <a:rPr dirty="0" sz="900">
                <a:latin typeface="Calibri"/>
                <a:cs typeface="Calibri"/>
              </a:rPr>
              <a:t> Funding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for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liquidity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needs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is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additionally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secured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 spc="70">
                <a:latin typeface="Calibri"/>
                <a:cs typeface="Calibri"/>
              </a:rPr>
              <a:t>by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adequate</a:t>
            </a:r>
            <a:r>
              <a:rPr dirty="0" sz="900" spc="13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amount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of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committed</a:t>
            </a:r>
            <a:r>
              <a:rPr dirty="0" sz="900">
                <a:latin typeface="Calibri"/>
                <a:cs typeface="Calibri"/>
              </a:rPr>
              <a:t> credit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facilities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ability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to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sell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long-term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assets.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considers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expected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assets</a:t>
            </a:r>
            <a:r>
              <a:rPr dirty="0" sz="900" spc="1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assessing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managing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liquidity</a:t>
            </a:r>
            <a:r>
              <a:rPr dirty="0" sz="900">
                <a:latin typeface="Calibri"/>
                <a:cs typeface="Calibri"/>
              </a:rPr>
              <a:t> risk,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particular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its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existing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resources</a:t>
            </a:r>
            <a:r>
              <a:rPr dirty="0" sz="900" spc="105">
                <a:latin typeface="Calibri"/>
                <a:cs typeface="Calibri"/>
              </a:rPr>
              <a:t> </a:t>
            </a:r>
            <a:r>
              <a:rPr dirty="0" sz="900" spc="25">
                <a:latin typeface="Calibri"/>
                <a:cs typeface="Calibri"/>
              </a:rPr>
              <a:t>and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(see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Note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15)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significantly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exceed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current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cash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outflow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requirements.</a:t>
            </a:r>
            <a:r>
              <a:rPr dirty="0" sz="900" spc="114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Cash </a:t>
            </a:r>
            <a:r>
              <a:rPr dirty="0" sz="900">
                <a:latin typeface="Calibri"/>
                <a:cs typeface="Calibri"/>
              </a:rPr>
              <a:t>flows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from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trade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5">
                <a:latin typeface="Calibri"/>
                <a:cs typeface="Calibri"/>
              </a:rPr>
              <a:t>and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other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receivables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are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all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contractually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due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within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six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months.</a:t>
            </a:r>
            <a:endParaRPr sz="900">
              <a:latin typeface="Calibri"/>
              <a:cs typeface="Calibri"/>
            </a:endParaRPr>
          </a:p>
          <a:p>
            <a:pPr marL="12700" marR="42545">
              <a:lnSpc>
                <a:spcPct val="111100"/>
              </a:lnSpc>
              <a:spcBef>
                <a:spcPts val="850"/>
              </a:spcBef>
            </a:pP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at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31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December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2021,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the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Group’s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non-derivative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financial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liabilities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have</a:t>
            </a:r>
            <a:r>
              <a:rPr dirty="0" sz="900" spc="15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contractual</a:t>
            </a:r>
            <a:r>
              <a:rPr dirty="0" sz="900" spc="15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maturities</a:t>
            </a:r>
            <a:r>
              <a:rPr dirty="0" sz="900">
                <a:latin typeface="Calibri"/>
                <a:cs typeface="Calibri"/>
              </a:rPr>
              <a:t> (including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interest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payments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where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applicable)</a:t>
            </a:r>
            <a:r>
              <a:rPr dirty="0" sz="900" spc="18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as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summarised</a:t>
            </a:r>
            <a:r>
              <a:rPr dirty="0" sz="900" spc="18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below: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300" y="1563193"/>
            <a:ext cx="464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7.35F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00" y="3709493"/>
            <a:ext cx="4064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7.36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300" y="4426992"/>
            <a:ext cx="534035" cy="3759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7.33(b)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7.39(c)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4300" y="5906593"/>
            <a:ext cx="526415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7.39(c)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7.B11F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00" y="7341693"/>
            <a:ext cx="53340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7.39(a)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7.B11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23462" y="10289454"/>
            <a:ext cx="348170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Illustrative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Corporation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Group: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IFRS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Example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Consolidated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Financial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Statements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–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31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December</a:t>
            </a:r>
            <a:r>
              <a:rPr dirty="0" sz="600" spc="12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2021</a:t>
            </a:r>
            <a:r>
              <a:rPr dirty="0" sz="600" spc="114">
                <a:latin typeface="Calibri"/>
                <a:cs typeface="Calibri"/>
              </a:rPr>
              <a:t> </a:t>
            </a:r>
            <a:r>
              <a:rPr dirty="0" sz="600" spc="-25" b="1">
                <a:solidFill>
                  <a:srgbClr val="512178"/>
                </a:solidFill>
                <a:latin typeface="Calibri"/>
                <a:cs typeface="Calibri"/>
              </a:rPr>
              <a:t>97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350499" y="10134527"/>
            <a:ext cx="1642745" cy="0"/>
          </a:xfrm>
          <a:custGeom>
            <a:avLst/>
            <a:gdLst/>
            <a:ahLst/>
            <a:cxnLst/>
            <a:rect l="l" t="t" r="r" b="b"/>
            <a:pathLst>
              <a:path w="1642745" h="0">
                <a:moveTo>
                  <a:pt x="0" y="0"/>
                </a:moveTo>
                <a:lnTo>
                  <a:pt x="1642503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162573" y="503490"/>
            <a:ext cx="48425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3515">
              <a:lnSpc>
                <a:spcPct val="100000"/>
              </a:lnSpc>
              <a:spcBef>
                <a:spcPts val="100"/>
              </a:spcBef>
            </a:pPr>
            <a:r>
              <a:rPr dirty="0" sz="750" spc="-20" b="1">
                <a:solidFill>
                  <a:srgbClr val="512178"/>
                </a:solidFill>
                <a:latin typeface="Arial"/>
                <a:cs typeface="Arial"/>
              </a:rPr>
              <a:t>Notes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to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the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consolidated</a:t>
            </a:r>
            <a:r>
              <a:rPr dirty="0" sz="750" spc="5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b="1">
                <a:solidFill>
                  <a:srgbClr val="512178"/>
                </a:solidFill>
                <a:latin typeface="Arial"/>
                <a:cs typeface="Arial"/>
              </a:rPr>
              <a:t>financial</a:t>
            </a:r>
            <a:r>
              <a:rPr dirty="0" sz="750" spc="10" b="1">
                <a:solidFill>
                  <a:srgbClr val="512178"/>
                </a:solidFill>
                <a:latin typeface="Arial"/>
                <a:cs typeface="Arial"/>
              </a:rPr>
              <a:t> </a:t>
            </a:r>
            <a:r>
              <a:rPr dirty="0" sz="750" spc="-10" b="1">
                <a:solidFill>
                  <a:srgbClr val="512178"/>
                </a:solidFill>
                <a:latin typeface="Arial"/>
                <a:cs typeface="Arial"/>
              </a:rPr>
              <a:t>statements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Calibri"/>
                <a:cs typeface="Calibri"/>
              </a:rPr>
              <a:t>For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the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year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ended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65">
                <a:latin typeface="Calibri"/>
                <a:cs typeface="Calibri"/>
              </a:rPr>
              <a:t>31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December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2021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(expressed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in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thousands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of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Euroland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currency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units,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except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per</a:t>
            </a:r>
            <a:r>
              <a:rPr dirty="0" sz="750" spc="9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share</a:t>
            </a:r>
            <a:r>
              <a:rPr dirty="0" sz="750" spc="10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amounts)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7000" y="819528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5996" y="0"/>
                </a:lnTo>
              </a:path>
            </a:pathLst>
          </a:custGeom>
          <a:ln w="19050">
            <a:solidFill>
              <a:srgbClr val="51217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1518011" y="2391308"/>
            <a:ext cx="4932045" cy="276860"/>
            <a:chOff x="1518011" y="2391308"/>
            <a:chExt cx="4932045" cy="276860"/>
          </a:xfrm>
        </p:grpSpPr>
        <p:sp>
          <p:nvSpPr>
            <p:cNvPr id="14" name="object 14" descr=""/>
            <p:cNvSpPr/>
            <p:nvPr/>
          </p:nvSpPr>
          <p:spPr>
            <a:xfrm>
              <a:off x="1518018" y="2391308"/>
              <a:ext cx="4932045" cy="270510"/>
            </a:xfrm>
            <a:custGeom>
              <a:avLst/>
              <a:gdLst/>
              <a:ahLst/>
              <a:cxnLst/>
              <a:rect l="l" t="t" r="r" b="b"/>
              <a:pathLst>
                <a:path w="4932045" h="270510">
                  <a:moveTo>
                    <a:pt x="4265981" y="0"/>
                  </a:moveTo>
                  <a:lnTo>
                    <a:pt x="3600005" y="0"/>
                  </a:lnTo>
                  <a:lnTo>
                    <a:pt x="0" y="0"/>
                  </a:lnTo>
                  <a:lnTo>
                    <a:pt x="0" y="270002"/>
                  </a:lnTo>
                  <a:lnTo>
                    <a:pt x="3599992" y="270002"/>
                  </a:lnTo>
                  <a:lnTo>
                    <a:pt x="4265981" y="270002"/>
                  </a:lnTo>
                  <a:lnTo>
                    <a:pt x="4265981" y="0"/>
                  </a:lnTo>
                  <a:close/>
                </a:path>
                <a:path w="4932045" h="270510">
                  <a:moveTo>
                    <a:pt x="4931994" y="0"/>
                  </a:moveTo>
                  <a:lnTo>
                    <a:pt x="4265993" y="0"/>
                  </a:lnTo>
                  <a:lnTo>
                    <a:pt x="4265993" y="270002"/>
                  </a:lnTo>
                  <a:lnTo>
                    <a:pt x="4931994" y="270002"/>
                  </a:lnTo>
                  <a:lnTo>
                    <a:pt x="4931994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18005" y="2654960"/>
              <a:ext cx="4932045" cy="12700"/>
            </a:xfrm>
            <a:custGeom>
              <a:avLst/>
              <a:gdLst/>
              <a:ahLst/>
              <a:cxnLst/>
              <a:rect l="l" t="t" r="r" b="b"/>
              <a:pathLst>
                <a:path w="4932045" h="12700">
                  <a:moveTo>
                    <a:pt x="4932007" y="0"/>
                  </a:moveTo>
                  <a:lnTo>
                    <a:pt x="4266006" y="0"/>
                  </a:lnTo>
                  <a:lnTo>
                    <a:pt x="3600005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3600005" y="12700"/>
                  </a:lnTo>
                  <a:lnTo>
                    <a:pt x="4266006" y="12700"/>
                  </a:lnTo>
                  <a:lnTo>
                    <a:pt x="4932007" y="12700"/>
                  </a:lnTo>
                  <a:lnTo>
                    <a:pt x="4932007" y="0"/>
                  </a:lnTo>
                  <a:close/>
                </a:path>
              </a:pathLst>
            </a:custGeom>
            <a:solidFill>
              <a:srgbClr val="51217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518011" y="2988479"/>
            <a:ext cx="4932045" cy="3175"/>
            <a:chOff x="1518011" y="2988479"/>
            <a:chExt cx="4932045" cy="3175"/>
          </a:xfrm>
        </p:grpSpPr>
        <p:sp>
          <p:nvSpPr>
            <p:cNvPr id="17" name="object 17" descr=""/>
            <p:cNvSpPr/>
            <p:nvPr/>
          </p:nvSpPr>
          <p:spPr>
            <a:xfrm>
              <a:off x="1518011" y="2990066"/>
              <a:ext cx="3600450" cy="0"/>
            </a:xfrm>
            <a:custGeom>
              <a:avLst/>
              <a:gdLst/>
              <a:ahLst/>
              <a:cxnLst/>
              <a:rect l="l" t="t" r="r" b="b"/>
              <a:pathLst>
                <a:path w="3600450" h="0">
                  <a:moveTo>
                    <a:pt x="0" y="0"/>
                  </a:moveTo>
                  <a:lnTo>
                    <a:pt x="360000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118012" y="2990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784011" y="2990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518011" y="3312478"/>
            <a:ext cx="4932045" cy="3175"/>
            <a:chOff x="1518011" y="3312478"/>
            <a:chExt cx="4932045" cy="3175"/>
          </a:xfrm>
        </p:grpSpPr>
        <p:sp>
          <p:nvSpPr>
            <p:cNvPr id="21" name="object 21" descr=""/>
            <p:cNvSpPr/>
            <p:nvPr/>
          </p:nvSpPr>
          <p:spPr>
            <a:xfrm>
              <a:off x="1518011" y="3314066"/>
              <a:ext cx="3600450" cy="0"/>
            </a:xfrm>
            <a:custGeom>
              <a:avLst/>
              <a:gdLst/>
              <a:ahLst/>
              <a:cxnLst/>
              <a:rect l="l" t="t" r="r" b="b"/>
              <a:pathLst>
                <a:path w="3600450" h="0">
                  <a:moveTo>
                    <a:pt x="0" y="0"/>
                  </a:moveTo>
                  <a:lnTo>
                    <a:pt x="360000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118012" y="3314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784011" y="3314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1518011" y="2826479"/>
            <a:ext cx="4932045" cy="3175"/>
            <a:chOff x="1518011" y="2826479"/>
            <a:chExt cx="4932045" cy="3175"/>
          </a:xfrm>
        </p:grpSpPr>
        <p:sp>
          <p:nvSpPr>
            <p:cNvPr id="25" name="object 25" descr=""/>
            <p:cNvSpPr/>
            <p:nvPr/>
          </p:nvSpPr>
          <p:spPr>
            <a:xfrm>
              <a:off x="1518011" y="2828066"/>
              <a:ext cx="3600450" cy="0"/>
            </a:xfrm>
            <a:custGeom>
              <a:avLst/>
              <a:gdLst/>
              <a:ahLst/>
              <a:cxnLst/>
              <a:rect l="l" t="t" r="r" b="b"/>
              <a:pathLst>
                <a:path w="3600450" h="0">
                  <a:moveTo>
                    <a:pt x="0" y="0"/>
                  </a:moveTo>
                  <a:lnTo>
                    <a:pt x="360000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118012" y="2828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784011" y="2828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1518011" y="3472891"/>
            <a:ext cx="4932045" cy="6350"/>
            <a:chOff x="1518011" y="3472891"/>
            <a:chExt cx="4932045" cy="6350"/>
          </a:xfrm>
        </p:grpSpPr>
        <p:sp>
          <p:nvSpPr>
            <p:cNvPr id="29" name="object 29" descr=""/>
            <p:cNvSpPr/>
            <p:nvPr/>
          </p:nvSpPr>
          <p:spPr>
            <a:xfrm>
              <a:off x="1518011" y="3476066"/>
              <a:ext cx="3600450" cy="0"/>
            </a:xfrm>
            <a:custGeom>
              <a:avLst/>
              <a:gdLst/>
              <a:ahLst/>
              <a:cxnLst/>
              <a:rect l="l" t="t" r="r" b="b"/>
              <a:pathLst>
                <a:path w="3600450" h="0">
                  <a:moveTo>
                    <a:pt x="0" y="0"/>
                  </a:moveTo>
                  <a:lnTo>
                    <a:pt x="360000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5118012" y="3476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784011" y="3476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2" name="object 32" descr=""/>
          <p:cNvGrpSpPr/>
          <p:nvPr/>
        </p:nvGrpSpPr>
        <p:grpSpPr>
          <a:xfrm>
            <a:off x="1518011" y="3148891"/>
            <a:ext cx="4932045" cy="6350"/>
            <a:chOff x="1518011" y="3148891"/>
            <a:chExt cx="4932045" cy="6350"/>
          </a:xfrm>
        </p:grpSpPr>
        <p:sp>
          <p:nvSpPr>
            <p:cNvPr id="33" name="object 33" descr=""/>
            <p:cNvSpPr/>
            <p:nvPr/>
          </p:nvSpPr>
          <p:spPr>
            <a:xfrm>
              <a:off x="1518011" y="3152066"/>
              <a:ext cx="3600450" cy="0"/>
            </a:xfrm>
            <a:custGeom>
              <a:avLst/>
              <a:gdLst/>
              <a:ahLst/>
              <a:cxnLst/>
              <a:rect l="l" t="t" r="r" b="b"/>
              <a:pathLst>
                <a:path w="3600450" h="0">
                  <a:moveTo>
                    <a:pt x="0" y="0"/>
                  </a:moveTo>
                  <a:lnTo>
                    <a:pt x="3600005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5118012" y="3152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784011" y="3152066"/>
              <a:ext cx="666115" cy="0"/>
            </a:xfrm>
            <a:custGeom>
              <a:avLst/>
              <a:gdLst/>
              <a:ahLst/>
              <a:cxnLst/>
              <a:rect l="l" t="t" r="r" b="b"/>
              <a:pathLst>
                <a:path w="666114" h="0">
                  <a:moveTo>
                    <a:pt x="0" y="0"/>
                  </a:moveTo>
                  <a:lnTo>
                    <a:pt x="666000" y="0"/>
                  </a:lnTo>
                </a:path>
              </a:pathLst>
            </a:custGeom>
            <a:ln w="6350">
              <a:solidFill>
                <a:srgbClr val="5121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5209552" y="2389204"/>
            <a:ext cx="1235710" cy="107696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R="5715" indent="278130">
              <a:lnSpc>
                <a:spcPts val="900"/>
              </a:lnSpc>
              <a:spcBef>
                <a:spcPts val="180"/>
              </a:spcBef>
              <a:tabLst>
                <a:tab pos="989965" algn="l"/>
              </a:tabLst>
            </a:pP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800" spc="-20" b="1">
                <a:solidFill>
                  <a:srgbClr val="FFFFFF"/>
                </a:solidFill>
                <a:latin typeface="Arial"/>
                <a:cs typeface="Arial"/>
              </a:rPr>
              <a:t>Debt 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receivables</a:t>
            </a:r>
            <a:r>
              <a:rPr dirty="0" sz="800" spc="4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Arial"/>
                <a:cs typeface="Arial"/>
              </a:rPr>
              <a:t>investments</a:t>
            </a:r>
            <a:endParaRPr sz="800">
              <a:latin typeface="Arial"/>
              <a:cs typeface="Arial"/>
            </a:endParaRPr>
          </a:p>
          <a:p>
            <a:pPr marL="500380">
              <a:lnSpc>
                <a:spcPct val="100000"/>
              </a:lnSpc>
              <a:spcBef>
                <a:spcPts val="335"/>
              </a:spcBef>
              <a:tabLst>
                <a:tab pos="1108710" algn="l"/>
              </a:tabLst>
            </a:pPr>
            <a:r>
              <a:rPr dirty="0" sz="800" spc="-50">
                <a:latin typeface="Calibri"/>
                <a:cs typeface="Calibri"/>
              </a:rPr>
              <a:t>3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25">
                <a:latin typeface="Calibri"/>
                <a:cs typeface="Calibri"/>
              </a:rPr>
              <a:t>30</a:t>
            </a:r>
            <a:endParaRPr sz="800">
              <a:latin typeface="Calibri"/>
              <a:cs typeface="Calibri"/>
            </a:endParaRPr>
          </a:p>
          <a:p>
            <a:pPr marL="523240">
              <a:lnSpc>
                <a:spcPct val="100000"/>
              </a:lnSpc>
              <a:spcBef>
                <a:spcPts val="315"/>
              </a:spcBef>
              <a:tabLst>
                <a:tab pos="1168400" algn="l"/>
              </a:tabLst>
            </a:pPr>
            <a:r>
              <a:rPr dirty="0" sz="800" spc="-50">
                <a:latin typeface="Calibri"/>
                <a:cs typeface="Calibri"/>
              </a:rPr>
              <a:t>1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2</a:t>
            </a:r>
            <a:endParaRPr sz="800">
              <a:latin typeface="Calibri"/>
              <a:cs typeface="Calibri"/>
            </a:endParaRPr>
          </a:p>
          <a:p>
            <a:pPr marL="494030">
              <a:lnSpc>
                <a:spcPct val="100000"/>
              </a:lnSpc>
              <a:spcBef>
                <a:spcPts val="315"/>
              </a:spcBef>
              <a:tabLst>
                <a:tab pos="1103630" algn="l"/>
              </a:tabLst>
            </a:pPr>
            <a:r>
              <a:rPr dirty="0" sz="800" spc="-50" b="1">
                <a:latin typeface="Arial"/>
                <a:cs typeface="Arial"/>
              </a:rPr>
              <a:t>4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25" b="1">
                <a:latin typeface="Arial"/>
                <a:cs typeface="Arial"/>
              </a:rPr>
              <a:t>32</a:t>
            </a:r>
            <a:endParaRPr sz="800">
              <a:latin typeface="Arial"/>
              <a:cs typeface="Arial"/>
            </a:endParaRPr>
          </a:p>
          <a:p>
            <a:pPr marL="504825">
              <a:lnSpc>
                <a:spcPct val="100000"/>
              </a:lnSpc>
              <a:spcBef>
                <a:spcPts val="315"/>
              </a:spcBef>
              <a:tabLst>
                <a:tab pos="1189355" algn="l"/>
              </a:tabLst>
            </a:pPr>
            <a:r>
              <a:rPr dirty="0" sz="800" spc="-50">
                <a:latin typeface="Calibri"/>
                <a:cs typeface="Calibri"/>
              </a:rPr>
              <a:t>–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0">
                <a:latin typeface="Calibri"/>
                <a:cs typeface="Calibri"/>
              </a:rPr>
              <a:t>1</a:t>
            </a:r>
            <a:endParaRPr sz="800">
              <a:latin typeface="Calibri"/>
              <a:cs typeface="Calibri"/>
            </a:endParaRPr>
          </a:p>
          <a:p>
            <a:pPr marL="494030">
              <a:lnSpc>
                <a:spcPct val="100000"/>
              </a:lnSpc>
              <a:spcBef>
                <a:spcPts val="315"/>
              </a:spcBef>
              <a:tabLst>
                <a:tab pos="1101090" algn="l"/>
              </a:tabLst>
            </a:pPr>
            <a:r>
              <a:rPr dirty="0" sz="800" spc="-50" b="1">
                <a:latin typeface="Arial"/>
                <a:cs typeface="Arial"/>
              </a:rPr>
              <a:t>4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25" b="1">
                <a:latin typeface="Arial"/>
                <a:cs typeface="Arial"/>
              </a:rPr>
              <a:t>33</a:t>
            </a:r>
            <a:endParaRPr sz="8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72325" y="2670839"/>
            <a:ext cx="462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7.42P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523301" y="2670839"/>
            <a:ext cx="20218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Opening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allowance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as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at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155">
                <a:latin typeface="Calibri"/>
                <a:cs typeface="Calibri"/>
              </a:rPr>
              <a:t>1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60">
                <a:latin typeface="Calibri"/>
                <a:cs typeface="Calibri"/>
              </a:rPr>
              <a:t>January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2020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523301" y="2832789"/>
            <a:ext cx="1896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Loss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allowance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recognised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during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year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523301" y="2994740"/>
            <a:ext cx="1915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 b="1">
                <a:latin typeface="Arial"/>
                <a:cs typeface="Arial"/>
              </a:rPr>
              <a:t>Loss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allowance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31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December</a:t>
            </a:r>
            <a:r>
              <a:rPr dirty="0" sz="800" spc="-20" b="1">
                <a:latin typeface="Arial"/>
                <a:cs typeface="Arial"/>
              </a:rPr>
              <a:t> 2020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572325" y="3156690"/>
            <a:ext cx="554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IFRS</a:t>
            </a:r>
            <a:r>
              <a:rPr dirty="0" sz="800" spc="1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7.35I(c)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523301" y="3156690"/>
            <a:ext cx="1684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libri"/>
                <a:cs typeface="Calibri"/>
              </a:rPr>
              <a:t>Receivables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written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of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during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the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year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523301" y="3318640"/>
            <a:ext cx="18942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 b="1">
                <a:latin typeface="Arial"/>
                <a:cs typeface="Arial"/>
              </a:rPr>
              <a:t>Loss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allowance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as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31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December</a:t>
            </a:r>
            <a:r>
              <a:rPr dirty="0" sz="800" spc="-20" b="1">
                <a:latin typeface="Arial"/>
                <a:cs typeface="Arial"/>
              </a:rPr>
              <a:t> 2021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4" name="object 44" descr=""/>
          <p:cNvGraphicFramePr>
            <a:graphicFrameLocks noGrp="1"/>
          </p:cNvGraphicFramePr>
          <p:nvPr/>
        </p:nvGraphicFramePr>
        <p:xfrm>
          <a:off x="1518011" y="7757033"/>
          <a:ext cx="4999355" cy="1245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2905"/>
                <a:gridCol w="1226184"/>
                <a:gridCol w="682625"/>
                <a:gridCol w="1362075"/>
              </a:tblGrid>
              <a:tr h="43815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December</a:t>
                      </a:r>
                      <a:r>
                        <a:rPr dirty="0" sz="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7639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18159" marR="341630" indent="-20955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6</a:t>
                      </a:r>
                      <a:r>
                        <a:rPr dirty="0" sz="800" spc="5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83820" marR="233045" indent="54610">
                        <a:lnSpc>
                          <a:spcPts val="900"/>
                        </a:lnSpc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dirty="0" sz="800" spc="5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512178"/>
                    </a:solidFill>
                  </a:tcPr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Non-current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02260">
                        <a:lnSpc>
                          <a:spcPts val="930"/>
                        </a:lnSpc>
                        <a:spcBef>
                          <a:spcPts val="315"/>
                        </a:spcBef>
                        <a:tabLst>
                          <a:tab pos="782955" algn="l"/>
                        </a:tabLst>
                      </a:pPr>
                      <a:r>
                        <a:rPr dirty="0" sz="8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later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dirty="0" sz="800" spc="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76860">
                        <a:lnSpc>
                          <a:spcPts val="930"/>
                        </a:lnSpc>
                        <a:tabLst>
                          <a:tab pos="1068705" algn="l"/>
                        </a:tabLst>
                      </a:pP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solidFill>
                      <a:srgbClr val="512178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US-dollar</a:t>
                      </a:r>
                      <a:r>
                        <a:rPr dirty="0" sz="8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loans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16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280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746760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1,761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8,215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bank</a:t>
                      </a:r>
                      <a:r>
                        <a:rPr dirty="0" sz="8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borrowings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4,565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2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79184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Non-convertible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bond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208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993140" algn="l"/>
                        </a:tabLst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8,888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Trade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payables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8,497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2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791845" algn="l"/>
                        </a:tabLst>
                      </a:pP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–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13,550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488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850265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10,649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8,215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>
                    <a:lnT w="6350">
                      <a:solidFill>
                        <a:srgbClr val="512178"/>
                      </a:solidFill>
                      <a:prstDash val="solid"/>
                    </a:lnT>
                    <a:lnB w="6350">
                      <a:solidFill>
                        <a:srgbClr val="5121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Grant Thornton</dc:creator>
  <dc:subject>The global IFRS team have released their updated Example Financial Statements for 2021.</dc:subject>
  <dc:title>2021 Example Financial Statements</dc:title>
  <dcterms:created xsi:type="dcterms:W3CDTF">2023-04-05T17:30:23Z</dcterms:created>
  <dcterms:modified xsi:type="dcterms:W3CDTF">2023-04-05T17:30:23Z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2021-11-04T00:00:00Z</vt:filetime>
  </property>
  <property fmtid="{D5CDD505-2E9C-101B-9397-08002B2CF9AE}" pid="3" name="Creator">
    <vt:lpwstr>Adobe InDesign 16.4 (Macintosh)</vt:lpwstr>
  </property>
  <property fmtid="{D5CDD505-2E9C-101B-9397-08002B2CF9AE}" pid="4" name="LastSaved">
    <vt:filetime>2023-04-05T00:00:00Z</vt:filetime>
  </property>
  <property fmtid="{D5CDD505-2E9C-101B-9397-08002B2CF9AE}" pid="5" name="Producer">
    <vt:lpwstr>Adobe PDF Library 16.0</vt:lpwstr>
  </property>
</Properties>
</file>